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62" r:id="rId5"/>
    <p:sldId id="260" r:id="rId6"/>
    <p:sldId id="267" r:id="rId7"/>
    <p:sldId id="266" r:id="rId8"/>
    <p:sldId id="269" r:id="rId9"/>
    <p:sldId id="270" r:id="rId10"/>
    <p:sldId id="264" r:id="rId11"/>
    <p:sldId id="268" r:id="rId12"/>
    <p:sldId id="271" r:id="rId13"/>
    <p:sldId id="258"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36" y="1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0B44E1E-7BDD-4C7F-BA61-A862B2B5952D}" type="datetimeFigureOut">
              <a:rPr lang="en-IN" smtClean="0"/>
              <a:t>24-04-2018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0D29725-3D5F-451C-9AE9-03305743432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B44E1E-7BDD-4C7F-BA61-A862B2B5952D}" type="datetimeFigureOut">
              <a:rPr lang="en-IN" smtClean="0"/>
              <a:t>24-04-2018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D29725-3D5F-451C-9AE9-03305743432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B44E1E-7BDD-4C7F-BA61-A862B2B5952D}" type="datetimeFigureOut">
              <a:rPr lang="en-IN" smtClean="0"/>
              <a:t>24-04-2018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D29725-3D5F-451C-9AE9-03305743432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B44E1E-7BDD-4C7F-BA61-A862B2B5952D}" type="datetimeFigureOut">
              <a:rPr lang="en-IN" smtClean="0"/>
              <a:t>24-04-2018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D29725-3D5F-451C-9AE9-03305743432E}"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B44E1E-7BDD-4C7F-BA61-A862B2B5952D}" type="datetimeFigureOut">
              <a:rPr lang="en-IN" smtClean="0"/>
              <a:t>24-04-2018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D29725-3D5F-451C-9AE9-03305743432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B44E1E-7BDD-4C7F-BA61-A862B2B5952D}" type="datetimeFigureOut">
              <a:rPr lang="en-IN" smtClean="0"/>
              <a:t>24-04-2018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D29725-3D5F-451C-9AE9-03305743432E}"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B44E1E-7BDD-4C7F-BA61-A862B2B5952D}" type="datetimeFigureOut">
              <a:rPr lang="en-IN" smtClean="0"/>
              <a:t>24-04-2018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0D29725-3D5F-451C-9AE9-03305743432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0B44E1E-7BDD-4C7F-BA61-A862B2B5952D}" type="datetimeFigureOut">
              <a:rPr lang="en-IN" smtClean="0"/>
              <a:t>24-04-2018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0D29725-3D5F-451C-9AE9-03305743432E}"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0B44E1E-7BDD-4C7F-BA61-A862B2B5952D}" type="datetimeFigureOut">
              <a:rPr lang="en-IN" smtClean="0"/>
              <a:t>24-04-2018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0D29725-3D5F-451C-9AE9-0330574343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0B44E1E-7BDD-4C7F-BA61-A862B2B5952D}" type="datetimeFigureOut">
              <a:rPr lang="en-IN" smtClean="0"/>
              <a:t>24-04-2018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D29725-3D5F-451C-9AE9-03305743432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0B44E1E-7BDD-4C7F-BA61-A862B2B5952D}" type="datetimeFigureOut">
              <a:rPr lang="en-IN" smtClean="0"/>
              <a:t>24-04-2018</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0D29725-3D5F-451C-9AE9-03305743432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0B44E1E-7BDD-4C7F-BA61-A862B2B5952D}" type="datetimeFigureOut">
              <a:rPr lang="en-IN" smtClean="0"/>
              <a:t>24-04-2018</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0D29725-3D5F-451C-9AE9-03305743432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kapu001@od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08720"/>
            <a:ext cx="7772400" cy="1470025"/>
          </a:xfrm>
        </p:spPr>
        <p:txBody>
          <a:bodyPr>
            <a:normAutofit fontScale="90000"/>
          </a:bodyPr>
          <a:lstStyle/>
          <a:p>
            <a:r>
              <a:rPr lang="en-IN" b="1" dirty="0" smtClean="0">
                <a:latin typeface="Times New Roman" pitchFamily="18" charset="0"/>
                <a:cs typeface="Times New Roman" pitchFamily="18" charset="0"/>
              </a:rPr>
              <a:t>Movie Recommendation System</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a:xfrm>
            <a:off x="2339752" y="2564904"/>
            <a:ext cx="4536504" cy="1752600"/>
          </a:xfrm>
        </p:spPr>
        <p:txBody>
          <a:bodyPr>
            <a:normAutofit fontScale="92500" lnSpcReduction="10000"/>
          </a:bodyPr>
          <a:lstStyle/>
          <a:p>
            <a:r>
              <a:rPr lang="en-IN" dirty="0" smtClean="0">
                <a:latin typeface="Times New Roman" pitchFamily="18" charset="0"/>
                <a:cs typeface="Times New Roman" pitchFamily="18" charset="0"/>
              </a:rPr>
              <a:t>By</a:t>
            </a:r>
          </a:p>
          <a:p>
            <a:r>
              <a:rPr lang="en-IN" dirty="0" smtClean="0">
                <a:latin typeface="Times New Roman" pitchFamily="18" charset="0"/>
                <a:cs typeface="Times New Roman" pitchFamily="18" charset="0"/>
              </a:rPr>
              <a:t>Sravanthi Kapu</a:t>
            </a:r>
          </a:p>
          <a:p>
            <a:r>
              <a:rPr lang="en-IN" dirty="0" smtClean="0">
                <a:latin typeface="Times New Roman" pitchFamily="18" charset="0"/>
                <a:cs typeface="Times New Roman" pitchFamily="18" charset="0"/>
                <a:hlinkClick r:id="rId2"/>
              </a:rPr>
              <a:t>skapu001@odu.edu</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(01055650)</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56585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4000" dirty="0" smtClean="0">
                <a:latin typeface="Times New Roman" pitchFamily="18" charset="0"/>
                <a:cs typeface="Times New Roman" pitchFamily="18" charset="0"/>
              </a:rPr>
              <a:t>Flow chart</a:t>
            </a:r>
            <a:endParaRPr lang="en-IN" sz="4000" dirty="0">
              <a:latin typeface="Times New Roman" pitchFamily="18" charset="0"/>
              <a:cs typeface="Times New Roman" pitchFamily="18" charset="0"/>
            </a:endParaRPr>
          </a:p>
        </p:txBody>
      </p:sp>
      <p:pic>
        <p:nvPicPr>
          <p:cNvPr id="2050" name="Picture 2" descr="F:\Tony ODU\Big Data\project-movie recomendation system\project flowchart 2 .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830" y="980728"/>
            <a:ext cx="6800569"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292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Tony ODU\Big Data\project-movie recomendation system\RMSE graph.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0541" y="2118642"/>
            <a:ext cx="4986238" cy="30238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Results</a:t>
            </a:r>
            <a:endParaRPr lang="en-IN"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224" y="1988840"/>
            <a:ext cx="3546294" cy="328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7544" y="1124743"/>
            <a:ext cx="4572000" cy="830997"/>
          </a:xfrm>
          <a:prstGeom prst="rect">
            <a:avLst/>
          </a:prstGeom>
        </p:spPr>
        <p:txBody>
          <a:bodyPr>
            <a:spAutoFit/>
          </a:bodyPr>
          <a:lstStyle/>
          <a:p>
            <a:r>
              <a:rPr lang="en-IN" sz="2400" dirty="0">
                <a:latin typeface="Times New Roman" pitchFamily="18" charset="0"/>
                <a:cs typeface="Times New Roman" pitchFamily="18" charset="0"/>
              </a:rPr>
              <a:t>The running time of the program is 7.44 min (best of 3 runs</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5" name="Rectangle 4"/>
          <p:cNvSpPr/>
          <p:nvPr/>
        </p:nvSpPr>
        <p:spPr>
          <a:xfrm>
            <a:off x="3059832" y="5373216"/>
            <a:ext cx="4572000" cy="369332"/>
          </a:xfrm>
          <a:prstGeom prst="rect">
            <a:avLst/>
          </a:prstGeom>
        </p:spPr>
        <p:txBody>
          <a:bodyPr>
            <a:spAutoFit/>
          </a:bodyPr>
          <a:lstStyle/>
          <a:p>
            <a:r>
              <a:rPr lang="en-IN" dirty="0" smtClean="0">
                <a:latin typeface="Times New Roman" pitchFamily="18" charset="0"/>
                <a:cs typeface="Times New Roman" pitchFamily="18" charset="0"/>
              </a:rPr>
              <a:t>Graph plotted RMSE </a:t>
            </a:r>
            <a:r>
              <a:rPr lang="en-IN" dirty="0" err="1" smtClean="0">
                <a:latin typeface="Times New Roman" pitchFamily="18" charset="0"/>
                <a:cs typeface="Times New Roman" pitchFamily="18" charset="0"/>
              </a:rPr>
              <a:t>vs</a:t>
            </a:r>
            <a:r>
              <a:rPr lang="en-IN" dirty="0" smtClean="0">
                <a:latin typeface="Times New Roman" pitchFamily="18" charset="0"/>
                <a:cs typeface="Times New Roman" pitchFamily="18" charset="0"/>
              </a:rPr>
              <a:t> Iterations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34176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smtClean="0">
                <a:latin typeface="Times New Roman" pitchFamily="18" charset="0"/>
                <a:cs typeface="Times New Roman" pitchFamily="18" charset="0"/>
              </a:rPr>
              <a:t>Check for the extra blank line in input files.</a:t>
            </a:r>
          </a:p>
          <a:p>
            <a:r>
              <a:rPr lang="en-IN" sz="2400" dirty="0" smtClean="0">
                <a:latin typeface="Times New Roman" pitchFamily="18" charset="0"/>
                <a:cs typeface="Times New Roman" pitchFamily="18" charset="0"/>
              </a:rPr>
              <a:t>Make the number of partitions wisely.</a:t>
            </a:r>
          </a:p>
          <a:p>
            <a:endParaRPr lang="en-IN" dirty="0"/>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Lessons learnt: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129777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Any Questions ????</a:t>
            </a:r>
            <a:endParaRPr lang="en-IN" dirty="0"/>
          </a:p>
        </p:txBody>
      </p:sp>
      <p:pic>
        <p:nvPicPr>
          <p:cNvPr id="8196"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7000"/>
                    </a14:imgEffect>
                    <a14:imgEffect>
                      <a14:brightnessContrast bright="14000"/>
                    </a14:imgEffect>
                  </a14:imgLayer>
                </a14:imgProps>
              </a:ext>
              <a:ext uri="{28A0092B-C50C-407E-A947-70E740481C1C}">
                <a14:useLocalDpi xmlns:a14="http://schemas.microsoft.com/office/drawing/2010/main" val="0"/>
              </a:ext>
            </a:extLst>
          </a:blip>
          <a:srcRect/>
          <a:stretch>
            <a:fillRect/>
          </a:stretch>
        </p:blipFill>
        <p:spPr bwMode="auto">
          <a:xfrm rot="10800000" flipH="1">
            <a:off x="4067944" y="2132856"/>
            <a:ext cx="2952328" cy="4032449"/>
          </a:xfrm>
          <a:prstGeom prst="rect">
            <a:avLst/>
          </a:prstGeom>
          <a:noFill/>
          <a:ln>
            <a:noFill/>
          </a:ln>
          <a:effectLst>
            <a:outerShdw dist="35921" dir="2700000" sx="64000" sy="64000" algn="ctr" rotWithShape="0">
              <a:schemeClr val="bg2">
                <a:alpha val="6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50484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166" y="1772816"/>
            <a:ext cx="699770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5785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i="1" dirty="0" smtClean="0">
                <a:latin typeface="Times New Roman" pitchFamily="18" charset="0"/>
                <a:cs typeface="Times New Roman" pitchFamily="18" charset="0"/>
              </a:rPr>
              <a:t>Recommender </a:t>
            </a:r>
            <a:r>
              <a:rPr lang="en-IN" sz="2400" i="1" dirty="0">
                <a:latin typeface="Times New Roman" pitchFamily="18" charset="0"/>
                <a:cs typeface="Times New Roman" pitchFamily="18" charset="0"/>
              </a:rPr>
              <a:t>systems are systems that </a:t>
            </a:r>
            <a:r>
              <a:rPr lang="en-IN" sz="2400" i="1" dirty="0" smtClean="0">
                <a:latin typeface="Times New Roman" pitchFamily="18" charset="0"/>
                <a:cs typeface="Times New Roman" pitchFamily="18" charset="0"/>
              </a:rPr>
              <a:t>give users, the information of items/products </a:t>
            </a:r>
            <a:r>
              <a:rPr lang="en-IN" sz="2400" i="1" dirty="0">
                <a:latin typeface="Times New Roman" pitchFamily="18" charset="0"/>
                <a:cs typeface="Times New Roman" pitchFamily="18" charset="0"/>
              </a:rPr>
              <a:t>they may </a:t>
            </a:r>
            <a:r>
              <a:rPr lang="en-IN" sz="2400" i="1" dirty="0" smtClean="0">
                <a:latin typeface="Times New Roman" pitchFamily="18" charset="0"/>
                <a:cs typeface="Times New Roman" pitchFamily="18" charset="0"/>
              </a:rPr>
              <a:t>like.</a:t>
            </a:r>
          </a:p>
          <a:p>
            <a:pPr marL="109728" indent="0">
              <a:buNone/>
            </a:pPr>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Became </a:t>
            </a:r>
            <a:r>
              <a:rPr lang="en-IN" sz="2400" dirty="0" smtClean="0">
                <a:latin typeface="Times New Roman" pitchFamily="18" charset="0"/>
                <a:cs typeface="Times New Roman" pitchFamily="18" charset="0"/>
              </a:rPr>
              <a:t>part of </a:t>
            </a:r>
            <a:r>
              <a:rPr lang="en-IN" sz="2400" dirty="0">
                <a:latin typeface="Times New Roman" pitchFamily="18" charset="0"/>
                <a:cs typeface="Times New Roman" pitchFamily="18" charset="0"/>
              </a:rPr>
              <a:t>social networking, retail and entertainment </a:t>
            </a:r>
            <a:r>
              <a:rPr lang="en-IN" sz="2400" dirty="0" smtClean="0">
                <a:latin typeface="Times New Roman" pitchFamily="18" charset="0"/>
                <a:cs typeface="Times New Roman" pitchFamily="18" charset="0"/>
              </a:rPr>
              <a:t>industries , etc.</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To increase sales.</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What is Recommendation System?</a:t>
            </a:r>
            <a:endParaRPr lang="en-IN"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365104"/>
            <a:ext cx="2310408" cy="119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561036"/>
            <a:ext cx="2409800" cy="128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185731"/>
            <a:ext cx="3745359" cy="203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885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16832"/>
            <a:ext cx="8229600" cy="4525963"/>
          </a:xfrm>
        </p:spPr>
        <p:txBody>
          <a:bodyPr>
            <a:normAutofit/>
          </a:bodyPr>
          <a:lstStyle/>
          <a:p>
            <a:pPr marL="0" indent="0">
              <a:buNone/>
            </a:pPr>
            <a:r>
              <a:rPr lang="en-IN" sz="2400" b="1" dirty="0">
                <a:latin typeface="Times New Roman" pitchFamily="18" charset="0"/>
                <a:cs typeface="Times New Roman" pitchFamily="18" charset="0"/>
              </a:rPr>
              <a:t>Types of Recommendations: </a:t>
            </a:r>
            <a:r>
              <a:rPr lang="en-IN" sz="2400" dirty="0" smtClean="0">
                <a:latin typeface="Times New Roman" pitchFamily="18" charset="0"/>
                <a:cs typeface="Times New Roman" pitchFamily="18" charset="0"/>
              </a:rPr>
              <a:t>Collaborative </a:t>
            </a:r>
            <a:r>
              <a:rPr lang="en-IN" sz="2400" dirty="0">
                <a:latin typeface="Times New Roman" pitchFamily="18" charset="0"/>
                <a:cs typeface="Times New Roman" pitchFamily="18" charset="0"/>
              </a:rPr>
              <a:t>recommender </a:t>
            </a:r>
            <a:r>
              <a:rPr lang="en-IN" sz="2400" dirty="0" smtClean="0">
                <a:latin typeface="Times New Roman" pitchFamily="18" charset="0"/>
                <a:cs typeface="Times New Roman" pitchFamily="18" charset="0"/>
              </a:rPr>
              <a:t>system, Content </a:t>
            </a:r>
            <a:r>
              <a:rPr lang="en-IN" sz="2400" dirty="0">
                <a:latin typeface="Times New Roman" pitchFamily="18" charset="0"/>
                <a:cs typeface="Times New Roman" pitchFamily="18" charset="0"/>
              </a:rPr>
              <a:t>based recommender </a:t>
            </a:r>
            <a:r>
              <a:rPr lang="en-IN" sz="2400" dirty="0" smtClean="0">
                <a:latin typeface="Times New Roman" pitchFamily="18" charset="0"/>
                <a:cs typeface="Times New Roman" pitchFamily="18" charset="0"/>
              </a:rPr>
              <a:t>system, </a:t>
            </a:r>
            <a:r>
              <a:rPr lang="en-IN" sz="2400" dirty="0">
                <a:latin typeface="Times New Roman" pitchFamily="18" charset="0"/>
                <a:cs typeface="Times New Roman" pitchFamily="18" charset="0"/>
              </a:rPr>
              <a:t>Utility Based recommender </a:t>
            </a:r>
            <a:r>
              <a:rPr lang="en-IN" sz="2400" dirty="0" smtClean="0">
                <a:latin typeface="Times New Roman" pitchFamily="18" charset="0"/>
                <a:cs typeface="Times New Roman" pitchFamily="18" charset="0"/>
              </a:rPr>
              <a:t>system, </a:t>
            </a:r>
            <a:r>
              <a:rPr lang="en-IN" sz="2400" dirty="0">
                <a:latin typeface="Times New Roman" pitchFamily="18" charset="0"/>
                <a:cs typeface="Times New Roman" pitchFamily="18" charset="0"/>
              </a:rPr>
              <a:t>Knowledge based recommender </a:t>
            </a:r>
            <a:r>
              <a:rPr lang="en-IN" sz="2400" dirty="0" smtClean="0">
                <a:latin typeface="Times New Roman" pitchFamily="18" charset="0"/>
                <a:cs typeface="Times New Roman" pitchFamily="18" charset="0"/>
              </a:rPr>
              <a:t>system, Hybrid </a:t>
            </a:r>
            <a:r>
              <a:rPr lang="en-IN" sz="2400" dirty="0">
                <a:latin typeface="Times New Roman" pitchFamily="18" charset="0"/>
                <a:cs typeface="Times New Roman" pitchFamily="18" charset="0"/>
              </a:rPr>
              <a:t>recommender </a:t>
            </a:r>
            <a:r>
              <a:rPr lang="en-IN" sz="2400" dirty="0" smtClean="0">
                <a:latin typeface="Times New Roman" pitchFamily="18" charset="0"/>
                <a:cs typeface="Times New Roman" pitchFamily="18" charset="0"/>
              </a:rPr>
              <a:t>system.</a:t>
            </a:r>
            <a:r>
              <a:rPr lang="en-IN" sz="2400" dirty="0"/>
              <a:t/>
            </a:r>
            <a:br>
              <a:rPr lang="en-IN" sz="2400" dirty="0"/>
            </a:br>
            <a:r>
              <a:rPr lang="en-IN" sz="2400" dirty="0"/>
              <a:t/>
            </a:r>
            <a:br>
              <a:rPr lang="en-IN" sz="2400" dirty="0"/>
            </a:br>
            <a:r>
              <a:rPr lang="en-IN" sz="2400" b="1" dirty="0" smtClean="0">
                <a:latin typeface="Times New Roman" pitchFamily="18" charset="0"/>
                <a:cs typeface="Times New Roman" pitchFamily="18" charset="0"/>
              </a:rPr>
              <a:t>Implicit </a:t>
            </a:r>
            <a:r>
              <a:rPr lang="en-IN" sz="2400" b="1" dirty="0">
                <a:latin typeface="Times New Roman" pitchFamily="18" charset="0"/>
                <a:cs typeface="Times New Roman" pitchFamily="18" charset="0"/>
              </a:rPr>
              <a:t>data: </a:t>
            </a:r>
            <a:r>
              <a:rPr lang="en-IN" sz="2400" dirty="0">
                <a:latin typeface="Times New Roman" pitchFamily="18" charset="0"/>
                <a:cs typeface="Times New Roman" pitchFamily="18" charset="0"/>
              </a:rPr>
              <a:t>is data we gather from the user’s </a:t>
            </a:r>
            <a:r>
              <a:rPr lang="en-IN" sz="2400" dirty="0" smtClean="0">
                <a:latin typeface="Times New Roman" pitchFamily="18" charset="0"/>
                <a:cs typeface="Times New Roman" pitchFamily="18" charset="0"/>
              </a:rPr>
              <a:t>behaviour.</a:t>
            </a:r>
          </a:p>
          <a:p>
            <a:pPr marL="0" indent="0">
              <a:buNone/>
            </a:pPr>
            <a:r>
              <a:rPr lang="en-IN" sz="2400" dirty="0" smtClean="0">
                <a:latin typeface="Times New Roman" pitchFamily="18" charset="0"/>
                <a:cs typeface="Times New Roman" pitchFamily="18" charset="0"/>
              </a:rPr>
              <a:t>Ex: Time spent on a song, movie. What items he purchased.</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Explicit data: </a:t>
            </a:r>
            <a:r>
              <a:rPr lang="en-IN" sz="2400" dirty="0">
                <a:latin typeface="Times New Roman" pitchFamily="18" charset="0"/>
                <a:cs typeface="Times New Roman" pitchFamily="18" charset="0"/>
              </a:rPr>
              <a:t>is data where we have some sort of rating. </a:t>
            </a: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Ex: Ratings given to a movie or a product</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r>
              <a:rPr lang="en-IN" b="1" dirty="0" smtClean="0">
                <a:latin typeface="Times New Roman" pitchFamily="18" charset="0"/>
                <a:cs typeface="Times New Roman" pitchFamily="18" charset="0"/>
              </a:rPr>
              <a:t>Types of Techniques and data used for recommendation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022907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586508"/>
            <a:ext cx="8382000" cy="1540768"/>
          </a:xfrm>
        </p:spPr>
        <p:txBody>
          <a:bodyPr>
            <a:normAutofit/>
          </a:bodyPr>
          <a:lstStyle/>
          <a:p>
            <a:r>
              <a:rPr lang="en-IN" sz="2400" b="1" dirty="0" smtClean="0">
                <a:latin typeface="Times New Roman" pitchFamily="18" charset="0"/>
                <a:cs typeface="Times New Roman" pitchFamily="18" charset="0"/>
              </a:rPr>
              <a:t>Objective:</a:t>
            </a:r>
            <a:r>
              <a:rPr lang="en-IN" sz="2400" dirty="0" smtClean="0">
                <a:latin typeface="Times New Roman" pitchFamily="18" charset="0"/>
                <a:cs typeface="Times New Roman" pitchFamily="18" charset="0"/>
              </a:rPr>
              <a:t> To </a:t>
            </a:r>
            <a:r>
              <a:rPr lang="en-IN" sz="2400" dirty="0">
                <a:latin typeface="Times New Roman" pitchFamily="18" charset="0"/>
                <a:cs typeface="Times New Roman" pitchFamily="18" charset="0"/>
              </a:rPr>
              <a:t>build a recommendation system </a:t>
            </a:r>
            <a:r>
              <a:rPr lang="en-IN" sz="2400" dirty="0" smtClean="0">
                <a:latin typeface="Times New Roman" pitchFamily="18" charset="0"/>
                <a:cs typeface="Times New Roman" pitchFamily="18" charset="0"/>
              </a:rPr>
              <a:t>which recommends </a:t>
            </a:r>
            <a:r>
              <a:rPr lang="en-IN" sz="2400" dirty="0">
                <a:latin typeface="Times New Roman" pitchFamily="18" charset="0"/>
                <a:cs typeface="Times New Roman" pitchFamily="18" charset="0"/>
              </a:rPr>
              <a:t>movies to a </a:t>
            </a:r>
            <a:r>
              <a:rPr lang="en-IN" sz="2400" dirty="0" smtClean="0">
                <a:latin typeface="Times New Roman" pitchFamily="18" charset="0"/>
                <a:cs typeface="Times New Roman" pitchFamily="18" charset="0"/>
              </a:rPr>
              <a:t>user.</a:t>
            </a:r>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Movie recommendation system:</a:t>
            </a:r>
            <a:endParaRPr lang="en-IN" dirty="0">
              <a:latin typeface="Times New Roman" pitchFamily="18" charset="0"/>
              <a:cs typeface="Times New Roman" pitchFamily="18" charset="0"/>
            </a:endParaRPr>
          </a:p>
        </p:txBody>
      </p:sp>
      <p:sp>
        <p:nvSpPr>
          <p:cNvPr id="6" name="Content Placeholder 2"/>
          <p:cNvSpPr txBox="1">
            <a:spLocks/>
          </p:cNvSpPr>
          <p:nvPr/>
        </p:nvSpPr>
        <p:spPr>
          <a:xfrm>
            <a:off x="468808" y="2704708"/>
            <a:ext cx="8382000" cy="15407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60" indent="-256032">
              <a:spcBef>
                <a:spcPts val="400"/>
              </a:spcBef>
              <a:buClr>
                <a:schemeClr val="accent1"/>
              </a:buClr>
              <a:buSzPct val="68000"/>
              <a:buFont typeface="Wingdings 3"/>
              <a:buChar char=""/>
            </a:pPr>
            <a:r>
              <a:rPr lang="en-IN" sz="2400" b="1" dirty="0">
                <a:latin typeface="Times New Roman" pitchFamily="18" charset="0"/>
                <a:cs typeface="Times New Roman" pitchFamily="18" charset="0"/>
              </a:rPr>
              <a:t>Approach: </a:t>
            </a:r>
            <a:r>
              <a:rPr lang="en-IN" sz="2400" dirty="0">
                <a:latin typeface="Times New Roman" pitchFamily="18" charset="0"/>
                <a:cs typeface="Times New Roman" pitchFamily="18" charset="0"/>
              </a:rPr>
              <a:t>Collaborative filtering using Alternate least Squares algorithm.</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8" name="Rectangle 7"/>
          <p:cNvSpPr/>
          <p:nvPr/>
        </p:nvSpPr>
        <p:spPr>
          <a:xfrm>
            <a:off x="546448" y="3717032"/>
            <a:ext cx="8130008" cy="1938992"/>
          </a:xfrm>
          <a:prstGeom prst="rect">
            <a:avLst/>
          </a:prstGeom>
        </p:spPr>
        <p:txBody>
          <a:bodyPr wrap="square">
            <a:spAutoFit/>
          </a:bodyPr>
          <a:lstStyle/>
          <a:p>
            <a:r>
              <a:rPr lang="en-IN" sz="2400" b="1" dirty="0">
                <a:latin typeface="Times New Roman" pitchFamily="18" charset="0"/>
                <a:cs typeface="Times New Roman" pitchFamily="18" charset="0"/>
              </a:rPr>
              <a:t>Dataset :</a:t>
            </a:r>
            <a:r>
              <a:rPr lang="en-IN" sz="2400" b="1"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Movielens data set.</a:t>
            </a:r>
          </a:p>
          <a:p>
            <a:pPr marL="342900" indent="-342900">
              <a:buFont typeface="Arial" pitchFamily="34" charset="0"/>
              <a:buChar char="•"/>
            </a:pPr>
            <a:r>
              <a:rPr lang="en-IN" sz="2400" dirty="0" smtClean="0">
                <a:latin typeface="Times New Roman" pitchFamily="18" charset="0"/>
                <a:cs typeface="Times New Roman" pitchFamily="18" charset="0"/>
              </a:rPr>
              <a:t>The ratings.txt file (Size: 24.4 MB) </a:t>
            </a:r>
            <a:r>
              <a:rPr lang="en-IN" sz="2400" dirty="0">
                <a:latin typeface="Times New Roman" pitchFamily="18" charset="0"/>
                <a:cs typeface="Times New Roman" pitchFamily="18" charset="0"/>
              </a:rPr>
              <a:t>1 million ratings from 6000 users on 4000 movies</a:t>
            </a:r>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The movies.txt file contains the names and movie ids of the movies.</a:t>
            </a:r>
            <a:endParaRPr lang="en-IN" sz="2400" dirty="0"/>
          </a:p>
        </p:txBody>
      </p:sp>
    </p:spTree>
    <p:extLst>
      <p:ext uri="{BB962C8B-B14F-4D97-AF65-F5344CB8AC3E}">
        <p14:creationId xmlns:p14="http://schemas.microsoft.com/office/powerpoint/2010/main" val="1601131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628800"/>
            <a:ext cx="8280920" cy="2880320"/>
          </a:xfrm>
        </p:spPr>
        <p:txBody>
          <a:bodyPr>
            <a:noAutofit/>
          </a:bodyPr>
          <a:lstStyle/>
          <a:p>
            <a:pPr marL="0" indent="0">
              <a:buNone/>
            </a:pPr>
            <a:r>
              <a:rPr lang="en-IN" sz="2400" dirty="0" smtClean="0">
                <a:latin typeface="Times New Roman" pitchFamily="18" charset="0"/>
                <a:cs typeface="Times New Roman" pitchFamily="18" charset="0"/>
              </a:rPr>
              <a:t>Based </a:t>
            </a:r>
            <a:r>
              <a:rPr lang="en-IN" sz="2400" dirty="0">
                <a:latin typeface="Times New Roman" pitchFamily="18" charset="0"/>
                <a:cs typeface="Times New Roman" pitchFamily="18" charset="0"/>
              </a:rPr>
              <a:t>on the commonalities between the ratings of the users, new ratings are </a:t>
            </a:r>
            <a:r>
              <a:rPr lang="en-IN" sz="2400" dirty="0" smtClean="0">
                <a:latin typeface="Times New Roman" pitchFamily="18" charset="0"/>
                <a:cs typeface="Times New Roman" pitchFamily="18" charset="0"/>
              </a:rPr>
              <a:t>generated.</a:t>
            </a:r>
          </a:p>
          <a:p>
            <a:r>
              <a:rPr lang="en-IN" sz="2400" dirty="0" smtClean="0">
                <a:latin typeface="Times New Roman" pitchFamily="18" charset="0"/>
                <a:cs typeface="Times New Roman" pitchFamily="18" charset="0"/>
              </a:rPr>
              <a:t>Rating </a:t>
            </a:r>
            <a:r>
              <a:rPr lang="en-IN" sz="2400" dirty="0">
                <a:latin typeface="Times New Roman" pitchFamily="18" charset="0"/>
                <a:cs typeface="Times New Roman" pitchFamily="18" charset="0"/>
              </a:rPr>
              <a:t>for an item, which the user hasn't rated </a:t>
            </a:r>
            <a:r>
              <a:rPr lang="en-IN" sz="2400" dirty="0" smtClean="0">
                <a:latin typeface="Times New Roman" pitchFamily="18" charset="0"/>
                <a:cs typeface="Times New Roman" pitchFamily="18" charset="0"/>
              </a:rPr>
              <a:t>yet are predicted. </a:t>
            </a:r>
          </a:p>
          <a:p>
            <a:r>
              <a:rPr lang="en-IN" sz="2400" dirty="0" smtClean="0">
                <a:latin typeface="Times New Roman" pitchFamily="18" charset="0"/>
                <a:cs typeface="Times New Roman" pitchFamily="18" charset="0"/>
              </a:rPr>
              <a:t>These </a:t>
            </a:r>
            <a:r>
              <a:rPr lang="en-IN" sz="2400" dirty="0">
                <a:latin typeface="Times New Roman" pitchFamily="18" charset="0"/>
                <a:cs typeface="Times New Roman" pitchFamily="18" charset="0"/>
              </a:rPr>
              <a:t>predictions are built upon the existing ratings of other users, who have similar ratings with the active </a:t>
            </a:r>
            <a:r>
              <a:rPr lang="en-IN" sz="2400" dirty="0" smtClean="0">
                <a:latin typeface="Times New Roman" pitchFamily="18" charset="0"/>
                <a:cs typeface="Times New Roman" pitchFamily="18" charset="0"/>
              </a:rPr>
              <a:t>user.</a:t>
            </a: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new ratings are generated using matrix factorization.</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Collaborative Filtering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75780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525963"/>
          </a:xfrm>
        </p:spPr>
        <p:txBody>
          <a:bodyPr>
            <a:normAutofit/>
          </a:bodyPr>
          <a:lstStyle/>
          <a:p>
            <a:r>
              <a:rPr lang="en-IN" sz="2400" dirty="0" smtClean="0">
                <a:latin typeface="Times New Roman" pitchFamily="18" charset="0"/>
                <a:cs typeface="Times New Roman" pitchFamily="18" charset="0"/>
              </a:rPr>
              <a:t>The ratings of all the users is taken as, sparse matrix R. Now it is considered as the product of two smaller matrices. By fixing the matrices, we get closer to the actual ratings.</a:t>
            </a:r>
          </a:p>
          <a:p>
            <a:endParaRPr lang="en-IN" sz="2400" dirty="0"/>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Matrix Factorization</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2708920"/>
            <a:ext cx="6369833"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437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638065"/>
            <a:ext cx="8208912" cy="4383223"/>
          </a:xfrm>
        </p:spPr>
        <p:txBody>
          <a:bodyPr>
            <a:normAutofit/>
          </a:bodyPr>
          <a:lstStyle/>
          <a:p>
            <a:r>
              <a:rPr lang="en-IN" sz="2400" dirty="0" smtClean="0">
                <a:latin typeface="Times New Roman" pitchFamily="18" charset="0"/>
                <a:cs typeface="Times New Roman" pitchFamily="18" charset="0"/>
              </a:rPr>
              <a:t>The matrix R is considered to be the product of two matrices P and Q.</a:t>
            </a:r>
          </a:p>
          <a:p>
            <a:r>
              <a:rPr lang="en-IN" sz="2400" dirty="0" smtClean="0">
                <a:latin typeface="Times New Roman" pitchFamily="18" charset="0"/>
                <a:cs typeface="Times New Roman" pitchFamily="18" charset="0"/>
              </a:rPr>
              <a:t>So the matrix factorization is done alternatively i.e. by fixing P, Q value is estimated and similarly by fixing Q, P value is estimated. </a:t>
            </a:r>
          </a:p>
          <a:p>
            <a:r>
              <a:rPr lang="en-IN" sz="2400" dirty="0" smtClean="0">
                <a:latin typeface="Times New Roman" pitchFamily="18" charset="0"/>
                <a:cs typeface="Times New Roman" pitchFamily="18" charset="0"/>
              </a:rPr>
              <a:t>After enough number of iterations, we are aiming to reach a convergence point where either the matrices P and Q are no longer changing or the change is quite small and then the product of the two matrices gives the predicted ratings.</a:t>
            </a:r>
            <a:endParaRPr lang="en-IN" sz="2400" dirty="0"/>
          </a:p>
        </p:txBody>
      </p:sp>
      <p:sp>
        <p:nvSpPr>
          <p:cNvPr id="2" name="Title 1"/>
          <p:cNvSpPr>
            <a:spLocks noGrp="1"/>
          </p:cNvSpPr>
          <p:nvPr>
            <p:ph type="title"/>
          </p:nvPr>
        </p:nvSpPr>
        <p:spPr>
          <a:xfrm>
            <a:off x="467544" y="116632"/>
            <a:ext cx="8229600" cy="1431032"/>
          </a:xfrm>
        </p:spPr>
        <p:txBody>
          <a:bodyPr>
            <a:noAutofit/>
          </a:bodyPr>
          <a:lstStyle/>
          <a:p>
            <a:r>
              <a:rPr lang="en-IN" b="1" dirty="0" smtClean="0">
                <a:latin typeface="Times New Roman" pitchFamily="18" charset="0"/>
                <a:cs typeface="Times New Roman" pitchFamily="18" charset="0"/>
              </a:rPr>
              <a:t>Alternate Least Squares Algorithm:</a:t>
            </a:r>
            <a:r>
              <a:rPr lang="en-IN" dirty="0" smtClean="0">
                <a:latin typeface="Times New Roman" pitchFamily="18" charset="0"/>
                <a:cs typeface="Times New Roman" pitchFamily="18" charset="0"/>
              </a:rPr>
              <a:t> </a:t>
            </a:r>
            <a:endParaRPr lang="en-IN" dirty="0"/>
          </a:p>
        </p:txBody>
      </p:sp>
    </p:spTree>
    <p:extLst>
      <p:ext uri="{BB962C8B-B14F-4D97-AF65-F5344CB8AC3E}">
        <p14:creationId xmlns:p14="http://schemas.microsoft.com/office/powerpoint/2010/main" val="3151548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normAutofit/>
          </a:bodyPr>
          <a:lstStyle/>
          <a:p>
            <a:pPr marL="457200" indent="-457200">
              <a:buAutoNum type="arabicPeriod"/>
            </a:pPr>
            <a:r>
              <a:rPr lang="en-IN" sz="2400" dirty="0" smtClean="0">
                <a:latin typeface="Times New Roman" pitchFamily="18" charset="0"/>
                <a:cs typeface="Times New Roman" pitchFamily="18" charset="0"/>
              </a:rPr>
              <a:t>Read the ratings file to an RDD and convert it to matrix format.</a:t>
            </a:r>
          </a:p>
          <a:p>
            <a:pPr marL="457200" indent="-457200">
              <a:buAutoNum type="arabicPeriod"/>
            </a:pPr>
            <a:r>
              <a:rPr lang="en-IN" sz="2400" dirty="0" smtClean="0">
                <a:latin typeface="Times New Roman" pitchFamily="18" charset="0"/>
                <a:cs typeface="Times New Roman" pitchFamily="18" charset="0"/>
              </a:rPr>
              <a:t>Generate two matrices with X --M*K and Y--N*K (M = no of users, N = no of movies , K = 15(Hidden latent features )</a:t>
            </a:r>
          </a:p>
          <a:p>
            <a:pPr marL="457200" indent="-457200">
              <a:buAutoNum type="arabicPeriod"/>
            </a:pPr>
            <a:r>
              <a:rPr lang="en-IN" sz="2400" dirty="0" smtClean="0">
                <a:latin typeface="Times New Roman" pitchFamily="18" charset="0"/>
                <a:cs typeface="Times New Roman" pitchFamily="18" charset="0"/>
              </a:rPr>
              <a:t>Formulas to fix matrices using ALS :</a:t>
            </a:r>
          </a:p>
          <a:p>
            <a:pPr marL="0" indent="0">
              <a:buNone/>
            </a:pPr>
            <a:endParaRPr lang="en-IN" dirty="0" smtClean="0"/>
          </a:p>
          <a:p>
            <a:pPr marL="0" indent="0">
              <a:buNone/>
            </a:pPr>
            <a:endParaRPr lang="en-IN" dirty="0"/>
          </a:p>
          <a:p>
            <a:pPr marL="457200" indent="-457200">
              <a:buAutoNum type="arabicPeriod" startAt="4"/>
            </a:pPr>
            <a:r>
              <a:rPr lang="en-IN" sz="2400" dirty="0" smtClean="0">
                <a:latin typeface="Times New Roman" pitchFamily="18" charset="0"/>
                <a:cs typeface="Times New Roman" pitchFamily="18" charset="0"/>
              </a:rPr>
              <a:t>Formula to calculate RMSE : </a:t>
            </a:r>
          </a:p>
          <a:p>
            <a:pPr marL="457200" indent="-457200">
              <a:buAutoNum type="arabicPeriod" startAt="4"/>
            </a:pPr>
            <a:endParaRPr lang="en-IN" sz="2400" dirty="0">
              <a:latin typeface="Times New Roman" pitchFamily="18" charset="0"/>
              <a:cs typeface="Times New Roman" pitchFamily="18" charset="0"/>
            </a:endParaRPr>
          </a:p>
          <a:p>
            <a:pPr marL="457200" indent="-457200">
              <a:buAutoNum type="arabicPeriod" startAt="4"/>
            </a:pPr>
            <a:r>
              <a:rPr lang="en-IN" sz="2400" dirty="0" smtClean="0">
                <a:latin typeface="Times New Roman" pitchFamily="18" charset="0"/>
                <a:cs typeface="Times New Roman" pitchFamily="18" charset="0"/>
              </a:rPr>
              <a:t>Steps 3 and 4 are repeated for 20 iterations. The final R matrix is used for predictions.</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Implementation</a:t>
            </a:r>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660165"/>
            <a:ext cx="23336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5" y="3356992"/>
            <a:ext cx="65468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260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424936" cy="5616624"/>
          </a:xfrm>
        </p:spPr>
        <p:txBody>
          <a:bodyPr>
            <a:noAutofit/>
          </a:bodyPr>
          <a:lstStyle/>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operations in calculating the matrix are </a:t>
            </a:r>
            <a:r>
              <a:rPr lang="en-IN" sz="2400" dirty="0" smtClean="0">
                <a:latin typeface="Times New Roman" pitchFamily="18" charset="0"/>
                <a:cs typeface="Times New Roman" pitchFamily="18" charset="0"/>
              </a:rPr>
              <a:t>independent which gives a possibility </a:t>
            </a:r>
            <a:r>
              <a:rPr lang="en-IN" sz="2400" dirty="0">
                <a:latin typeface="Times New Roman" pitchFamily="18" charset="0"/>
                <a:cs typeface="Times New Roman" pitchFamily="18" charset="0"/>
              </a:rPr>
              <a:t>of parallelization.</a:t>
            </a:r>
            <a:br>
              <a:rPr lang="en-IN" sz="2400" dirty="0">
                <a:latin typeface="Times New Roman" pitchFamily="18" charset="0"/>
                <a:cs typeface="Times New Roman" pitchFamily="18" charset="0"/>
              </a:rPr>
            </a:br>
            <a:endParaRPr lang="en-IN" sz="2400" dirty="0" smtClean="0">
              <a:latin typeface="Times New Roman" pitchFamily="18" charset="0"/>
              <a:cs typeface="Times New Roman" pitchFamily="18" charset="0"/>
            </a:endParaRPr>
          </a:p>
          <a:p>
            <a:pPr marL="0" indent="0">
              <a:buNone/>
            </a:pPr>
            <a:r>
              <a:rPr lang="en-IN" sz="2400" b="1" dirty="0" smtClean="0">
                <a:latin typeface="Times New Roman" pitchFamily="18" charset="0"/>
                <a:cs typeface="Times New Roman" pitchFamily="18" charset="0"/>
              </a:rPr>
              <a:t>Parallelization</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the elements of the collection are copied to form a distributed dataset that can be operated on in </a:t>
            </a:r>
            <a:r>
              <a:rPr lang="en-IN" sz="2400" dirty="0" smtClean="0">
                <a:latin typeface="Times New Roman" pitchFamily="18" charset="0"/>
                <a:cs typeface="Times New Roman" pitchFamily="18" charset="0"/>
              </a:rPr>
              <a:t>parallel. The </a:t>
            </a:r>
            <a:r>
              <a:rPr lang="en-IN" sz="2400" dirty="0">
                <a:latin typeface="Times New Roman" pitchFamily="18" charset="0"/>
                <a:cs typeface="Times New Roman" pitchFamily="18" charset="0"/>
              </a:rPr>
              <a:t>matrix which is to be estimated is parallelized and the other matrix which is assumed to be fixed is broadcasted</a:t>
            </a:r>
            <a:r>
              <a:rPr lang="en-IN" sz="2400" dirty="0" smtClean="0">
                <a:latin typeface="Times New Roman" pitchFamily="18" charset="0"/>
                <a:cs typeface="Times New Roman" pitchFamily="18" charset="0"/>
              </a:rPr>
              <a:t>.</a:t>
            </a:r>
          </a:p>
          <a:p>
            <a:pPr marL="0" indent="0">
              <a:buNone/>
            </a:pP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Broadcasting</a:t>
            </a:r>
            <a:r>
              <a:rPr lang="en-IN" sz="2400" dirty="0">
                <a:latin typeface="Times New Roman" pitchFamily="18" charset="0"/>
                <a:cs typeface="Times New Roman" pitchFamily="18" charset="0"/>
              </a:rPr>
              <a:t>: Broadcast variables allow the programmer to keep a read-only variable cached on each machine rather than shipping a copy of it with tasks. They </a:t>
            </a:r>
            <a:r>
              <a:rPr lang="en-IN" sz="2400" dirty="0" smtClean="0">
                <a:latin typeface="Times New Roman" pitchFamily="18" charset="0"/>
                <a:cs typeface="Times New Roman" pitchFamily="18" charset="0"/>
              </a:rPr>
              <a:t>can </a:t>
            </a:r>
            <a:r>
              <a:rPr lang="en-IN" sz="2400" dirty="0">
                <a:latin typeface="Times New Roman" pitchFamily="18" charset="0"/>
                <a:cs typeface="Times New Roman" pitchFamily="18" charset="0"/>
              </a:rPr>
              <a:t>be used, for example, to give every node a copy of a large input dataset in an efficient </a:t>
            </a:r>
            <a:r>
              <a:rPr lang="en-IN" sz="2400" dirty="0" smtClean="0">
                <a:latin typeface="Times New Roman" pitchFamily="18" charset="0"/>
                <a:cs typeface="Times New Roman" pitchFamily="18" charset="0"/>
              </a:rPr>
              <a:t>manner.</a:t>
            </a:r>
            <a:endParaRPr lang="en-IN" sz="2400" dirty="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This reduces </a:t>
            </a:r>
            <a:r>
              <a:rPr lang="en-IN" sz="2400" dirty="0">
                <a:latin typeface="Times New Roman" pitchFamily="18" charset="0"/>
                <a:cs typeface="Times New Roman" pitchFamily="18" charset="0"/>
              </a:rPr>
              <a:t>the </a:t>
            </a:r>
            <a:r>
              <a:rPr lang="en-IN" sz="2400" dirty="0" smtClean="0">
                <a:latin typeface="Times New Roman" pitchFamily="18" charset="0"/>
                <a:cs typeface="Times New Roman" pitchFamily="18" charset="0"/>
              </a:rPr>
              <a:t>cost of communication and time </a:t>
            </a:r>
            <a:r>
              <a:rPr lang="en-IN" sz="2400" dirty="0">
                <a:latin typeface="Times New Roman" pitchFamily="18" charset="0"/>
                <a:cs typeface="Times New Roman" pitchFamily="18" charset="0"/>
              </a:rPr>
              <a:t>of </a:t>
            </a:r>
            <a:r>
              <a:rPr lang="en-IN" sz="2400" dirty="0" smtClean="0">
                <a:latin typeface="Times New Roman" pitchFamily="18" charset="0"/>
                <a:cs typeface="Times New Roman" pitchFamily="18" charset="0"/>
              </a:rPr>
              <a:t>execution.</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763829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339</TotalTime>
  <Words>477</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Movie Recommendation System</vt:lpstr>
      <vt:lpstr>What is Recommendation System?</vt:lpstr>
      <vt:lpstr>Types of Techniques and data used for recommendation</vt:lpstr>
      <vt:lpstr>Movie recommendation system:</vt:lpstr>
      <vt:lpstr>Collaborative Filtering</vt:lpstr>
      <vt:lpstr>Matrix Factorization</vt:lpstr>
      <vt:lpstr>Alternate Least Squares Algorithm: </vt:lpstr>
      <vt:lpstr>Implementation</vt:lpstr>
      <vt:lpstr>PowerPoint Presentation</vt:lpstr>
      <vt:lpstr>Flow chart</vt:lpstr>
      <vt:lpstr>Results</vt:lpstr>
      <vt:lpstr>Lessons learnt: </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kadari143</dc:creator>
  <cp:lastModifiedBy>anand kadari143</cp:lastModifiedBy>
  <cp:revision>35</cp:revision>
  <dcterms:created xsi:type="dcterms:W3CDTF">2018-04-24T12:38:15Z</dcterms:created>
  <dcterms:modified xsi:type="dcterms:W3CDTF">2018-04-24T18:43:05Z</dcterms:modified>
</cp:coreProperties>
</file>