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18415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72903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51478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01171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11"/>
          </p:nvPr>
        </p:nvSpPr>
        <p:spPr/>
        <p:txBody>
          <a:bodyPr/>
          <a:lstStyle/>
          <a:p>
            <a:endParaRPr lang="en-IN">
              <a:solidFill>
                <a:prstClr val="white">
                  <a:tint val="75000"/>
                </a:prstClr>
              </a:solidFill>
            </a:endParaRPr>
          </a:p>
        </p:txBody>
      </p:sp>
      <p:sp>
        <p:nvSpPr>
          <p:cNvPr id="6" name="Slide Number Placeholder 5"/>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97482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73528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8" name="Footer Placeholder 7"/>
          <p:cNvSpPr>
            <a:spLocks noGrp="1"/>
          </p:cNvSpPr>
          <p:nvPr>
            <p:ph type="ftr" sz="quarter" idx="11"/>
          </p:nvPr>
        </p:nvSpPr>
        <p:spPr/>
        <p:txBody>
          <a:bodyPr/>
          <a:lstStyle/>
          <a:p>
            <a:endParaRPr lang="en-IN">
              <a:solidFill>
                <a:prstClr val="white">
                  <a:tint val="75000"/>
                </a:prstClr>
              </a:solidFill>
            </a:endParaRPr>
          </a:p>
        </p:txBody>
      </p:sp>
      <p:sp>
        <p:nvSpPr>
          <p:cNvPr id="9" name="Slide Number Placeholder 8"/>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1210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4" name="Footer Placeholder 3"/>
          <p:cNvSpPr>
            <a:spLocks noGrp="1"/>
          </p:cNvSpPr>
          <p:nvPr>
            <p:ph type="ftr" sz="quarter" idx="11"/>
          </p:nvPr>
        </p:nvSpPr>
        <p:spPr/>
        <p:txBody>
          <a:bodyPr/>
          <a:lstStyle/>
          <a:p>
            <a:endParaRPr lang="en-IN">
              <a:solidFill>
                <a:prstClr val="white">
                  <a:tint val="75000"/>
                </a:prstClr>
              </a:solidFill>
            </a:endParaRPr>
          </a:p>
        </p:txBody>
      </p:sp>
      <p:sp>
        <p:nvSpPr>
          <p:cNvPr id="5" name="Slide Number Placeholder 4"/>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01642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3" name="Footer Placeholder 2"/>
          <p:cNvSpPr>
            <a:spLocks noGrp="1"/>
          </p:cNvSpPr>
          <p:nvPr>
            <p:ph type="ftr" sz="quarter" idx="11"/>
          </p:nvPr>
        </p:nvSpPr>
        <p:spPr/>
        <p:txBody>
          <a:bodyPr/>
          <a:lstStyle/>
          <a:p>
            <a:endParaRPr lang="en-IN">
              <a:solidFill>
                <a:prstClr val="white">
                  <a:tint val="75000"/>
                </a:prstClr>
              </a:solidFill>
            </a:endParaRPr>
          </a:p>
        </p:txBody>
      </p:sp>
      <p:sp>
        <p:nvSpPr>
          <p:cNvPr id="4" name="Slide Number Placeholder 3"/>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90206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287739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6" name="Footer Placeholder 5"/>
          <p:cNvSpPr>
            <a:spLocks noGrp="1"/>
          </p:cNvSpPr>
          <p:nvPr>
            <p:ph type="ftr" sz="quarter" idx="11"/>
          </p:nvPr>
        </p:nvSpPr>
        <p:spPr/>
        <p:txBody>
          <a:bodyPr/>
          <a:lstStyle/>
          <a:p>
            <a:endParaRPr lang="en-IN">
              <a:solidFill>
                <a:prstClr val="white">
                  <a:tint val="75000"/>
                </a:prstClr>
              </a:solidFill>
            </a:endParaRPr>
          </a:p>
        </p:txBody>
      </p:sp>
      <p:sp>
        <p:nvSpPr>
          <p:cNvPr id="7" name="Slide Number Placeholder 6"/>
          <p:cNvSpPr>
            <a:spLocks noGrp="1"/>
          </p:cNvSpPr>
          <p:nvPr>
            <p:ph type="sldNum" sz="quarter" idx="12"/>
          </p:nvPr>
        </p:nvSpPr>
        <p:spPr/>
        <p:txBody>
          <a:body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184855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B8148-6F77-4396-A863-39B18A88CFC8}" type="datetimeFigureOut">
              <a:rPr lang="en-IN" smtClean="0">
                <a:solidFill>
                  <a:prstClr val="white">
                    <a:tint val="75000"/>
                  </a:prstClr>
                </a:solidFill>
              </a:rPr>
              <a:pPr/>
              <a:t>01-05-2017</a:t>
            </a:fld>
            <a:endParaRPr lang="en-IN">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4D9E9-E87E-409D-90E8-A9B6538201D9}" type="slidenum">
              <a:rPr lang="en-IN" smtClean="0">
                <a:solidFill>
                  <a:prstClr val="white">
                    <a:tint val="75000"/>
                  </a:prstClr>
                </a:solidFill>
              </a:rPr>
              <a:pPr/>
              <a:t>‹#›</a:t>
            </a:fld>
            <a:endParaRPr lang="en-IN">
              <a:solidFill>
                <a:prstClr val="white">
                  <a:tint val="75000"/>
                </a:prstClr>
              </a:solidFill>
            </a:endParaRPr>
          </a:p>
        </p:txBody>
      </p:sp>
    </p:spTree>
    <p:extLst>
      <p:ext uri="{BB962C8B-B14F-4D97-AF65-F5344CB8AC3E}">
        <p14:creationId xmlns:p14="http://schemas.microsoft.com/office/powerpoint/2010/main" val="39389869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9820" y="1844824"/>
            <a:ext cx="6336704" cy="584775"/>
          </a:xfrm>
          <a:prstGeom prst="rect">
            <a:avLst/>
          </a:prstGeom>
        </p:spPr>
        <p:txBody>
          <a:bodyPr wrap="square">
            <a:spAutoFit/>
          </a:bodyPr>
          <a:lstStyle/>
          <a:p>
            <a:pPr algn="ctr"/>
            <a:r>
              <a:rPr lang="en-IN" sz="3200" b="1" dirty="0" smtClean="0">
                <a:solidFill>
                  <a:prstClr val="white"/>
                </a:solidFill>
              </a:rPr>
              <a:t>Voice controlled Light System</a:t>
            </a:r>
            <a:endParaRPr lang="en-IN" sz="3200" b="1" dirty="0">
              <a:solidFill>
                <a:prstClr val="white"/>
              </a:solidFill>
            </a:endParaRPr>
          </a:p>
        </p:txBody>
      </p:sp>
      <p:sp>
        <p:nvSpPr>
          <p:cNvPr id="5" name="Rectangle 4"/>
          <p:cNvSpPr/>
          <p:nvPr/>
        </p:nvSpPr>
        <p:spPr>
          <a:xfrm>
            <a:off x="2123728" y="2780928"/>
            <a:ext cx="4572000" cy="523220"/>
          </a:xfrm>
          <a:prstGeom prst="rect">
            <a:avLst/>
          </a:prstGeom>
        </p:spPr>
        <p:txBody>
          <a:bodyPr>
            <a:spAutoFit/>
          </a:bodyPr>
          <a:lstStyle/>
          <a:p>
            <a:pPr algn="ctr"/>
            <a:r>
              <a:rPr lang="en-IN" sz="2800" b="1" dirty="0">
                <a:solidFill>
                  <a:prstClr val="white"/>
                </a:solidFill>
              </a:rPr>
              <a:t>Sravanthi Kapu</a:t>
            </a:r>
          </a:p>
        </p:txBody>
      </p:sp>
      <p:sp>
        <p:nvSpPr>
          <p:cNvPr id="6" name="Slide Number Placeholder 5"/>
          <p:cNvSpPr>
            <a:spLocks noGrp="1"/>
          </p:cNvSpPr>
          <p:nvPr>
            <p:ph type="sldNum" sz="quarter" idx="12"/>
          </p:nvPr>
        </p:nvSpPr>
        <p:spPr/>
        <p:txBody>
          <a:bodyPr/>
          <a:lstStyle/>
          <a:p>
            <a:fld id="{A0CE1A71-6F15-4C72-AEC2-3B34D764C3BF}" type="slidenum">
              <a:rPr lang="en-IN" smtClean="0">
                <a:solidFill>
                  <a:prstClr val="white"/>
                </a:solidFill>
              </a:rPr>
              <a:pPr/>
              <a:t>1</a:t>
            </a:fld>
            <a:endParaRPr lang="en-IN" dirty="0">
              <a:solidFill>
                <a:prstClr val="white"/>
              </a:solidFill>
            </a:endParaRPr>
          </a:p>
        </p:txBody>
      </p:sp>
    </p:spTree>
    <p:extLst>
      <p:ext uri="{BB962C8B-B14F-4D97-AF65-F5344CB8AC3E}">
        <p14:creationId xmlns:p14="http://schemas.microsoft.com/office/powerpoint/2010/main" val="131266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Controlling lights with SMS and getting notifications:</a:t>
            </a:r>
            <a:r>
              <a:rPr lang="en-IN" dirty="0"/>
              <a:t/>
            </a:r>
            <a:br>
              <a:rPr lang="en-IN" dirty="0"/>
            </a:br>
            <a:endParaRPr lang="en-IN" dirty="0"/>
          </a:p>
        </p:txBody>
      </p:sp>
      <p:sp>
        <p:nvSpPr>
          <p:cNvPr id="3" name="Content Placeholder 2"/>
          <p:cNvSpPr>
            <a:spLocks noGrp="1"/>
          </p:cNvSpPr>
          <p:nvPr>
            <p:ph idx="1"/>
          </p:nvPr>
        </p:nvSpPr>
        <p:spPr>
          <a:xfrm>
            <a:off x="457200" y="1600200"/>
            <a:ext cx="4258816" cy="4525963"/>
          </a:xfrm>
        </p:spPr>
        <p:txBody>
          <a:bodyPr>
            <a:normAutofit/>
          </a:bodyPr>
          <a:lstStyle/>
          <a:p>
            <a:r>
              <a:rPr lang="en-IN" sz="1800" dirty="0"/>
              <a:t>We can also control the lights by sending the SMS to the mobile which is connected to the 1shield.</a:t>
            </a:r>
          </a:p>
          <a:p>
            <a:r>
              <a:rPr lang="en-IN" sz="1800" dirty="0"/>
              <a:t>Whenever the status of the lights are changed we get an SMS notification to the mobile through the lights are controlled.</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059116772"/>
              </p:ext>
            </p:extLst>
          </p:nvPr>
        </p:nvGraphicFramePr>
        <p:xfrm>
          <a:off x="4788024" y="1844824"/>
          <a:ext cx="3670300" cy="4248472"/>
        </p:xfrm>
        <a:graphic>
          <a:graphicData uri="http://schemas.openxmlformats.org/drawingml/2006/table">
            <a:tbl>
              <a:tblPr firstRow="1" firstCol="1" bandRow="1">
                <a:tableStyleId>{5C22544A-7EE6-4342-B048-85BDC9FD1C3A}</a:tableStyleId>
              </a:tblPr>
              <a:tblGrid>
                <a:gridCol w="1143000"/>
                <a:gridCol w="2527300"/>
              </a:tblGrid>
              <a:tr h="218593">
                <a:tc>
                  <a:txBody>
                    <a:bodyPr/>
                    <a:lstStyle/>
                    <a:p>
                      <a:pPr algn="just">
                        <a:lnSpc>
                          <a:spcPct val="115000"/>
                        </a:lnSpc>
                        <a:spcAft>
                          <a:spcPts val="0"/>
                        </a:spcAft>
                      </a:pPr>
                      <a:r>
                        <a:rPr lang="en-US" sz="1200">
                          <a:effectLst/>
                        </a:rPr>
                        <a:t>sms commands</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Operation</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red</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red light</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blue</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blue light</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green</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green light</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cream</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cream light</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yellow</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yellow light</a:t>
                      </a:r>
                      <a:endParaRPr lang="en-IN" sz="1100">
                        <a:effectLst/>
                        <a:latin typeface="Calibri"/>
                        <a:ea typeface="Calibri"/>
                        <a:cs typeface="Times New Roman"/>
                      </a:endParaRPr>
                    </a:p>
                  </a:txBody>
                  <a:tcPr marL="68580" marR="68580" marT="0" marB="0" anchor="b"/>
                </a:tc>
              </a:tr>
              <a:tr h="682980">
                <a:tc>
                  <a:txBody>
                    <a:bodyPr/>
                    <a:lstStyle/>
                    <a:p>
                      <a:pPr algn="just">
                        <a:lnSpc>
                          <a:spcPct val="115000"/>
                        </a:lnSpc>
                        <a:spcAft>
                          <a:spcPts val="0"/>
                        </a:spcAft>
                      </a:pPr>
                      <a:r>
                        <a:rPr lang="en-US" sz="1200">
                          <a:effectLst/>
                        </a:rPr>
                        <a:t>dance</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all lights and turns off all lights one after the other till a new command is received.</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play</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on all lights</a:t>
                      </a:r>
                      <a:endParaRPr lang="en-IN" sz="1100">
                        <a:effectLst/>
                        <a:latin typeface="Calibri"/>
                        <a:ea typeface="Calibri"/>
                        <a:cs typeface="Times New Roman"/>
                      </a:endParaRPr>
                    </a:p>
                  </a:txBody>
                  <a:tcPr marL="68580" marR="68580" marT="0" marB="0" anchor="b"/>
                </a:tc>
              </a:tr>
              <a:tr h="218593">
                <a:tc>
                  <a:txBody>
                    <a:bodyPr/>
                    <a:lstStyle/>
                    <a:p>
                      <a:pPr algn="just">
                        <a:lnSpc>
                          <a:spcPct val="115000"/>
                        </a:lnSpc>
                        <a:spcAft>
                          <a:spcPts val="0"/>
                        </a:spcAft>
                      </a:pPr>
                      <a:r>
                        <a:rPr lang="en-US" sz="1200">
                          <a:effectLst/>
                        </a:rPr>
                        <a:t>stop</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turns off all lights</a:t>
                      </a:r>
                      <a:endParaRPr lang="en-IN" sz="1100">
                        <a:effectLst/>
                        <a:latin typeface="Calibri"/>
                        <a:ea typeface="Calibri"/>
                        <a:cs typeface="Times New Roman"/>
                      </a:endParaRPr>
                    </a:p>
                  </a:txBody>
                  <a:tcPr marL="68580" marR="68580" marT="0" marB="0" anchor="b"/>
                </a:tc>
              </a:tr>
              <a:tr h="450787">
                <a:tc>
                  <a:txBody>
                    <a:bodyPr/>
                    <a:lstStyle/>
                    <a:p>
                      <a:pPr algn="just">
                        <a:lnSpc>
                          <a:spcPct val="115000"/>
                        </a:lnSpc>
                        <a:spcAft>
                          <a:spcPts val="0"/>
                        </a:spcAft>
                      </a:pPr>
                      <a:r>
                        <a:rPr lang="en-US" sz="1200">
                          <a:effectLst/>
                        </a:rPr>
                        <a:t>GetMeAccess007</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the person who sent the sms gets access to control light system</a:t>
                      </a:r>
                      <a:endParaRPr lang="en-IN" sz="1100">
                        <a:effectLst/>
                        <a:latin typeface="Calibri"/>
                        <a:ea typeface="Calibri"/>
                        <a:cs typeface="Times New Roman"/>
                      </a:endParaRPr>
                    </a:p>
                  </a:txBody>
                  <a:tcPr marL="68580" marR="68580" marT="0" marB="0" anchor="b"/>
                </a:tc>
              </a:tr>
              <a:tr h="450787">
                <a:tc>
                  <a:txBody>
                    <a:bodyPr/>
                    <a:lstStyle/>
                    <a:p>
                      <a:pPr algn="just">
                        <a:lnSpc>
                          <a:spcPct val="115000"/>
                        </a:lnSpc>
                        <a:spcAft>
                          <a:spcPts val="0"/>
                        </a:spcAft>
                      </a:pPr>
                      <a:r>
                        <a:rPr lang="en-US" sz="1200">
                          <a:effectLst/>
                        </a:rPr>
                        <a:t>removeme</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a:effectLst/>
                        </a:rPr>
                        <a:t>the user will lose the access to control lights</a:t>
                      </a:r>
                      <a:endParaRPr lang="en-IN" sz="1100">
                        <a:effectLst/>
                        <a:latin typeface="Calibri"/>
                        <a:ea typeface="Calibri"/>
                        <a:cs typeface="Times New Roman"/>
                      </a:endParaRPr>
                    </a:p>
                  </a:txBody>
                  <a:tcPr marL="68580" marR="68580" marT="0" marB="0" anchor="b"/>
                </a:tc>
              </a:tr>
              <a:tr h="915174">
                <a:tc>
                  <a:txBody>
                    <a:bodyPr/>
                    <a:lstStyle/>
                    <a:p>
                      <a:pPr algn="just">
                        <a:lnSpc>
                          <a:spcPct val="115000"/>
                        </a:lnSpc>
                        <a:spcAft>
                          <a:spcPts val="0"/>
                        </a:spcAft>
                      </a:pPr>
                      <a:r>
                        <a:rPr lang="en-US" sz="1200">
                          <a:effectLst/>
                        </a:rPr>
                        <a:t>changeadmin</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0"/>
                        </a:spcAft>
                      </a:pPr>
                      <a:r>
                        <a:rPr lang="en-US" sz="1200" dirty="0">
                          <a:effectLst/>
                        </a:rPr>
                        <a:t>To get the admin access, need to send this command / password and then need to press the push button in specific time.</a:t>
                      </a:r>
                      <a:endParaRPr lang="en-IN"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92233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USER ACCESS: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dirty="0"/>
              <a:t>By sending the password as message to the sensor, the user can get access to the system to control the lights.</a:t>
            </a:r>
          </a:p>
          <a:p>
            <a:r>
              <a:rPr lang="en-IN" sz="1800" dirty="0"/>
              <a:t>If the user doesn’t want access, just by sending another password, he can get out of the users list. So he can’t access the light system anymore.</a:t>
            </a:r>
          </a:p>
          <a:p>
            <a:endParaRPr lang="en-IN" sz="1800" dirty="0"/>
          </a:p>
        </p:txBody>
      </p:sp>
    </p:spTree>
    <p:extLst>
      <p:ext uri="{BB962C8B-B14F-4D97-AF65-F5344CB8AC3E}">
        <p14:creationId xmlns:p14="http://schemas.microsoft.com/office/powerpoint/2010/main" val="82465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ADMIN:</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dirty="0"/>
              <a:t>Whoever the user is, there will be one admin. We can change the admin but can never remove the admin. So in order for a client to become admin, he first needs to send a password. Then within 10 sec he needs to press the switch in the connection to get access. This system is implemented to make sure the person is having access to the home and not just a stranger gets access just by sending the password. </a:t>
            </a:r>
          </a:p>
          <a:p>
            <a:endParaRPr lang="en-IN" dirty="0"/>
          </a:p>
        </p:txBody>
      </p:sp>
    </p:spTree>
    <p:extLst>
      <p:ext uri="{BB962C8B-B14F-4D97-AF65-F5344CB8AC3E}">
        <p14:creationId xmlns:p14="http://schemas.microsoft.com/office/powerpoint/2010/main" val="304767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Ideas to implement for security: </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How </a:t>
            </a:r>
            <a:r>
              <a:rPr lang="en-IN" dirty="0"/>
              <a:t>can you protect this light from being accessed or controlled by non- authorized users?</a:t>
            </a:r>
          </a:p>
          <a:p>
            <a:r>
              <a:rPr lang="en-IN" dirty="0"/>
              <a:t>We will set the authorized users list (for example the family members in the house). When a user sends password to get access, the algorithm first checks if the user is one of the authorized user or not. If he is a member of the list, just by sending password he gets the access. If he is not the one in the list, admin receives a message with the details of user who sent the password, if the admin replies OK, the user gets access. If the admin doesn’t reply the access for the unauthorized user is denied. </a:t>
            </a:r>
          </a:p>
          <a:p>
            <a:endParaRPr lang="en-IN" dirty="0"/>
          </a:p>
        </p:txBody>
      </p:sp>
    </p:spTree>
    <p:extLst>
      <p:ext uri="{BB962C8B-B14F-4D97-AF65-F5344CB8AC3E}">
        <p14:creationId xmlns:p14="http://schemas.microsoft.com/office/powerpoint/2010/main" val="414331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CONCLUSION: </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Developed </a:t>
            </a:r>
            <a:r>
              <a:rPr lang="en-IN" dirty="0"/>
              <a:t>a system in which the below implementations are done:</a:t>
            </a:r>
          </a:p>
          <a:p>
            <a:r>
              <a:rPr lang="en-IN" dirty="0"/>
              <a:t>1. Connected </a:t>
            </a:r>
            <a:r>
              <a:rPr lang="en-IN" dirty="0" err="1"/>
              <a:t>Ardiuno</a:t>
            </a:r>
            <a:r>
              <a:rPr lang="en-IN" dirty="0"/>
              <a:t> and1sheeld and able to use the sensors in1sheeld app.</a:t>
            </a:r>
          </a:p>
          <a:p>
            <a:r>
              <a:rPr lang="en-IN" dirty="0"/>
              <a:t>2. Able to control lights using voice recognition.</a:t>
            </a:r>
          </a:p>
          <a:p>
            <a:r>
              <a:rPr lang="en-IN" dirty="0"/>
              <a:t>3. Implemented the delivery of Message to mobile whenever the lights are accessed.</a:t>
            </a:r>
          </a:p>
          <a:p>
            <a:r>
              <a:rPr lang="en-IN" dirty="0"/>
              <a:t>4. Implemented the voice notification through the 1sheeld app whenever the lights are accessed. </a:t>
            </a:r>
          </a:p>
          <a:p>
            <a:r>
              <a:rPr lang="en-IN" dirty="0"/>
              <a:t>5. Can access the lights through a message.</a:t>
            </a:r>
          </a:p>
          <a:p>
            <a:r>
              <a:rPr lang="en-IN" dirty="0"/>
              <a:t>6. Using the light sensor through the 1sheeld app and to make sure lights turn on automatically if the light intensity in the room is below a specific level.</a:t>
            </a:r>
          </a:p>
          <a:p>
            <a:r>
              <a:rPr lang="en-IN" dirty="0"/>
              <a:t>7. To get access to another mobile number by sending the password, so if our mobile is switched off, still we can control the lights through another mobile.</a:t>
            </a:r>
          </a:p>
          <a:p>
            <a:r>
              <a:rPr lang="en-IN" dirty="0"/>
              <a:t>8. Keeping an admin who has control to the system always, whereas another user can get the access by sending the password.</a:t>
            </a:r>
          </a:p>
          <a:p>
            <a:endParaRPr lang="en-IN" dirty="0" smtClean="0"/>
          </a:p>
          <a:p>
            <a:r>
              <a:rPr lang="en-IN" smtClean="0"/>
              <a:t>Web Page link : </a:t>
            </a:r>
            <a:r>
              <a:rPr lang="en-IN"/>
              <a:t>http://www.cs.odu.edu/~skapu/project%20page/lightsystem.html</a:t>
            </a:r>
            <a:r>
              <a:rPr lang="en-IN" smtClean="0"/>
              <a:t> </a:t>
            </a:r>
            <a:endParaRPr lang="en-IN" dirty="0"/>
          </a:p>
        </p:txBody>
      </p:sp>
    </p:spTree>
    <p:extLst>
      <p:ext uri="{BB962C8B-B14F-4D97-AF65-F5344CB8AC3E}">
        <p14:creationId xmlns:p14="http://schemas.microsoft.com/office/powerpoint/2010/main" val="344164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Any Questions ????</a:t>
            </a:r>
            <a:endParaRPr lang="en-IN" dirty="0"/>
          </a:p>
        </p:txBody>
      </p:sp>
      <p:pic>
        <p:nvPicPr>
          <p:cNvPr id="8196"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000"/>
                    </a14:imgEffect>
                    <a14:imgEffect>
                      <a14:brightnessContrast bright="14000"/>
                    </a14:imgEffect>
                  </a14:imgLayer>
                </a14:imgProps>
              </a:ext>
              <a:ext uri="{28A0092B-C50C-407E-A947-70E740481C1C}">
                <a14:useLocalDpi xmlns:a14="http://schemas.microsoft.com/office/drawing/2010/main" val="0"/>
              </a:ext>
            </a:extLst>
          </a:blip>
          <a:srcRect/>
          <a:stretch>
            <a:fillRect/>
          </a:stretch>
        </p:blipFill>
        <p:spPr bwMode="auto">
          <a:xfrm rot="10800000" flipH="1">
            <a:off x="4067944" y="2132856"/>
            <a:ext cx="2952328" cy="4032449"/>
          </a:xfrm>
          <a:prstGeom prst="rect">
            <a:avLst/>
          </a:prstGeom>
          <a:noFill/>
          <a:ln>
            <a:noFill/>
          </a:ln>
          <a:effectLst>
            <a:outerShdw dist="35921" dir="2700000" sx="64000" sy="64000" algn="ctr" rotWithShape="0">
              <a:schemeClr val="bg2">
                <a:alpha val="6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276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166" y="1772816"/>
            <a:ext cx="69977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1721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Home Automation Systems is used to make a luxury and sophisticated home automation platforms. It makes it easy for the elderly and the disabled to control appliances in Home. </a:t>
            </a:r>
            <a:endParaRPr lang="en-IN" sz="2400" dirty="0" smtClean="0"/>
          </a:p>
          <a:p>
            <a:r>
              <a:rPr lang="en-IN" sz="2400" dirty="0"/>
              <a:t>The aim of the idea Controlling light system with voice recognition is to provide those with special needs with a system that can respond to voice commands and control the on/off status of electrical devices, such as lamps, fans, television </a:t>
            </a:r>
            <a:r>
              <a:rPr lang="en-IN" sz="2400" dirty="0" err="1"/>
              <a:t>etc</a:t>
            </a:r>
            <a:r>
              <a:rPr lang="en-IN" sz="2400" dirty="0"/>
              <a:t>, in the home .</a:t>
            </a:r>
          </a:p>
        </p:txBody>
      </p:sp>
    </p:spTree>
    <p:extLst>
      <p:ext uri="{BB962C8B-B14F-4D97-AF65-F5344CB8AC3E}">
        <p14:creationId xmlns:p14="http://schemas.microsoft.com/office/powerpoint/2010/main" val="148034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Hardware used: </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IN" sz="2000" dirty="0" err="1" smtClean="0"/>
              <a:t>Arduino</a:t>
            </a:r>
            <a:r>
              <a:rPr lang="en-IN" sz="2000" dirty="0" smtClean="0"/>
              <a:t> </a:t>
            </a:r>
            <a:r>
              <a:rPr lang="en-IN" sz="2000" dirty="0"/>
              <a:t>UNO R3</a:t>
            </a:r>
          </a:p>
          <a:p>
            <a:pPr lvl="0"/>
            <a:r>
              <a:rPr lang="en-IN" sz="2000" dirty="0"/>
              <a:t>1Sheeld</a:t>
            </a:r>
          </a:p>
          <a:p>
            <a:pPr lvl="0"/>
            <a:r>
              <a:rPr lang="en-IN" sz="2000" dirty="0"/>
              <a:t>1Sheeld app</a:t>
            </a:r>
          </a:p>
          <a:p>
            <a:pPr lvl="0"/>
            <a:r>
              <a:rPr lang="en-IN" sz="2000" dirty="0"/>
              <a:t>Jumper wires</a:t>
            </a:r>
          </a:p>
          <a:p>
            <a:pPr lvl="0"/>
            <a:r>
              <a:rPr lang="en-IN" sz="2000" dirty="0"/>
              <a:t>LED’S</a:t>
            </a:r>
          </a:p>
          <a:p>
            <a:pPr lvl="0"/>
            <a:r>
              <a:rPr lang="en-IN" sz="2000" dirty="0"/>
              <a:t>Resistors</a:t>
            </a:r>
          </a:p>
          <a:p>
            <a:pPr lvl="0"/>
            <a:r>
              <a:rPr lang="en-IN" sz="2000" dirty="0"/>
              <a:t>Push button</a:t>
            </a:r>
          </a:p>
          <a:p>
            <a:pPr lvl="0"/>
            <a:r>
              <a:rPr lang="en-IN" sz="2000" dirty="0"/>
              <a:t>Bread board</a:t>
            </a:r>
          </a:p>
          <a:p>
            <a:endParaRPr lang="en-IN" sz="1200" dirty="0"/>
          </a:p>
        </p:txBody>
      </p:sp>
      <p:pic>
        <p:nvPicPr>
          <p:cNvPr id="4" name="Picture 3"/>
          <p:cNvPicPr/>
          <p:nvPr/>
        </p:nvPicPr>
        <p:blipFill>
          <a:blip r:embed="rId2"/>
          <a:stretch>
            <a:fillRect/>
          </a:stretch>
        </p:blipFill>
        <p:spPr>
          <a:xfrm>
            <a:off x="2987824" y="2348880"/>
            <a:ext cx="5292090" cy="3744416"/>
          </a:xfrm>
          <a:prstGeom prst="rect">
            <a:avLst/>
          </a:prstGeom>
        </p:spPr>
      </p:pic>
    </p:spTree>
    <p:extLst>
      <p:ext uri="{BB962C8B-B14F-4D97-AF65-F5344CB8AC3E}">
        <p14:creationId xmlns:p14="http://schemas.microsoft.com/office/powerpoint/2010/main" val="401127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err="1"/>
              <a:t>Arduino</a:t>
            </a:r>
            <a:endParaRPr lang="en-IN" sz="40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9298" y="2276872"/>
            <a:ext cx="5543526"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1844824"/>
            <a:ext cx="2736304" cy="3970318"/>
          </a:xfrm>
          <a:prstGeom prst="rect">
            <a:avLst/>
          </a:prstGeom>
        </p:spPr>
        <p:txBody>
          <a:bodyPr wrap="square">
            <a:spAutoFit/>
          </a:bodyPr>
          <a:lstStyle/>
          <a:p>
            <a:r>
              <a:rPr lang="en-IN" dirty="0" err="1"/>
              <a:t>Arduino</a:t>
            </a:r>
            <a:r>
              <a:rPr lang="en-IN" dirty="0"/>
              <a:t>/</a:t>
            </a:r>
            <a:r>
              <a:rPr lang="en-IN" dirty="0" err="1"/>
              <a:t>Genuino</a:t>
            </a:r>
            <a:r>
              <a:rPr lang="en-IN" dirty="0"/>
              <a:t> Uno is a microcontroller board based on the </a:t>
            </a:r>
            <a:r>
              <a:rPr lang="en-IN" dirty="0" smtClean="0"/>
              <a:t>ATmega328P. It </a:t>
            </a:r>
            <a:r>
              <a:rPr lang="en-IN" dirty="0"/>
              <a:t>has 14 digital input/output pins (of which 6 can be used as PWM outputs), 6 </a:t>
            </a:r>
            <a:r>
              <a:rPr lang="en-IN" dirty="0" err="1"/>
              <a:t>analog</a:t>
            </a:r>
            <a:r>
              <a:rPr lang="en-IN" dirty="0"/>
              <a:t> inputs, a 16 MHz quartz crystal, a USB connection, a power jack, an ICSP header and a reset button. It contains everything needed to support the microcontroller; </a:t>
            </a:r>
          </a:p>
        </p:txBody>
      </p:sp>
    </p:spTree>
    <p:extLst>
      <p:ext uri="{BB962C8B-B14F-4D97-AF65-F5344CB8AC3E}">
        <p14:creationId xmlns:p14="http://schemas.microsoft.com/office/powerpoint/2010/main" val="351887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1Sheeld</a:t>
            </a:r>
            <a:r>
              <a:rPr lang="en-IN" b="1" dirty="0"/>
              <a:t>:</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1Sheeld </a:t>
            </a:r>
            <a:r>
              <a:rPr lang="en-IN" dirty="0"/>
              <a:t>is a new easily configured shield for </a:t>
            </a:r>
            <a:r>
              <a:rPr lang="en-IN" dirty="0" err="1"/>
              <a:t>Arduino</a:t>
            </a:r>
            <a:r>
              <a:rPr lang="en-IN" dirty="0"/>
              <a:t>. It is connected to a mobile app that allow the usage of all of Android smartphones' capabilities such as LCD Screen, Gyroscope, Switches, LEDs, Accelerometer, Magnetometer, GSM, Wi-Fi, GPS &amp;</a:t>
            </a:r>
            <a:r>
              <a:rPr lang="en-IN" dirty="0" err="1"/>
              <a:t>hellip</a:t>
            </a:r>
            <a:r>
              <a:rPr lang="en-IN" dirty="0"/>
              <a:t> ; etc. into your </a:t>
            </a:r>
            <a:r>
              <a:rPr lang="en-IN" dirty="0" err="1"/>
              <a:t>Arduino</a:t>
            </a:r>
            <a:r>
              <a:rPr lang="en-IN" dirty="0"/>
              <a:t> sketch.</a:t>
            </a:r>
          </a:p>
          <a:p>
            <a:r>
              <a:rPr lang="en-IN" dirty="0"/>
              <a:t>1sheeld consists of two parts. The first part is a shield that is physically connected to your </a:t>
            </a:r>
            <a:r>
              <a:rPr lang="en-IN" dirty="0" err="1"/>
              <a:t>Arduino</a:t>
            </a:r>
            <a:r>
              <a:rPr lang="en-IN" dirty="0"/>
              <a:t> board and acts as a wireless middle-man, piping data between </a:t>
            </a:r>
            <a:r>
              <a:rPr lang="en-IN" dirty="0" err="1"/>
              <a:t>Arduino</a:t>
            </a:r>
            <a:r>
              <a:rPr lang="en-IN" dirty="0"/>
              <a:t> and any Android smartphone via Bluetooth. The second part is a software platform and app on Android smartphones that manages the communication between our shield and your smartphone and let your choose between different available shields.</a:t>
            </a:r>
          </a:p>
          <a:p>
            <a:r>
              <a:rPr lang="en-IN" dirty="0"/>
              <a:t>variety of shields are developed  for 1Sheeld like LED, Toggle Button, Buzzer, Slider, LCD, 7-Segment, Keypad, Music Player, Game Pad, Notifications, Twitter, Facebook, Foursquare, Gyroscope, SMS, Flashlight and </a:t>
            </a:r>
            <a:r>
              <a:rPr lang="en-IN" dirty="0" err="1"/>
              <a:t>Mic</a:t>
            </a:r>
            <a:r>
              <a:rPr lang="en-IN" dirty="0"/>
              <a:t> which uses the sensor in the mobile.</a:t>
            </a:r>
          </a:p>
          <a:p>
            <a:endParaRPr lang="en-IN" dirty="0"/>
          </a:p>
        </p:txBody>
      </p:sp>
    </p:spTree>
    <p:extLst>
      <p:ext uri="{BB962C8B-B14F-4D97-AF65-F5344CB8AC3E}">
        <p14:creationId xmlns:p14="http://schemas.microsoft.com/office/powerpoint/2010/main" val="146050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Circuit:</a:t>
            </a:r>
            <a:br>
              <a:rPr lang="en-IN" dirty="0"/>
            </a:br>
            <a:endParaRPr lang="en-IN" dirty="0"/>
          </a:p>
        </p:txBody>
      </p:sp>
      <p:pic>
        <p:nvPicPr>
          <p:cNvPr id="5" name="Content Placeholder 4"/>
          <p:cNvPicPr>
            <a:picLocks noGrp="1"/>
          </p:cNvPicPr>
          <p:nvPr>
            <p:ph idx="1"/>
          </p:nvPr>
        </p:nvPicPr>
        <p:blipFill>
          <a:blip r:embed="rId2"/>
          <a:stretch>
            <a:fillRect/>
          </a:stretch>
        </p:blipFill>
        <p:spPr>
          <a:xfrm>
            <a:off x="924044" y="1600200"/>
            <a:ext cx="7295911" cy="4525963"/>
          </a:xfrm>
          <a:prstGeom prst="rect">
            <a:avLst/>
          </a:prstGeom>
        </p:spPr>
      </p:pic>
    </p:spTree>
    <p:extLst>
      <p:ext uri="{BB962C8B-B14F-4D97-AF65-F5344CB8AC3E}">
        <p14:creationId xmlns:p14="http://schemas.microsoft.com/office/powerpoint/2010/main" val="27293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Sensors used </a:t>
            </a:r>
            <a:endParaRPr lang="en-IN" b="1" dirty="0"/>
          </a:p>
        </p:txBody>
      </p:sp>
      <p:sp>
        <p:nvSpPr>
          <p:cNvPr id="3" name="Content Placeholder 2"/>
          <p:cNvSpPr>
            <a:spLocks noGrp="1"/>
          </p:cNvSpPr>
          <p:nvPr>
            <p:ph idx="1"/>
          </p:nvPr>
        </p:nvSpPr>
        <p:spPr>
          <a:xfrm>
            <a:off x="457200" y="1268760"/>
            <a:ext cx="8229600" cy="4857403"/>
          </a:xfrm>
        </p:spPr>
        <p:txBody>
          <a:bodyPr>
            <a:normAutofit fontScale="55000" lnSpcReduction="20000"/>
          </a:bodyPr>
          <a:lstStyle/>
          <a:p>
            <a:pPr fontAlgn="base"/>
            <a:r>
              <a:rPr lang="en-IN" dirty="0"/>
              <a:t>Once </a:t>
            </a:r>
            <a:r>
              <a:rPr lang="en-IN" dirty="0" smtClean="0"/>
              <a:t>1Sheeld is connected</a:t>
            </a:r>
            <a:r>
              <a:rPr lang="en-IN" dirty="0"/>
              <a:t>, connect the below sensors / shields: SMS, text to speech , voice recognition , light</a:t>
            </a:r>
            <a:r>
              <a:rPr lang="en-IN" dirty="0" smtClean="0"/>
              <a:t>.</a:t>
            </a:r>
          </a:p>
          <a:p>
            <a:pPr fontAlgn="base"/>
            <a:endParaRPr lang="en-IN" b="1" dirty="0"/>
          </a:p>
          <a:p>
            <a:pPr fontAlgn="base"/>
            <a:r>
              <a:rPr lang="en-IN" b="1" dirty="0"/>
              <a:t>SMS Shield</a:t>
            </a:r>
            <a:r>
              <a:rPr lang="en-IN" dirty="0"/>
              <a:t> - Allows you to send an SMS to a phone number when a certain trigger is on</a:t>
            </a:r>
            <a:r>
              <a:rPr lang="en-IN" dirty="0" smtClean="0"/>
              <a:t>.</a:t>
            </a:r>
          </a:p>
          <a:p>
            <a:pPr fontAlgn="base"/>
            <a:endParaRPr lang="en-IN" b="1" dirty="0"/>
          </a:p>
          <a:p>
            <a:pPr fontAlgn="base"/>
            <a:r>
              <a:rPr lang="en-IN" b="1" dirty="0"/>
              <a:t>Voice Recognition Shield</a:t>
            </a:r>
            <a:r>
              <a:rPr lang="en-IN" dirty="0"/>
              <a:t>- Control your </a:t>
            </a:r>
            <a:r>
              <a:rPr lang="en-IN" dirty="0" err="1"/>
              <a:t>Arduino</a:t>
            </a:r>
            <a:r>
              <a:rPr lang="en-IN" dirty="0"/>
              <a:t> with voice commands with 1 line of code, you can trigger it to control a robot or talk to your home appliances</a:t>
            </a:r>
            <a:r>
              <a:rPr lang="en-IN" dirty="0" smtClean="0"/>
              <a:t>!</a:t>
            </a:r>
          </a:p>
          <a:p>
            <a:pPr fontAlgn="base"/>
            <a:endParaRPr lang="en-IN" b="1" dirty="0"/>
          </a:p>
          <a:p>
            <a:pPr fontAlgn="base"/>
            <a:r>
              <a:rPr lang="en-IN" b="1" dirty="0"/>
              <a:t>Light sensor shield -</a:t>
            </a:r>
            <a:r>
              <a:rPr lang="en-IN" dirty="0"/>
              <a:t> This shield is one of the sensor shields. Sensor shields allows you to tap into your smartphone’s sensors and use in prototyping with </a:t>
            </a:r>
            <a:r>
              <a:rPr lang="en-IN" dirty="0" err="1"/>
              <a:t>Arduino</a:t>
            </a:r>
            <a:r>
              <a:rPr lang="en-IN" dirty="0"/>
              <a:t>, you can get information from the surrounding environment and use</a:t>
            </a:r>
            <a:br>
              <a:rPr lang="en-IN" dirty="0"/>
            </a:br>
            <a:r>
              <a:rPr lang="en-IN" dirty="0"/>
              <a:t>it to trigger a certain action</a:t>
            </a:r>
            <a:r>
              <a:rPr lang="en-IN" dirty="0" smtClean="0"/>
              <a:t>.</a:t>
            </a:r>
          </a:p>
          <a:p>
            <a:pPr fontAlgn="base"/>
            <a:endParaRPr lang="en-IN" b="1" dirty="0"/>
          </a:p>
          <a:p>
            <a:pPr fontAlgn="base"/>
            <a:r>
              <a:rPr lang="en-IN" b="1" dirty="0"/>
              <a:t>Text to speech shield -</a:t>
            </a:r>
            <a:r>
              <a:rPr lang="en-IN" dirty="0"/>
              <a:t>Let your </a:t>
            </a:r>
            <a:r>
              <a:rPr lang="en-IN" dirty="0" err="1"/>
              <a:t>Arduino</a:t>
            </a:r>
            <a:r>
              <a:rPr lang="en-IN" dirty="0"/>
              <a:t> board talk to you, get text from </a:t>
            </a:r>
            <a:r>
              <a:rPr lang="en-IN" dirty="0" err="1"/>
              <a:t>Arduino</a:t>
            </a:r>
            <a:r>
              <a:rPr lang="en-IN" dirty="0"/>
              <a:t> and convert into speech to hear through the smart phone’s speaker. This shield is one of the special shields, it allows </a:t>
            </a:r>
            <a:r>
              <a:rPr lang="en-IN" dirty="0" err="1"/>
              <a:t>Arduino</a:t>
            </a:r>
            <a:r>
              <a:rPr lang="en-IN" dirty="0"/>
              <a:t> board to use some capabilities your smartphone can do, like playing music, taking a picture, getting notifications, accessing the clock data and using the touch screen for various functions.</a:t>
            </a:r>
            <a:endParaRPr lang="en-IN" b="1" dirty="0"/>
          </a:p>
          <a:p>
            <a:endParaRPr lang="en-IN" dirty="0"/>
          </a:p>
        </p:txBody>
      </p:sp>
    </p:spTree>
    <p:extLst>
      <p:ext uri="{BB962C8B-B14F-4D97-AF65-F5344CB8AC3E}">
        <p14:creationId xmlns:p14="http://schemas.microsoft.com/office/powerpoint/2010/main" val="53512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Controlling lights with voice recognition</a:t>
            </a:r>
          </a:p>
        </p:txBody>
      </p:sp>
      <p:sp>
        <p:nvSpPr>
          <p:cNvPr id="3" name="Content Placeholder 2"/>
          <p:cNvSpPr>
            <a:spLocks noGrp="1"/>
          </p:cNvSpPr>
          <p:nvPr>
            <p:ph idx="1"/>
          </p:nvPr>
        </p:nvSpPr>
        <p:spPr/>
        <p:txBody>
          <a:bodyPr>
            <a:normAutofit/>
          </a:bodyPr>
          <a:lstStyle/>
          <a:p>
            <a:r>
              <a:rPr lang="en-IN" sz="1400" dirty="0"/>
              <a:t>In order to control the lights by our voice, we first need to enable the voice recognition sensor in 1shield Application in our mobile. Then tap on the speaker and by speaking which ever colour light we want or its specific name then that particular light gets on. In this project, there are 5 lights:  red, blue, green, yellow and cream. There is also one more option “dance” so when this command is used, the light on and off in specific time interval until next command is given.</a:t>
            </a:r>
          </a:p>
          <a:p>
            <a:r>
              <a:rPr lang="en-IN" sz="1400" dirty="0"/>
              <a:t> </a:t>
            </a:r>
          </a:p>
          <a:p>
            <a:r>
              <a:rPr lang="en-IN" sz="1400" dirty="0"/>
              <a:t>The list of commands and their operations:</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612653534"/>
              </p:ext>
            </p:extLst>
          </p:nvPr>
        </p:nvGraphicFramePr>
        <p:xfrm>
          <a:off x="2195736" y="3429000"/>
          <a:ext cx="4030340" cy="2700905"/>
        </p:xfrm>
        <a:graphic>
          <a:graphicData uri="http://schemas.openxmlformats.org/drawingml/2006/table">
            <a:tbl>
              <a:tblPr firstRow="1" firstCol="1" bandRow="1">
                <a:tableStyleId>{5C22544A-7EE6-4342-B048-85BDC9FD1C3A}</a:tableStyleId>
              </a:tblPr>
              <a:tblGrid>
                <a:gridCol w="1255123"/>
                <a:gridCol w="2775217"/>
              </a:tblGrid>
              <a:tr h="457046">
                <a:tc>
                  <a:txBody>
                    <a:bodyPr/>
                    <a:lstStyle/>
                    <a:p>
                      <a:pPr algn="just">
                        <a:lnSpc>
                          <a:spcPct val="115000"/>
                        </a:lnSpc>
                        <a:spcAft>
                          <a:spcPts val="0"/>
                        </a:spcAft>
                      </a:pPr>
                      <a:r>
                        <a:rPr lang="en-US" sz="1200">
                          <a:effectLst/>
                        </a:rPr>
                        <a:t>Voice commands</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Operation</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red</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red light</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blue</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blue light</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green</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green light</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cream</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cream light</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yellow</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yellow light</a:t>
                      </a:r>
                      <a:endParaRPr lang="en-IN" sz="1100">
                        <a:effectLst/>
                        <a:latin typeface="Calibri"/>
                        <a:ea typeface="Calibri"/>
                        <a:cs typeface="Times New Roman"/>
                      </a:endParaRPr>
                    </a:p>
                  </a:txBody>
                  <a:tcPr marL="68580" marR="68580" marT="0" marB="0" anchor="b"/>
                </a:tc>
              </a:tr>
              <a:tr h="692463">
                <a:tc>
                  <a:txBody>
                    <a:bodyPr/>
                    <a:lstStyle/>
                    <a:p>
                      <a:pPr algn="just">
                        <a:lnSpc>
                          <a:spcPct val="115000"/>
                        </a:lnSpc>
                        <a:spcAft>
                          <a:spcPts val="0"/>
                        </a:spcAft>
                      </a:pPr>
                      <a:r>
                        <a:rPr lang="en-US" sz="1200" dirty="0">
                          <a:effectLst/>
                        </a:rPr>
                        <a:t>dance</a:t>
                      </a:r>
                      <a:endParaRPr lang="en-IN" sz="1100" dirty="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all lights and turns off all lights one after the other till a new command is received.</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a:effectLst/>
                        </a:rPr>
                        <a:t>play</a:t>
                      </a:r>
                      <a:endParaRPr lang="en-IN" sz="110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a:effectLst/>
                        </a:rPr>
                        <a:t>turns on all lights</a:t>
                      </a:r>
                      <a:endParaRPr lang="en-IN" sz="1100">
                        <a:effectLst/>
                        <a:latin typeface="Calibri"/>
                        <a:ea typeface="Calibri"/>
                        <a:cs typeface="Times New Roman"/>
                      </a:endParaRPr>
                    </a:p>
                  </a:txBody>
                  <a:tcPr marL="68580" marR="68580" marT="0" marB="0" anchor="b"/>
                </a:tc>
              </a:tr>
              <a:tr h="221628">
                <a:tc>
                  <a:txBody>
                    <a:bodyPr/>
                    <a:lstStyle/>
                    <a:p>
                      <a:pPr algn="just">
                        <a:lnSpc>
                          <a:spcPct val="115000"/>
                        </a:lnSpc>
                        <a:spcAft>
                          <a:spcPts val="0"/>
                        </a:spcAft>
                      </a:pPr>
                      <a:r>
                        <a:rPr lang="en-US" sz="1200" dirty="0">
                          <a:effectLst/>
                        </a:rPr>
                        <a:t>stop</a:t>
                      </a:r>
                      <a:endParaRPr lang="en-IN" sz="1100" dirty="0">
                        <a:effectLst/>
                        <a:latin typeface="Calibri"/>
                        <a:ea typeface="Calibri"/>
                        <a:cs typeface="Times New Roman"/>
                      </a:endParaRPr>
                    </a:p>
                  </a:txBody>
                  <a:tcPr marL="68580" marR="68580" marT="0" marB="0" anchor="b"/>
                </a:tc>
                <a:tc>
                  <a:txBody>
                    <a:bodyPr/>
                    <a:lstStyle/>
                    <a:p>
                      <a:pPr algn="just">
                        <a:lnSpc>
                          <a:spcPct val="115000"/>
                        </a:lnSpc>
                        <a:spcAft>
                          <a:spcPts val="0"/>
                        </a:spcAft>
                      </a:pPr>
                      <a:r>
                        <a:rPr lang="en-US" sz="1200" dirty="0">
                          <a:effectLst/>
                        </a:rPr>
                        <a:t>turns off all lights</a:t>
                      </a:r>
                      <a:endParaRPr lang="en-IN"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290876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b="1" dirty="0"/>
              <a:t>Controlling Lights depending on the Light intensity in the room</a:t>
            </a:r>
            <a:r>
              <a:rPr lang="en-IN" b="1" dirty="0" smtClean="0"/>
              <a:t>:</a:t>
            </a:r>
            <a:endParaRPr lang="en-IN" dirty="0"/>
          </a:p>
        </p:txBody>
      </p:sp>
      <p:sp>
        <p:nvSpPr>
          <p:cNvPr id="3" name="Content Placeholder 2"/>
          <p:cNvSpPr>
            <a:spLocks noGrp="1"/>
          </p:cNvSpPr>
          <p:nvPr>
            <p:ph idx="1"/>
          </p:nvPr>
        </p:nvSpPr>
        <p:spPr>
          <a:xfrm>
            <a:off x="467544" y="1916832"/>
            <a:ext cx="8229600" cy="4525963"/>
          </a:xfrm>
        </p:spPr>
        <p:txBody>
          <a:bodyPr/>
          <a:lstStyle/>
          <a:p>
            <a:r>
              <a:rPr lang="en-IN" sz="1800" dirty="0"/>
              <a:t>The light sensor in the 1shield app should be on. Then the sensor detects the light intensity and depending on it if the room is dark, the lights get on automatically and when it’s bright then the lights turn off automatically.</a:t>
            </a:r>
          </a:p>
          <a:p>
            <a:r>
              <a:rPr lang="en-IN" sz="1800" dirty="0"/>
              <a:t>Code snippet:</a:t>
            </a:r>
          </a:p>
          <a:p>
            <a:endParaRPr lang="en-IN" dirty="0"/>
          </a:p>
        </p:txBody>
      </p:sp>
      <p:pic>
        <p:nvPicPr>
          <p:cNvPr id="4" name="Picture 3"/>
          <p:cNvPicPr/>
          <p:nvPr/>
        </p:nvPicPr>
        <p:blipFill>
          <a:blip r:embed="rId2"/>
          <a:stretch>
            <a:fillRect/>
          </a:stretch>
        </p:blipFill>
        <p:spPr>
          <a:xfrm>
            <a:off x="1403648" y="3573016"/>
            <a:ext cx="2880320" cy="1296144"/>
          </a:xfrm>
          <a:prstGeom prst="rect">
            <a:avLst/>
          </a:prstGeom>
        </p:spPr>
      </p:pic>
    </p:spTree>
    <p:extLst>
      <p:ext uri="{BB962C8B-B14F-4D97-AF65-F5344CB8AC3E}">
        <p14:creationId xmlns:p14="http://schemas.microsoft.com/office/powerpoint/2010/main" val="37989892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1168</Words>
  <Application>Microsoft Office PowerPoint</Application>
  <PresentationFormat>On-screen Show (4:3)</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PowerPoint Presentation</vt:lpstr>
      <vt:lpstr>Hardware used:  </vt:lpstr>
      <vt:lpstr>Arduino</vt:lpstr>
      <vt:lpstr>1Sheeld: </vt:lpstr>
      <vt:lpstr>Circuit: </vt:lpstr>
      <vt:lpstr>Sensors used </vt:lpstr>
      <vt:lpstr>Controlling lights with voice recognition</vt:lpstr>
      <vt:lpstr>Controlling Lights depending on the Light intensity in the room:</vt:lpstr>
      <vt:lpstr>Controlling lights with SMS and getting notifications: </vt:lpstr>
      <vt:lpstr>USER ACCESS: </vt:lpstr>
      <vt:lpstr>ADMIN: </vt:lpstr>
      <vt:lpstr>Ideas to implement for security:  </vt:lpstr>
      <vt:lpstr>CONCLUSION:  </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kadari143</dc:creator>
  <cp:lastModifiedBy>anand kadari143</cp:lastModifiedBy>
  <cp:revision>11</cp:revision>
  <dcterms:created xsi:type="dcterms:W3CDTF">2017-05-01T04:52:29Z</dcterms:created>
  <dcterms:modified xsi:type="dcterms:W3CDTF">2017-05-02T11:06:32Z</dcterms:modified>
</cp:coreProperties>
</file>