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62" r:id="rId6"/>
    <p:sldId id="2146847063" r:id="rId7"/>
    <p:sldId id="263" r:id="rId8"/>
    <p:sldId id="265" r:id="rId9"/>
    <p:sldId id="2146847057" r:id="rId10"/>
    <p:sldId id="2146847060" r:id="rId11"/>
    <p:sldId id="2146847064" r:id="rId12"/>
    <p:sldId id="2146847062" r:id="rId13"/>
    <p:sldId id="2146847061"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Sravanthi Y</a:t>
            </a:r>
          </a:p>
          <a:p>
            <a:r>
              <a:rPr lang="en-US" sz="2000" b="1" dirty="0">
                <a:solidFill>
                  <a:schemeClr val="accent1">
                    <a:lumMod val="75000"/>
                  </a:schemeClr>
                </a:solidFill>
                <a:latin typeface="Arial"/>
                <a:cs typeface="Arial"/>
              </a:rPr>
              <a:t>Student Name : Sravanthi Y</a:t>
            </a:r>
          </a:p>
          <a:p>
            <a:r>
              <a:rPr lang="en-US" sz="2000" b="1" dirty="0">
                <a:solidFill>
                  <a:schemeClr val="accent1">
                    <a:lumMod val="75000"/>
                  </a:schemeClr>
                </a:solidFill>
                <a:latin typeface="Arial"/>
                <a:cs typeface="Arial"/>
              </a:rPr>
              <a:t>College Name &amp; Department : Dr DY Patil Vidyapeeth, MBA in AI and ML</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2571400" lvl="8" indent="0">
              <a:buNone/>
            </a:pPr>
            <a:r>
              <a:rPr lang="en-IN" dirty="0">
                <a:solidFill>
                  <a:schemeClr val="tx1">
                    <a:lumMod val="95000"/>
                    <a:lumOff val="5000"/>
                  </a:schemeClr>
                </a:solidFill>
              </a:rPr>
              <a:t>https://github.com/Sravanthi171/Stegnograph--Project/tree/main</a:t>
            </a: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dirty="0"/>
              <a:t>Design and implement a method for hiding a secret text message within a digital image using steganography techniques, specifically employing the Least Significant Bit (LSB) method. The system should be able to reliably encode the message into the image and decode it back to the original text.</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914844-B111-9E13-3DD7-E159F4EBB7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C8E5B9-FF47-43D2-4561-0B7553A2447D}"/>
              </a:ext>
            </a:extLst>
          </p:cNvPr>
          <p:cNvSpPr>
            <a:spLocks noGrp="1"/>
          </p:cNvSpPr>
          <p:nvPr>
            <p:ph type="title"/>
          </p:nvPr>
        </p:nvSpPr>
        <p:spPr>
          <a:xfrm>
            <a:off x="581192" y="702156"/>
            <a:ext cx="11029616" cy="530296"/>
          </a:xfrm>
        </p:spPr>
        <p:txBody>
          <a:bodyPr/>
          <a:lstStyle/>
          <a:p>
            <a:r>
              <a:rPr lang="en-US" dirty="0"/>
              <a:t>OUTLINE</a:t>
            </a:r>
          </a:p>
        </p:txBody>
      </p:sp>
      <p:sp>
        <p:nvSpPr>
          <p:cNvPr id="3" name="Content Placeholder 2">
            <a:extLst>
              <a:ext uri="{FF2B5EF4-FFF2-40B4-BE49-F238E27FC236}">
                <a16:creationId xmlns:a16="http://schemas.microsoft.com/office/drawing/2014/main" id="{1CFBB757-3165-3FCC-398D-1AEF17568232}"/>
              </a:ext>
            </a:extLst>
          </p:cNvPr>
          <p:cNvSpPr>
            <a:spLocks noGrp="1"/>
          </p:cNvSpPr>
          <p:nvPr>
            <p:ph idx="1"/>
          </p:nvPr>
        </p:nvSpPr>
        <p:spPr>
          <a:xfrm>
            <a:off x="255639" y="1301750"/>
            <a:ext cx="11355336" cy="5177708"/>
          </a:xfrm>
        </p:spPr>
        <p:txBody>
          <a:bodyPr vert="horz" lIns="91440" tIns="45720" rIns="91440" bIns="45720" rtlCol="0" anchor="t">
            <a:noAutofit/>
          </a:bodyPr>
          <a:lstStyle/>
          <a:p>
            <a:r>
              <a:rPr lang="en-US" dirty="0"/>
              <a:t>  </a:t>
            </a:r>
          </a:p>
          <a:p>
            <a:r>
              <a:rPr lang="en-US" dirty="0"/>
              <a:t>Problem Statement:- Design and implement a method for hiding a secret text message within a digital image using steganography techniques, specifically employing the Least Significant Bit (LSB) method. The system should be able to reliably encode the message into the image and decode it back to the original text.</a:t>
            </a:r>
          </a:p>
          <a:p>
            <a:r>
              <a:rPr lang="en-US" dirty="0"/>
              <a:t>Technology used:- Python</a:t>
            </a:r>
          </a:p>
          <a:p>
            <a:r>
              <a:rPr lang="en-US" dirty="0"/>
              <a:t>Wow factor :- hides secret messages inside images, making them invisible to the eye. It uses a simple yet powerful technique, the Least Significant Bit method, along with a length prefix to ensure robustness.</a:t>
            </a:r>
          </a:p>
          <a:p>
            <a:r>
              <a:rPr lang="en-US" dirty="0"/>
              <a:t>End users:-</a:t>
            </a:r>
            <a:r>
              <a:rPr lang="en-IN" dirty="0"/>
              <a:t>Security and Intelligence Agencies</a:t>
            </a:r>
            <a:endParaRPr lang="en-US" dirty="0"/>
          </a:p>
          <a:p>
            <a:r>
              <a:rPr lang="en-US" dirty="0"/>
              <a:t>Result:-Successful Encoding and Decoding</a:t>
            </a:r>
          </a:p>
          <a:p>
            <a:r>
              <a:rPr lang="en-US" dirty="0"/>
              <a:t>Conclusion:-  project developed a steganography system that cleverly hides text messages within images using the LSB technique..</a:t>
            </a:r>
          </a:p>
          <a:p>
            <a:pPr marL="0" indent="0" algn="l">
              <a:buNone/>
            </a:pPr>
            <a:r>
              <a:rPr lang="en-US" dirty="0"/>
              <a:t>Future scope:-</a:t>
            </a:r>
            <a:r>
              <a:rPr lang="en-US" b="1" i="0" dirty="0">
                <a:solidFill>
                  <a:srgbClr val="E3E3E3"/>
                </a:solidFill>
                <a:effectLst/>
                <a:latin typeface="Roboto" panose="02000000000000000000" pitchFamily="2" charset="0"/>
              </a:rPr>
              <a:t> Higher Capacity:</a:t>
            </a:r>
            <a:r>
              <a:rPr lang="en-US" b="0" i="0" dirty="0">
                <a:solidFill>
                  <a:srgbClr val="E3E3E3"/>
                </a:solidFill>
                <a:effectLst/>
                <a:latin typeface="Roboto" panose="02000000000000000000" pitchFamily="2" charset="0"/>
              </a:rPr>
              <a:t> Hide more data per image. </a:t>
            </a:r>
            <a:r>
              <a:rPr lang="en-US" b="1" i="0" dirty="0">
                <a:solidFill>
                  <a:srgbClr val="E3E3E3"/>
                </a:solidFill>
                <a:effectLst/>
                <a:latin typeface="Roboto" panose="02000000000000000000" pitchFamily="2" charset="0"/>
              </a:rPr>
              <a:t>Increased Robustness:</a:t>
            </a:r>
            <a:r>
              <a:rPr lang="en-US" b="0" i="0" dirty="0">
                <a:solidFill>
                  <a:srgbClr val="E3E3E3"/>
                </a:solidFill>
                <a:effectLst/>
                <a:latin typeface="Roboto" panose="02000000000000000000" pitchFamily="2" charset="0"/>
              </a:rPr>
              <a:t> Resist image changes.</a:t>
            </a:r>
          </a:p>
          <a:p>
            <a:pPr marL="0" indent="0">
              <a:buNone/>
            </a:pPr>
            <a:r>
              <a:rPr lang="en-US" dirty="0"/>
              <a:t>Git-hub Link:- https://github.com/Sravanthi171/Stegnograph--Project</a:t>
            </a:r>
          </a:p>
          <a:p>
            <a:endParaRPr lang="en-US" dirty="0"/>
          </a:p>
          <a:p>
            <a:endParaRPr lang="en-US" dirty="0"/>
          </a:p>
          <a:p>
            <a:endParaRPr lang="en-US" dirty="0"/>
          </a:p>
        </p:txBody>
      </p:sp>
    </p:spTree>
    <p:extLst>
      <p:ext uri="{BB962C8B-B14F-4D97-AF65-F5344CB8AC3E}">
        <p14:creationId xmlns:p14="http://schemas.microsoft.com/office/powerpoint/2010/main" val="2445620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6"/>
            <a:ext cx="11029616" cy="530296"/>
          </a:xfrm>
        </p:spPr>
        <p:txBody>
          <a:bodyPr>
            <a:normAutofit/>
          </a:bodyPr>
          <a:lstStyle/>
          <a:p>
            <a:r>
              <a:rPr lang="en-US" dirty="0"/>
              <a:t>Technology  used</a:t>
            </a:r>
          </a:p>
        </p:txBody>
      </p:sp>
      <p:sp>
        <p:nvSpPr>
          <p:cNvPr id="4" name="Content Placeholder 3">
            <a:extLst>
              <a:ext uri="{FF2B5EF4-FFF2-40B4-BE49-F238E27FC236}">
                <a16:creationId xmlns:a16="http://schemas.microsoft.com/office/drawing/2014/main" id="{21D14F77-0AEB-C00F-AF13-8E29DA62E311}"/>
              </a:ext>
            </a:extLst>
          </p:cNvPr>
          <p:cNvSpPr>
            <a:spLocks noGrp="1"/>
          </p:cNvSpPr>
          <p:nvPr>
            <p:ph idx="1"/>
          </p:nvPr>
        </p:nvSpPr>
        <p:spPr/>
        <p:txBody>
          <a:bodyPr/>
          <a:lstStyle/>
          <a:p>
            <a:pPr algn="l">
              <a:buFont typeface="+mj-lt"/>
              <a:buAutoNum type="arabicPeriod"/>
            </a:pPr>
            <a:r>
              <a:rPr lang="en-IN" dirty="0">
                <a:solidFill>
                  <a:schemeClr val="tx1">
                    <a:lumMod val="95000"/>
                    <a:lumOff val="5000"/>
                  </a:schemeClr>
                </a:solidFill>
              </a:rPr>
              <a:t>Language:-Python, </a:t>
            </a:r>
          </a:p>
          <a:p>
            <a:pPr algn="l">
              <a:buFont typeface="+mj-lt"/>
              <a:buAutoNum type="arabicPeriod"/>
            </a:pPr>
            <a:r>
              <a:rPr lang="en-IN" b="1" i="0" dirty="0">
                <a:solidFill>
                  <a:schemeClr val="tx1">
                    <a:lumMod val="95000"/>
                    <a:lumOff val="5000"/>
                  </a:schemeClr>
                </a:solidFill>
                <a:effectLst/>
                <a:latin typeface="Roboto" panose="02000000000000000000" pitchFamily="2" charset="0"/>
              </a:rPr>
              <a:t>Libraries:-Pillow (PIL - Python Imaging Library):</a:t>
            </a:r>
            <a:endParaRPr lang="en-IN" b="0" i="0" dirty="0">
              <a:solidFill>
                <a:schemeClr val="tx1">
                  <a:lumMod val="95000"/>
                  <a:lumOff val="5000"/>
                </a:schemeClr>
              </a:solidFill>
              <a:effectLst/>
              <a:latin typeface="Roboto" panose="02000000000000000000" pitchFamily="2" charset="0"/>
            </a:endParaRPr>
          </a:p>
          <a:p>
            <a:pPr marL="457200" lvl="1" indent="0" algn="l">
              <a:buNone/>
            </a:pPr>
            <a:r>
              <a:rPr lang="en-IN" b="1" i="0" dirty="0">
                <a:solidFill>
                  <a:schemeClr val="tx1">
                    <a:lumMod val="95000"/>
                    <a:lumOff val="5000"/>
                  </a:schemeClr>
                </a:solidFill>
                <a:effectLst/>
                <a:latin typeface="Roboto" panose="02000000000000000000" pitchFamily="2" charset="0"/>
              </a:rPr>
              <a:t>Role:</a:t>
            </a:r>
            <a:r>
              <a:rPr lang="en-IN" b="0" i="0" dirty="0">
                <a:solidFill>
                  <a:schemeClr val="tx1">
                    <a:lumMod val="95000"/>
                    <a:lumOff val="5000"/>
                  </a:schemeClr>
                </a:solidFill>
                <a:effectLst/>
                <a:latin typeface="Roboto" panose="02000000000000000000" pitchFamily="2" charset="0"/>
              </a:rPr>
              <a:t> Image manipulation (opening, reading, modifying pixels, saving).</a:t>
            </a:r>
          </a:p>
          <a:p>
            <a:pPr marL="457200" lvl="1" indent="0" algn="l">
              <a:buNone/>
            </a:pPr>
            <a:r>
              <a:rPr lang="en-IN" b="1" i="0" dirty="0">
                <a:solidFill>
                  <a:schemeClr val="bg2">
                    <a:lumMod val="10000"/>
                  </a:schemeClr>
                </a:solidFill>
                <a:effectLst/>
                <a:latin typeface="Roboto" panose="02000000000000000000" pitchFamily="2" charset="0"/>
              </a:rPr>
              <a:t>io:</a:t>
            </a:r>
            <a:endParaRPr lang="en-IN" dirty="0">
              <a:solidFill>
                <a:schemeClr val="bg2">
                  <a:lumMod val="10000"/>
                </a:schemeClr>
              </a:solidFill>
              <a:latin typeface="Roboto" panose="02000000000000000000" pitchFamily="2" charset="0"/>
            </a:endParaRPr>
          </a:p>
          <a:p>
            <a:pPr marL="457200" lvl="1" indent="0" algn="l">
              <a:buNone/>
            </a:pPr>
            <a:r>
              <a:rPr lang="en-IN" b="1" i="0" dirty="0">
                <a:solidFill>
                  <a:schemeClr val="bg2">
                    <a:lumMod val="10000"/>
                  </a:schemeClr>
                </a:solidFill>
                <a:effectLst/>
                <a:latin typeface="Roboto" panose="02000000000000000000" pitchFamily="2" charset="0"/>
              </a:rPr>
              <a:t>Role:</a:t>
            </a:r>
            <a:r>
              <a:rPr lang="en-IN" b="0" i="0" dirty="0">
                <a:solidFill>
                  <a:schemeClr val="bg2">
                    <a:lumMod val="10000"/>
                  </a:schemeClr>
                </a:solidFill>
                <a:effectLst/>
                <a:latin typeface="Roboto" panose="02000000000000000000" pitchFamily="2" charset="0"/>
              </a:rPr>
              <a:t> Handling byte data (specifically, working with uploaded file data).</a:t>
            </a:r>
          </a:p>
          <a:p>
            <a:pPr marL="0" indent="0" algn="l">
              <a:buNone/>
            </a:pPr>
            <a:r>
              <a:rPr lang="en-IN" b="1" i="0" dirty="0" err="1">
                <a:solidFill>
                  <a:schemeClr val="bg2">
                    <a:lumMod val="10000"/>
                  </a:schemeClr>
                </a:solidFill>
                <a:effectLst/>
                <a:latin typeface="Roboto" panose="02000000000000000000" pitchFamily="2" charset="0"/>
              </a:rPr>
              <a:t>IPython.display</a:t>
            </a:r>
            <a:endParaRPr lang="en-IN" b="0" i="0" dirty="0">
              <a:solidFill>
                <a:schemeClr val="bg2">
                  <a:lumMod val="10000"/>
                </a:schemeClr>
              </a:solidFill>
              <a:effectLst/>
              <a:latin typeface="Roboto" panose="02000000000000000000" pitchFamily="2" charset="0"/>
            </a:endParaRPr>
          </a:p>
          <a:p>
            <a:pPr marL="457200" lvl="1" indent="0" algn="l">
              <a:buNone/>
            </a:pPr>
            <a:r>
              <a:rPr lang="en-IN" b="1" i="0" dirty="0">
                <a:solidFill>
                  <a:schemeClr val="bg2">
                    <a:lumMod val="10000"/>
                  </a:schemeClr>
                </a:solidFill>
                <a:effectLst/>
                <a:latin typeface="Roboto" panose="02000000000000000000" pitchFamily="2" charset="0"/>
              </a:rPr>
              <a:t>Role</a:t>
            </a:r>
            <a:r>
              <a:rPr lang="en-IN" b="0" i="0" dirty="0">
                <a:solidFill>
                  <a:schemeClr val="bg2">
                    <a:lumMod val="10000"/>
                  </a:schemeClr>
                </a:solidFill>
                <a:effectLst/>
                <a:latin typeface="Roboto" panose="02000000000000000000" pitchFamily="2" charset="0"/>
              </a:rPr>
              <a:t>: Allows for displaying images in a </a:t>
            </a:r>
            <a:r>
              <a:rPr lang="en-IN" b="0" i="0" dirty="0" err="1">
                <a:solidFill>
                  <a:schemeClr val="bg2">
                    <a:lumMod val="10000"/>
                  </a:schemeClr>
                </a:solidFill>
                <a:effectLst/>
                <a:latin typeface="Roboto" panose="02000000000000000000" pitchFamily="2" charset="0"/>
              </a:rPr>
              <a:t>Jupyter</a:t>
            </a:r>
            <a:r>
              <a:rPr lang="en-IN" b="0" i="0" dirty="0">
                <a:solidFill>
                  <a:schemeClr val="bg2">
                    <a:lumMod val="10000"/>
                  </a:schemeClr>
                </a:solidFill>
                <a:effectLst/>
                <a:latin typeface="Roboto" panose="02000000000000000000" pitchFamily="2" charset="0"/>
              </a:rPr>
              <a:t> notebook.</a:t>
            </a:r>
          </a:p>
          <a:p>
            <a:pPr marL="0" indent="0" algn="l">
              <a:buNone/>
            </a:pPr>
            <a:r>
              <a:rPr lang="en-IN" b="1" i="0" dirty="0" err="1">
                <a:solidFill>
                  <a:schemeClr val="tx1">
                    <a:lumMod val="95000"/>
                    <a:lumOff val="5000"/>
                  </a:schemeClr>
                </a:solidFill>
                <a:effectLst/>
                <a:latin typeface="Roboto" panose="02000000000000000000" pitchFamily="2" charset="0"/>
              </a:rPr>
              <a:t>google.colab.files</a:t>
            </a:r>
            <a:endParaRPr lang="en-IN" b="0" i="0" dirty="0">
              <a:solidFill>
                <a:schemeClr val="tx1">
                  <a:lumMod val="95000"/>
                  <a:lumOff val="5000"/>
                </a:schemeClr>
              </a:solidFill>
              <a:effectLst/>
              <a:latin typeface="Roboto" panose="02000000000000000000" pitchFamily="2" charset="0"/>
            </a:endParaRPr>
          </a:p>
          <a:p>
            <a:pPr marL="457200" lvl="1" indent="0" algn="l">
              <a:buNone/>
            </a:pPr>
            <a:r>
              <a:rPr lang="en-IN" b="1" i="0" dirty="0">
                <a:solidFill>
                  <a:schemeClr val="tx1">
                    <a:lumMod val="95000"/>
                    <a:lumOff val="5000"/>
                  </a:schemeClr>
                </a:solidFill>
                <a:effectLst/>
                <a:latin typeface="Roboto" panose="02000000000000000000" pitchFamily="2" charset="0"/>
              </a:rPr>
              <a:t>Role</a:t>
            </a:r>
            <a:r>
              <a:rPr lang="en-IN" b="0" i="0" dirty="0">
                <a:solidFill>
                  <a:schemeClr val="tx1">
                    <a:lumMod val="95000"/>
                    <a:lumOff val="5000"/>
                  </a:schemeClr>
                </a:solidFill>
                <a:effectLst/>
                <a:latin typeface="Roboto" panose="02000000000000000000" pitchFamily="2" charset="0"/>
              </a:rPr>
              <a:t>: Allows for uploading files to, and downloading files from a </a:t>
            </a:r>
            <a:r>
              <a:rPr lang="en-IN" b="0" i="0" dirty="0" err="1">
                <a:solidFill>
                  <a:schemeClr val="tx1">
                    <a:lumMod val="95000"/>
                    <a:lumOff val="5000"/>
                  </a:schemeClr>
                </a:solidFill>
                <a:effectLst/>
                <a:latin typeface="Roboto" panose="02000000000000000000" pitchFamily="2" charset="0"/>
              </a:rPr>
              <a:t>Jupyter</a:t>
            </a:r>
            <a:r>
              <a:rPr lang="en-IN" b="0" i="0" dirty="0">
                <a:solidFill>
                  <a:schemeClr val="tx1">
                    <a:lumMod val="95000"/>
                    <a:lumOff val="5000"/>
                  </a:schemeClr>
                </a:solidFill>
                <a:effectLst/>
                <a:latin typeface="Roboto" panose="02000000000000000000" pitchFamily="2" charset="0"/>
              </a:rPr>
              <a:t> notebook.</a:t>
            </a:r>
          </a:p>
          <a:p>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buFont typeface="Arial" panose="020B0604020202020204" pitchFamily="34" charset="0"/>
              <a:buChar char="•"/>
            </a:pPr>
            <a:r>
              <a:rPr lang="en-US" sz="2000" b="1" i="0" dirty="0">
                <a:solidFill>
                  <a:schemeClr val="tx1">
                    <a:lumMod val="95000"/>
                    <a:lumOff val="5000"/>
                  </a:schemeClr>
                </a:solidFill>
                <a:effectLst/>
                <a:latin typeface="Roboto" panose="02000000000000000000" pitchFamily="2" charset="0"/>
              </a:rPr>
              <a:t>Hidden in Plain Sight:</a:t>
            </a:r>
            <a:r>
              <a:rPr lang="en-US" sz="2000" b="0" i="0" dirty="0">
                <a:solidFill>
                  <a:schemeClr val="tx1">
                    <a:lumMod val="95000"/>
                    <a:lumOff val="5000"/>
                  </a:schemeClr>
                </a:solidFill>
                <a:effectLst/>
                <a:latin typeface="Roboto" panose="02000000000000000000" pitchFamily="2" charset="0"/>
              </a:rPr>
              <a:t> Secret messages are invisible within normal-looking images.</a:t>
            </a:r>
          </a:p>
          <a:p>
            <a:pPr algn="l">
              <a:buFont typeface="Arial" panose="020B0604020202020204" pitchFamily="34" charset="0"/>
              <a:buChar char="•"/>
            </a:pPr>
            <a:r>
              <a:rPr lang="en-US" sz="2000" b="1" i="0" dirty="0">
                <a:solidFill>
                  <a:schemeClr val="tx1">
                    <a:lumMod val="95000"/>
                    <a:lumOff val="5000"/>
                  </a:schemeClr>
                </a:solidFill>
                <a:effectLst/>
                <a:latin typeface="Roboto" panose="02000000000000000000" pitchFamily="2" charset="0"/>
              </a:rPr>
              <a:t>Simple yet Powerful:</a:t>
            </a:r>
            <a:r>
              <a:rPr lang="en-US" sz="2000" b="0" i="0" dirty="0">
                <a:solidFill>
                  <a:schemeClr val="tx1">
                    <a:lumMod val="95000"/>
                    <a:lumOff val="5000"/>
                  </a:schemeClr>
                </a:solidFill>
                <a:effectLst/>
                <a:latin typeface="Roboto" panose="02000000000000000000" pitchFamily="2" charset="0"/>
              </a:rPr>
              <a:t> Basic LSB manipulation achieves effective data hiding.</a:t>
            </a:r>
          </a:p>
          <a:p>
            <a:pPr algn="l">
              <a:buFont typeface="Arial" panose="020B0604020202020204" pitchFamily="34" charset="0"/>
              <a:buChar char="•"/>
            </a:pPr>
            <a:r>
              <a:rPr lang="en-US" sz="2000" b="1" i="0" dirty="0">
                <a:solidFill>
                  <a:schemeClr val="tx1">
                    <a:lumMod val="95000"/>
                    <a:lumOff val="5000"/>
                  </a:schemeClr>
                </a:solidFill>
                <a:effectLst/>
                <a:latin typeface="Roboto" panose="02000000000000000000" pitchFamily="2" charset="0"/>
              </a:rPr>
              <a:t>Length prefix</a:t>
            </a:r>
            <a:r>
              <a:rPr lang="en-US" sz="2000" b="0" i="0" dirty="0">
                <a:solidFill>
                  <a:schemeClr val="tx1">
                    <a:lumMod val="95000"/>
                    <a:lumOff val="5000"/>
                  </a:schemeClr>
                </a:solidFill>
                <a:effectLst/>
                <a:latin typeface="Roboto" panose="02000000000000000000" pitchFamily="2" charset="0"/>
              </a:rPr>
              <a:t>: The system is robust due to the length prefix.</a:t>
            </a:r>
          </a:p>
          <a:p>
            <a:pPr algn="l">
              <a:buFont typeface="Arial" panose="020B0604020202020204" pitchFamily="34" charset="0"/>
              <a:buChar char="•"/>
            </a:pPr>
            <a:r>
              <a:rPr lang="en-US" sz="2000" b="1" i="0" dirty="0">
                <a:solidFill>
                  <a:schemeClr val="tx1">
                    <a:lumMod val="95000"/>
                    <a:lumOff val="5000"/>
                  </a:schemeClr>
                </a:solidFill>
                <a:effectLst/>
                <a:latin typeface="Roboto" panose="02000000000000000000" pitchFamily="2" charset="0"/>
              </a:rPr>
              <a:t>Covert Communication:</a:t>
            </a:r>
            <a:r>
              <a:rPr lang="en-US" sz="2000" b="0" i="0" dirty="0">
                <a:solidFill>
                  <a:schemeClr val="tx1">
                    <a:lumMod val="95000"/>
                    <a:lumOff val="5000"/>
                  </a:schemeClr>
                </a:solidFill>
                <a:effectLst/>
                <a:latin typeface="Roboto" panose="02000000000000000000" pitchFamily="2" charset="0"/>
              </a:rPr>
              <a:t> Demonstrates potential for hidden data transfer.</a:t>
            </a:r>
          </a:p>
          <a:p>
            <a:pPr algn="l">
              <a:buFont typeface="Arial" panose="020B0604020202020204" pitchFamily="34" charset="0"/>
              <a:buChar char="•"/>
            </a:pPr>
            <a:r>
              <a:rPr lang="en-US" sz="2000" b="1" i="0" dirty="0">
                <a:solidFill>
                  <a:schemeClr val="tx1">
                    <a:lumMod val="95000"/>
                    <a:lumOff val="5000"/>
                  </a:schemeClr>
                </a:solidFill>
                <a:effectLst/>
                <a:latin typeface="Roboto" panose="02000000000000000000" pitchFamily="2" charset="0"/>
              </a:rPr>
              <a:t>Technical Elegance:</a:t>
            </a:r>
            <a:r>
              <a:rPr lang="en-US" sz="2000" b="0" i="0" dirty="0">
                <a:solidFill>
                  <a:schemeClr val="tx1">
                    <a:lumMod val="95000"/>
                    <a:lumOff val="5000"/>
                  </a:schemeClr>
                </a:solidFill>
                <a:effectLst/>
                <a:latin typeface="Roboto" panose="02000000000000000000" pitchFamily="2" charset="0"/>
              </a:rPr>
              <a:t> Clever bit manipulation and decoding algorithms.</a:t>
            </a:r>
          </a:p>
          <a:p>
            <a:pPr algn="l">
              <a:buFont typeface="Arial" panose="020B0604020202020204" pitchFamily="34" charset="0"/>
              <a:buChar char="•"/>
            </a:pPr>
            <a:r>
              <a:rPr lang="en-US" sz="2000" b="1" i="0" dirty="0">
                <a:solidFill>
                  <a:schemeClr val="tx1">
                    <a:lumMod val="95000"/>
                    <a:lumOff val="5000"/>
                  </a:schemeClr>
                </a:solidFill>
                <a:effectLst/>
                <a:latin typeface="Roboto" panose="02000000000000000000" pitchFamily="2" charset="0"/>
              </a:rPr>
              <a:t>Learned skills</a:t>
            </a:r>
            <a:r>
              <a:rPr lang="en-US" sz="2000" b="0" i="0" dirty="0">
                <a:solidFill>
                  <a:schemeClr val="tx1">
                    <a:lumMod val="95000"/>
                    <a:lumOff val="5000"/>
                  </a:schemeClr>
                </a:solidFill>
                <a:effectLst/>
                <a:latin typeface="Roboto" panose="02000000000000000000" pitchFamily="2" charset="0"/>
              </a:rPr>
              <a:t>: This program shows skills in both image and computer bit manipulation.</a:t>
            </a:r>
          </a:p>
          <a:p>
            <a:pPr algn="l">
              <a:buFont typeface="Arial" panose="020B0604020202020204" pitchFamily="34" charset="0"/>
              <a:buChar char="•"/>
            </a:pPr>
            <a:r>
              <a:rPr lang="en-US" sz="2000" b="1" i="0" dirty="0">
                <a:solidFill>
                  <a:schemeClr val="tx1">
                    <a:lumMod val="95000"/>
                    <a:lumOff val="5000"/>
                  </a:schemeClr>
                </a:solidFill>
                <a:effectLst/>
                <a:latin typeface="Roboto" panose="02000000000000000000" pitchFamily="2" charset="0"/>
              </a:rPr>
              <a:t>Adaptable</a:t>
            </a:r>
            <a:r>
              <a:rPr lang="en-US" sz="2000" b="0" i="0" dirty="0">
                <a:solidFill>
                  <a:schemeClr val="tx1">
                    <a:lumMod val="95000"/>
                    <a:lumOff val="5000"/>
                  </a:schemeClr>
                </a:solidFill>
                <a:effectLst/>
                <a:latin typeface="Roboto" panose="02000000000000000000" pitchFamily="2" charset="0"/>
              </a:rPr>
              <a:t>: The program works with any input image.</a:t>
            </a:r>
          </a:p>
          <a:p>
            <a:pPr algn="l">
              <a:buFont typeface="Arial" panose="020B0604020202020204" pitchFamily="34" charset="0"/>
              <a:buChar char="•"/>
            </a:pPr>
            <a:r>
              <a:rPr lang="en-US" sz="2000" b="1" i="0" dirty="0">
                <a:solidFill>
                  <a:schemeClr val="tx1">
                    <a:lumMod val="95000"/>
                    <a:lumOff val="5000"/>
                  </a:schemeClr>
                </a:solidFill>
                <a:effectLst/>
                <a:latin typeface="Roboto" panose="02000000000000000000" pitchFamily="2" charset="0"/>
              </a:rPr>
              <a:t>WOW algorithm</a:t>
            </a:r>
            <a:r>
              <a:rPr lang="en-US" sz="2000" b="0" i="0" dirty="0">
                <a:solidFill>
                  <a:schemeClr val="tx1">
                    <a:lumMod val="95000"/>
                    <a:lumOff val="5000"/>
                  </a:schemeClr>
                </a:solidFill>
                <a:effectLst/>
                <a:latin typeface="Roboto" panose="02000000000000000000" pitchFamily="2" charset="0"/>
              </a:rPr>
              <a:t>: This program is in the same field as the cutting-edge WOW algorithm.</a:t>
            </a:r>
          </a:p>
          <a:p>
            <a:pPr marL="0" indent="0">
              <a:buNone/>
            </a:pPr>
            <a:endParaRPr lang="en-IN" sz="1800" b="1" dirty="0">
              <a:solidFill>
                <a:schemeClr val="tx1">
                  <a:lumMod val="95000"/>
                  <a:lumOff val="5000"/>
                </a:schemeClr>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b="1" i="0" dirty="0">
                <a:solidFill>
                  <a:schemeClr val="tx1">
                    <a:lumMod val="95000"/>
                    <a:lumOff val="5000"/>
                  </a:schemeClr>
                </a:solidFill>
                <a:effectLst/>
                <a:latin typeface="Roboto" panose="02000000000000000000" pitchFamily="2" charset="0"/>
              </a:rPr>
              <a:t>Security and Intelligence Agencies</a:t>
            </a:r>
          </a:p>
          <a:p>
            <a:r>
              <a:rPr lang="en-IN" b="1" i="0" dirty="0">
                <a:solidFill>
                  <a:schemeClr val="tx1">
                    <a:lumMod val="95000"/>
                    <a:lumOff val="5000"/>
                  </a:schemeClr>
                </a:solidFill>
                <a:effectLst/>
                <a:latin typeface="Roboto" panose="02000000000000000000" pitchFamily="2" charset="0"/>
              </a:rPr>
              <a:t>Law Enforcement</a:t>
            </a:r>
          </a:p>
          <a:p>
            <a:r>
              <a:rPr lang="en-IN" b="1" i="0" dirty="0">
                <a:solidFill>
                  <a:schemeClr val="tx1">
                    <a:lumMod val="95000"/>
                    <a:lumOff val="5000"/>
                  </a:schemeClr>
                </a:solidFill>
                <a:effectLst/>
                <a:latin typeface="Roboto" panose="02000000000000000000" pitchFamily="2" charset="0"/>
              </a:rPr>
              <a:t>Cybersecurity Professionals</a:t>
            </a:r>
          </a:p>
          <a:p>
            <a:r>
              <a:rPr lang="en-IN" b="1" i="0" dirty="0">
                <a:solidFill>
                  <a:schemeClr val="bg2">
                    <a:lumMod val="10000"/>
                  </a:schemeClr>
                </a:solidFill>
                <a:effectLst/>
                <a:latin typeface="Roboto" panose="02000000000000000000" pitchFamily="2" charset="0"/>
              </a:rPr>
              <a:t>Digital Rights Management</a:t>
            </a:r>
          </a:p>
          <a:p>
            <a:r>
              <a:rPr lang="en-IN" b="1" i="0" dirty="0">
                <a:solidFill>
                  <a:schemeClr val="tx1">
                    <a:lumMod val="95000"/>
                    <a:lumOff val="5000"/>
                  </a:schemeClr>
                </a:solidFill>
                <a:effectLst/>
                <a:latin typeface="Roboto" panose="02000000000000000000" pitchFamily="2" charset="0"/>
              </a:rPr>
              <a:t>Journalists and Activists</a:t>
            </a:r>
            <a:endParaRPr lang="en-IN" dirty="0">
              <a:solidFill>
                <a:schemeClr val="tx1">
                  <a:lumMod val="95000"/>
                  <a:lumOff val="5000"/>
                </a:schemeClr>
              </a:solidFill>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A0C04E84-9EB6-729B-2CD4-36B7623D34F9}"/>
              </a:ext>
            </a:extLst>
          </p:cNvPr>
          <p:cNvPicPr>
            <a:picLocks noGrp="1" noChangeAspect="1"/>
          </p:cNvPicPr>
          <p:nvPr>
            <p:ph idx="1"/>
          </p:nvPr>
        </p:nvPicPr>
        <p:blipFill>
          <a:blip r:embed="rId2"/>
          <a:stretch>
            <a:fillRect/>
          </a:stretch>
        </p:blipFill>
        <p:spPr>
          <a:xfrm>
            <a:off x="2592180" y="810137"/>
            <a:ext cx="7538581" cy="4673600"/>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5F459-5859-2D4A-EFBD-10CD88C513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468B18-BF16-CED2-6505-FF9E920097A4}"/>
              </a:ext>
            </a:extLst>
          </p:cNvPr>
          <p:cNvSpPr>
            <a:spLocks noGrp="1"/>
          </p:cNvSpPr>
          <p:nvPr>
            <p:ph type="title"/>
          </p:nvPr>
        </p:nvSpPr>
        <p:spPr/>
        <p:txBody>
          <a:bodyPr/>
          <a:lstStyle/>
          <a:p>
            <a:r>
              <a:rPr lang="en-IN" dirty="0">
                <a:solidFill>
                  <a:schemeClr val="accent1"/>
                </a:solidFill>
              </a:rPr>
              <a:t>Results</a:t>
            </a:r>
          </a:p>
        </p:txBody>
      </p:sp>
      <p:pic>
        <p:nvPicPr>
          <p:cNvPr id="7" name="Content Placeholder 6">
            <a:extLst>
              <a:ext uri="{FF2B5EF4-FFF2-40B4-BE49-F238E27FC236}">
                <a16:creationId xmlns:a16="http://schemas.microsoft.com/office/drawing/2014/main" id="{E347B10F-4596-79B9-6AE9-AF118F5BD2C1}"/>
              </a:ext>
            </a:extLst>
          </p:cNvPr>
          <p:cNvPicPr>
            <a:picLocks noGrp="1" noChangeAspect="1"/>
          </p:cNvPicPr>
          <p:nvPr>
            <p:ph idx="1"/>
          </p:nvPr>
        </p:nvPicPr>
        <p:blipFill>
          <a:blip r:embed="rId2"/>
          <a:stretch>
            <a:fillRect/>
          </a:stretch>
        </p:blipFill>
        <p:spPr>
          <a:xfrm>
            <a:off x="2326709" y="1301750"/>
            <a:ext cx="7538581" cy="4673600"/>
          </a:xfrm>
        </p:spPr>
      </p:pic>
    </p:spTree>
    <p:extLst>
      <p:ext uri="{BB962C8B-B14F-4D97-AF65-F5344CB8AC3E}">
        <p14:creationId xmlns:p14="http://schemas.microsoft.com/office/powerpoint/2010/main" val="1357784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b="0" i="0" dirty="0">
                <a:solidFill>
                  <a:schemeClr val="bg2">
                    <a:lumMod val="10000"/>
                  </a:schemeClr>
                </a:solidFill>
                <a:effectLst/>
                <a:latin typeface="Roboto" panose="02000000000000000000" pitchFamily="2" charset="0"/>
              </a:rPr>
              <a:t>This project successfully demonstrates image steganography by effectively concealing and retrieving text messages within images using the LSB method. The addition of a length prefix ensures robust decoding. This system provides a strong example of how simple techniques can achieve covert communication.</a:t>
            </a:r>
            <a:endParaRPr lang="en-IN" dirty="0">
              <a:solidFill>
                <a:schemeClr val="bg2">
                  <a:lumMod val="10000"/>
                </a:schemeClr>
              </a:solidFill>
            </a:endParaRP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2367</TotalTime>
  <Words>513</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Roboto</vt:lpstr>
      <vt:lpstr>Wingdings 2</vt:lpstr>
      <vt:lpstr>DividendVTI</vt:lpstr>
      <vt:lpstr>PROJECT TITLE</vt:lpstr>
      <vt:lpstr>Problem Statement</vt:lpstr>
      <vt:lpstr>OUTLINE</vt:lpstr>
      <vt:lpstr>Technology  used</vt:lpstr>
      <vt:lpstr>Wow factors</vt:lpstr>
      <vt:lpstr>End users</vt:lpstr>
      <vt:lpstr>Results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Y Sravanthi</cp:lastModifiedBy>
  <cp:revision>38</cp:revision>
  <dcterms:created xsi:type="dcterms:W3CDTF">2021-05-26T16:50:10Z</dcterms:created>
  <dcterms:modified xsi:type="dcterms:W3CDTF">2025-02-27T04:33:36Z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