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 id="267" r:id="rId6"/>
    <p:sldId id="256" r:id="rId7"/>
    <p:sldId id="257" r:id="rId8"/>
    <p:sldId id="258" r:id="rId9"/>
    <p:sldId id="259" r:id="rId10"/>
    <p:sldId id="260" r:id="rId11"/>
    <p:sldId id="261" r:id="rId12"/>
    <p:sldId id="262" r:id="rId13"/>
    <p:sldId id="277" r:id="rId14"/>
    <p:sldId id="269" r:id="rId15"/>
    <p:sldId id="270" r:id="rId16"/>
    <p:sldId id="272" r:id="rId17"/>
    <p:sldId id="271"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3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9A25499-B388-4CB7-A74F-C3525E327BE6}" type="datetimeFigureOut">
              <a:rPr lang="en-IN" smtClean="0"/>
              <a:t>21-12-2021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423919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179325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74772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957999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15228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95758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2516768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423515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153045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25499-B388-4CB7-A74F-C3525E327BE6}"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71062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25499-B388-4CB7-A74F-C3525E327BE6}"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92419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25499-B388-4CB7-A74F-C3525E327BE6}" type="datetimeFigureOut">
              <a:rPr lang="en-IN" smtClean="0"/>
              <a:t>21-12-2021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72554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25499-B388-4CB7-A74F-C3525E327BE6}" type="datetimeFigureOut">
              <a:rPr lang="en-IN" smtClean="0"/>
              <a:t>21-12-2021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69580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25499-B388-4CB7-A74F-C3525E327BE6}" type="datetimeFigureOut">
              <a:rPr lang="en-IN" smtClean="0"/>
              <a:t>21-12-2021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66592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25499-B388-4CB7-A74F-C3525E327BE6}"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37258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25499-B388-4CB7-A74F-C3525E327BE6}"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E1D75-16CA-45F2-B225-D5D89657F14F}" type="slidenum">
              <a:rPr lang="en-IN" smtClean="0"/>
              <a:t>‹#›</a:t>
            </a:fld>
            <a:endParaRPr lang="en-IN"/>
          </a:p>
        </p:txBody>
      </p:sp>
    </p:spTree>
    <p:extLst>
      <p:ext uri="{BB962C8B-B14F-4D97-AF65-F5344CB8AC3E}">
        <p14:creationId xmlns:p14="http://schemas.microsoft.com/office/powerpoint/2010/main" val="125713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9A25499-B388-4CB7-A74F-C3525E327BE6}" type="datetimeFigureOut">
              <a:rPr lang="en-IN" smtClean="0"/>
              <a:t>21-12-2021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7E1D75-16CA-45F2-B225-D5D89657F14F}" type="slidenum">
              <a:rPr lang="en-IN" smtClean="0"/>
              <a:t>‹#›</a:t>
            </a:fld>
            <a:endParaRPr lang="en-IN"/>
          </a:p>
        </p:txBody>
      </p:sp>
    </p:spTree>
    <p:extLst>
      <p:ext uri="{BB962C8B-B14F-4D97-AF65-F5344CB8AC3E}">
        <p14:creationId xmlns:p14="http://schemas.microsoft.com/office/powerpoint/2010/main" val="3588243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GaayathriMellacheruvu/MEDICObot/blob/main/README.m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050" name="Picture 2" descr="Abstract Blue Digital Background Stock Photo - Download ...">
            <a:extLst>
              <a:ext uri="{FF2B5EF4-FFF2-40B4-BE49-F238E27FC236}">
                <a16:creationId xmlns:a16="http://schemas.microsoft.com/office/drawing/2014/main" xmlns="" id="{A4849802-56B5-4356-B68F-793CE6109A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7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E627AED3-9F97-4390-818F-283A9B50DCB2}"/>
              </a:ext>
            </a:extLst>
          </p:cNvPr>
          <p:cNvSpPr/>
          <p:nvPr/>
        </p:nvSpPr>
        <p:spPr>
          <a:xfrm>
            <a:off x="6095999" y="646545"/>
            <a:ext cx="5353050" cy="2105891"/>
          </a:xfrm>
          <a:prstGeom prst="rect">
            <a:avLst/>
          </a:prstGeom>
          <a:solidFill>
            <a:schemeClr val="bg1">
              <a:lumMod val="95000"/>
              <a:lumOff val="5000"/>
            </a:schemeClr>
          </a:solidFill>
          <a:effectLst>
            <a:glow rad="101600">
              <a:schemeClr val="bg1">
                <a:lumMod val="85000"/>
                <a:lumOff val="15000"/>
                <a:alpha val="60000"/>
              </a:schemeClr>
            </a:glow>
            <a:outerShdw blurRad="50800" dist="38100" dir="18900000" algn="bl" rotWithShape="0">
              <a:prstClr val="black">
                <a:alpha val="40000"/>
              </a:prstClr>
            </a:outerShdw>
            <a:softEdge rad="127000"/>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0" i="0" u="none" strike="noStrike" dirty="0">
                <a:solidFill>
                  <a:srgbClr val="FFFFFF"/>
                </a:solidFill>
                <a:effectLst/>
                <a:latin typeface="Century Gothic" panose="020B0502020202020204" pitchFamily="34" charset="0"/>
              </a:rPr>
              <a:t>MEDICO</a:t>
            </a:r>
            <a:r>
              <a:rPr lang="en-US" sz="3200" b="0" i="0" u="none" strike="noStrike" dirty="0">
                <a:solidFill>
                  <a:srgbClr val="FFFFFF"/>
                </a:solidFill>
                <a:effectLst/>
                <a:latin typeface="Century Gothic" panose="020B0502020202020204" pitchFamily="34" charset="0"/>
              </a:rPr>
              <a:t>BOT</a:t>
            </a:r>
            <a:endParaRPr lang="en-US" sz="3200" b="0" dirty="0">
              <a:effectLst/>
            </a:endParaRPr>
          </a:p>
          <a:p>
            <a:pPr algn="r" rtl="0">
              <a:spcBef>
                <a:spcPts val="0"/>
              </a:spcBef>
              <a:spcAft>
                <a:spcPts val="0"/>
              </a:spcAft>
            </a:pPr>
            <a:endParaRPr lang="en-US" sz="1800" b="0" i="1" u="none" strike="noStrike" dirty="0">
              <a:solidFill>
                <a:srgbClr val="D8D8D8"/>
              </a:solidFill>
              <a:effectLst/>
              <a:latin typeface="Libre Baskerville"/>
            </a:endParaRPr>
          </a:p>
          <a:p>
            <a:pPr algn="r" rtl="0">
              <a:spcBef>
                <a:spcPts val="0"/>
              </a:spcBef>
              <a:spcAft>
                <a:spcPts val="0"/>
              </a:spcAft>
            </a:pPr>
            <a:r>
              <a:rPr lang="en-US" sz="2000" b="0" i="1" u="none" strike="noStrike" dirty="0">
                <a:solidFill>
                  <a:srgbClr val="D8D8D8"/>
                </a:solidFill>
                <a:effectLst/>
                <a:latin typeface="Libre Baskerville"/>
              </a:rPr>
              <a:t>Diagnose from wherever, whenever</a:t>
            </a:r>
            <a:endParaRPr lang="en-US" sz="2000" b="0" dirty="0">
              <a:effectLst/>
              <a:latin typeface="Libre Baskerville"/>
            </a:endParaRPr>
          </a:p>
          <a:p>
            <a:r>
              <a:rPr lang="en-US" dirty="0"/>
              <a:t/>
            </a:r>
            <a:br>
              <a:rPr lang="en-US" dirty="0"/>
            </a:b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p>
        </p:txBody>
      </p:sp>
    </p:spTree>
    <p:extLst>
      <p:ext uri="{BB962C8B-B14F-4D97-AF65-F5344CB8AC3E}">
        <p14:creationId xmlns:p14="http://schemas.microsoft.com/office/powerpoint/2010/main" val="374186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D9080-D1B3-4D0A-BC9B-1CDF7FABF5FC}"/>
              </a:ext>
            </a:extLst>
          </p:cNvPr>
          <p:cNvSpPr>
            <a:spLocks noGrp="1"/>
          </p:cNvSpPr>
          <p:nvPr>
            <p:ph type="ctrTitle"/>
          </p:nvPr>
        </p:nvSpPr>
        <p:spPr>
          <a:xfrm>
            <a:off x="434109" y="267855"/>
            <a:ext cx="11388436" cy="1136073"/>
          </a:xfrm>
        </p:spPr>
        <p:txBody>
          <a:bodyPr>
            <a:normAutofit/>
          </a:bodyPr>
          <a:lstStyle/>
          <a:p>
            <a:pPr algn="ctr"/>
            <a:r>
              <a:rPr lang="en-IN" sz="44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Assumptions and Constraints</a:t>
            </a:r>
            <a:endParaRPr lang="en-IN" sz="44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D29576F7-7F3D-4876-A830-D2DFD4DA7688}"/>
              </a:ext>
            </a:extLst>
          </p:cNvPr>
          <p:cNvSpPr>
            <a:spLocks noGrp="1"/>
          </p:cNvSpPr>
          <p:nvPr>
            <p:ph type="subTitle" idx="1"/>
          </p:nvPr>
        </p:nvSpPr>
        <p:spPr>
          <a:xfrm>
            <a:off x="286327" y="1634837"/>
            <a:ext cx="11656291" cy="4955308"/>
          </a:xfrm>
        </p:spPr>
        <p:style>
          <a:lnRef idx="2">
            <a:schemeClr val="accent1"/>
          </a:lnRef>
          <a:fillRef idx="1">
            <a:schemeClr val="lt1"/>
          </a:fillRef>
          <a:effectRef idx="0">
            <a:schemeClr val="accent1"/>
          </a:effectRef>
          <a:fontRef idx="minor">
            <a:schemeClr val="dk1"/>
          </a:fontRef>
        </p:style>
        <p:txBody>
          <a:bodyPr/>
          <a:lstStyle/>
          <a:p>
            <a:r>
              <a:rPr lang="en-IN" dirty="0"/>
              <a:t>If we imagine going to hospital for some health issue we calculate time to reach hospital and time for doctor availability sometimes pre-appointment. But there are limitations here again, at odd times approach of a well qualified doctor availability is difficult.</a:t>
            </a:r>
          </a:p>
          <a:p>
            <a:r>
              <a:rPr lang="en-IN" dirty="0"/>
              <a:t>By using our app we help you analyse which department of doctors you should be consulted by saving sometime and in case you are stuck at any emergency helpless situation.</a:t>
            </a:r>
          </a:p>
          <a:p>
            <a:r>
              <a:rPr lang="en-IN" dirty="0"/>
              <a:t>You might need a help from someone nearby to help you out then our app has feature through which a voice message gets activated and through the sound released a person nearby can come out to reach you and help.</a:t>
            </a:r>
          </a:p>
        </p:txBody>
      </p:sp>
    </p:spTree>
    <p:extLst>
      <p:ext uri="{BB962C8B-B14F-4D97-AF65-F5344CB8AC3E}">
        <p14:creationId xmlns:p14="http://schemas.microsoft.com/office/powerpoint/2010/main" val="346573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F0952-547F-485D-9F71-D3407C9D03F1}"/>
              </a:ext>
            </a:extLst>
          </p:cNvPr>
          <p:cNvSpPr>
            <a:spLocks noGrp="1"/>
          </p:cNvSpPr>
          <p:nvPr>
            <p:ph type="ctrTitle"/>
          </p:nvPr>
        </p:nvSpPr>
        <p:spPr>
          <a:xfrm>
            <a:off x="508000" y="249383"/>
            <a:ext cx="11194472" cy="729672"/>
          </a:xfrm>
        </p:spPr>
        <p:txBody>
          <a:bodyPr>
            <a:noAutofit/>
          </a:bodyPr>
          <a:lstStyle/>
          <a:p>
            <a:pPr algn="ctr"/>
            <a:r>
              <a:rPr lang="en-IN" sz="44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Ease of Implementation</a:t>
            </a:r>
            <a:endParaRPr lang="en-IN" sz="44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37F839E7-4E09-44E2-A7E8-34D1605DA9A7}"/>
              </a:ext>
            </a:extLst>
          </p:cNvPr>
          <p:cNvSpPr>
            <a:spLocks noGrp="1"/>
          </p:cNvSpPr>
          <p:nvPr>
            <p:ph type="subTitle" idx="1"/>
          </p:nvPr>
        </p:nvSpPr>
        <p:spPr>
          <a:xfrm>
            <a:off x="314035" y="1265383"/>
            <a:ext cx="11536219" cy="525549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800" dirty="0"/>
              <a:t>Python is a </a:t>
            </a:r>
            <a:r>
              <a:rPr lang="en-US" sz="2800" dirty="0" smtClean="0"/>
              <a:t>universal </a:t>
            </a:r>
            <a:r>
              <a:rPr lang="en-US" sz="2800" dirty="0"/>
              <a:t>programming language that is appropriate for solving a wide range of tasks. And everybody knows that it is used in such spheres as web development, data science, and </a:t>
            </a:r>
            <a:r>
              <a:rPr lang="en-US" sz="2800" dirty="0" smtClean="0"/>
              <a:t>d</a:t>
            </a:r>
          </a:p>
          <a:p>
            <a:r>
              <a:rPr lang="en-US" sz="2800" dirty="0"/>
              <a:t> </a:t>
            </a:r>
            <a:r>
              <a:rPr lang="en-US" sz="2800" dirty="0" smtClean="0"/>
              <a:t>  Python </a:t>
            </a:r>
            <a:r>
              <a:rPr lang="en-US" sz="2800" dirty="0"/>
              <a:t>is rather versatile. It can be used for building various apps: starting with web-browsers and ending with simple games.</a:t>
            </a:r>
          </a:p>
          <a:p>
            <a:r>
              <a:rPr lang="en-US" sz="2800" dirty="0"/>
              <a:t> </a:t>
            </a:r>
            <a:r>
              <a:rPr lang="en-US" sz="2800" dirty="0" smtClean="0"/>
              <a:t> One </a:t>
            </a:r>
            <a:r>
              <a:rPr lang="en-US" sz="2800" dirty="0"/>
              <a:t>powerful advantage is being cross-platform. So, it’s possible to develop both Android and iOS apps in Python</a:t>
            </a:r>
          </a:p>
          <a:p>
            <a:r>
              <a:rPr lang="en-US" sz="2800" dirty="0" smtClean="0"/>
              <a:t>different </a:t>
            </a:r>
            <a:r>
              <a:rPr lang="en-US" sz="2800" dirty="0"/>
              <a:t>processes </a:t>
            </a:r>
            <a:r>
              <a:rPr lang="en-US" sz="2800" dirty="0" smtClean="0"/>
              <a:t>automation , meaning this program can be easily modified to be implemented and ran in both android and </a:t>
            </a:r>
            <a:r>
              <a:rPr lang="en-US" sz="2800" dirty="0" err="1" smtClean="0"/>
              <a:t>ios</a:t>
            </a:r>
            <a:r>
              <a:rPr lang="en-US" sz="2800" dirty="0" smtClean="0"/>
              <a:t> operating systems.</a:t>
            </a:r>
          </a:p>
          <a:p>
            <a:r>
              <a:rPr lang="en-US" sz="2800" dirty="0"/>
              <a:t> </a:t>
            </a:r>
            <a:r>
              <a:rPr lang="en-US" sz="2800" dirty="0" smtClean="0"/>
              <a:t>  </a:t>
            </a:r>
            <a:endParaRPr lang="en-IN" sz="2800" dirty="0"/>
          </a:p>
        </p:txBody>
      </p:sp>
    </p:spTree>
    <p:extLst>
      <p:ext uri="{BB962C8B-B14F-4D97-AF65-F5344CB8AC3E}">
        <p14:creationId xmlns:p14="http://schemas.microsoft.com/office/powerpoint/2010/main" val="73481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64BAD-6745-40FC-AFE0-CC2B7CD41BC6}"/>
              </a:ext>
            </a:extLst>
          </p:cNvPr>
          <p:cNvSpPr>
            <a:spLocks noGrp="1"/>
          </p:cNvSpPr>
          <p:nvPr>
            <p:ph type="ctrTitle"/>
          </p:nvPr>
        </p:nvSpPr>
        <p:spPr>
          <a:xfrm>
            <a:off x="323273" y="267855"/>
            <a:ext cx="11517745" cy="798945"/>
          </a:xfrm>
        </p:spPr>
        <p:txBody>
          <a:bodyPr>
            <a:normAutofit/>
          </a:bodyPr>
          <a:lstStyle/>
          <a:p>
            <a:pPr algn="ctr"/>
            <a:r>
              <a:rPr lang="en-IN" sz="44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Scalability and Useability</a:t>
            </a:r>
            <a:endParaRPr lang="en-IN" sz="44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9CDDB92F-CEA8-488C-9DD4-3C3439B438FF}"/>
              </a:ext>
            </a:extLst>
          </p:cNvPr>
          <p:cNvSpPr>
            <a:spLocks noGrp="1"/>
          </p:cNvSpPr>
          <p:nvPr>
            <p:ph type="subTitle" idx="1"/>
          </p:nvPr>
        </p:nvSpPr>
        <p:spPr>
          <a:xfrm>
            <a:off x="179244" y="1419225"/>
            <a:ext cx="11736532" cy="5170920"/>
          </a:xfrm>
        </p:spPr>
        <p:style>
          <a:lnRef idx="2">
            <a:schemeClr val="accent1"/>
          </a:lnRef>
          <a:fillRef idx="1">
            <a:schemeClr val="lt1"/>
          </a:fillRef>
          <a:effectRef idx="0">
            <a:schemeClr val="accent1"/>
          </a:effectRef>
          <a:fontRef idx="minor">
            <a:schemeClr val="dk1"/>
          </a:fontRef>
        </p:style>
        <p:txBody>
          <a:bodyPr>
            <a:normAutofit/>
          </a:bodyPr>
          <a:lstStyle/>
          <a:p>
            <a:r>
              <a:rPr lang="en-IN" sz="2800" dirty="0"/>
              <a:t>The features that would be available now can be updated with lot more creative ideas in future by maintaining its performance.</a:t>
            </a:r>
          </a:p>
          <a:p>
            <a:r>
              <a:rPr lang="en-IN" sz="2800" dirty="0"/>
              <a:t>People in remote places can also use freely with ease as most of the questions asked for diagnosis are direct and easy to answer.</a:t>
            </a:r>
          </a:p>
          <a:p>
            <a:r>
              <a:rPr lang="en-IN" sz="2800" dirty="0"/>
              <a:t>It provides user friendly environment as it is accessible to anyone to use from wherever and whenever.</a:t>
            </a:r>
          </a:p>
          <a:p>
            <a:r>
              <a:rPr lang="en-IN" sz="2800" dirty="0"/>
              <a:t>  </a:t>
            </a:r>
          </a:p>
        </p:txBody>
      </p:sp>
    </p:spTree>
    <p:extLst>
      <p:ext uri="{BB962C8B-B14F-4D97-AF65-F5344CB8AC3E}">
        <p14:creationId xmlns:p14="http://schemas.microsoft.com/office/powerpoint/2010/main" val="354730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578" y="2079171"/>
            <a:ext cx="11396579" cy="3557626"/>
          </a:xfrm>
        </p:spPr>
      </p:pic>
      <p:sp>
        <p:nvSpPr>
          <p:cNvPr id="5" name="TextBox 4"/>
          <p:cNvSpPr txBox="1"/>
          <p:nvPr/>
        </p:nvSpPr>
        <p:spPr>
          <a:xfrm>
            <a:off x="421578" y="674914"/>
            <a:ext cx="11531490" cy="1077218"/>
          </a:xfrm>
          <a:prstGeom prst="rect">
            <a:avLst/>
          </a:prstGeom>
          <a:noFill/>
        </p:spPr>
        <p:txBody>
          <a:bodyPr wrap="none" rtlCol="0">
            <a:spAutoFit/>
          </a:bodyPr>
          <a:lstStyle/>
          <a:p>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We declare and represent that our submission represents our original </a:t>
            </a:r>
          </a:p>
          <a:p>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Work and does not represent the following:</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13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170" name="Picture 2" descr="How AI can improve medical diagnosis | IT PRO">
            <a:extLst>
              <a:ext uri="{FF2B5EF4-FFF2-40B4-BE49-F238E27FC236}">
                <a16:creationId xmlns:a16="http://schemas.microsoft.com/office/drawing/2014/main" xmlns="" id="{3D14D2EC-80FB-473F-9FCE-21EB598BA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4EADFE35-501C-4093-9287-EE78C6E4CB75}"/>
              </a:ext>
            </a:extLst>
          </p:cNvPr>
          <p:cNvSpPr/>
          <p:nvPr/>
        </p:nvSpPr>
        <p:spPr>
          <a:xfrm>
            <a:off x="723900" y="1625600"/>
            <a:ext cx="10744200" cy="435552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38CAB765-A367-4CCA-A436-09971A60E830}"/>
              </a:ext>
            </a:extLst>
          </p:cNvPr>
          <p:cNvSpPr/>
          <p:nvPr/>
        </p:nvSpPr>
        <p:spPr>
          <a:xfrm>
            <a:off x="914400" y="1921165"/>
            <a:ext cx="7603898" cy="3893374"/>
          </a:xfrm>
          <a:prstGeom prst="rect">
            <a:avLst/>
          </a:prstGeom>
          <a:noFill/>
        </p:spPr>
        <p:txBody>
          <a:bodyPr wrap="square" lIns="91440" tIns="45720" rIns="91440" bIns="45720">
            <a:spAutoFit/>
          </a:bodyPr>
          <a:lstStyle/>
          <a:p>
            <a:pPr rtl="0">
              <a:spcBef>
                <a:spcPts val="0"/>
              </a:spcBef>
              <a:spcAft>
                <a:spcPts val="0"/>
              </a:spcAft>
            </a:pPr>
            <a:r>
              <a:rPr lang="en-IN" sz="2400" b="1" i="0" u="sng" dirty="0">
                <a:solidFill>
                  <a:schemeClr val="tx1">
                    <a:lumMod val="75000"/>
                  </a:schemeClr>
                </a:solidFill>
                <a:effectLst/>
                <a:latin typeface="Arial" panose="020B0604020202020204" pitchFamily="34" charset="0"/>
              </a:rPr>
              <a:t>VISUALISATION COMPONENTS THE SOLUTION</a:t>
            </a:r>
            <a:endParaRPr lang="en-IN" sz="2400" b="0" dirty="0">
              <a:solidFill>
                <a:schemeClr val="tx1">
                  <a:lumMod val="75000"/>
                </a:schemeClr>
              </a:solidFill>
              <a:effectLst/>
            </a:endParaRPr>
          </a:p>
          <a:p>
            <a:pPr rtl="0" fontAlgn="base">
              <a:spcBef>
                <a:spcPts val="1000"/>
              </a:spcBef>
              <a:spcAft>
                <a:spcPts val="0"/>
              </a:spcAft>
              <a:buFont typeface="Arial" panose="020B0604020202020204" pitchFamily="34" charset="0"/>
              <a:buChar char="•"/>
            </a:pPr>
            <a:r>
              <a:rPr lang="en-IN" sz="2400" b="0" i="1" u="none" strike="noStrike" dirty="0" smtClean="0">
                <a:solidFill>
                  <a:schemeClr val="tx1">
                    <a:lumMod val="75000"/>
                  </a:schemeClr>
                </a:solidFill>
                <a:effectLst/>
                <a:latin typeface="Times New Roman" panose="02020603050405020304" pitchFamily="18" charset="0"/>
              </a:rPr>
              <a:t>General DIAGNOSIS</a:t>
            </a:r>
            <a:r>
              <a:rPr lang="en-IN" sz="2400" b="0" i="1" u="none" strike="noStrike" dirty="0">
                <a:solidFill>
                  <a:schemeClr val="tx1">
                    <a:lumMod val="75000"/>
                  </a:schemeClr>
                </a:solidFill>
                <a:effectLst/>
                <a:latin typeface="Times New Roman" panose="02020603050405020304" pitchFamily="18" charset="0"/>
              </a:rPr>
              <a:t>:</a:t>
            </a:r>
            <a:endParaRPr lang="en-IN" sz="2400" b="0" i="1" u="none" strike="noStrike" dirty="0">
              <a:solidFill>
                <a:schemeClr val="tx1">
                  <a:lumMod val="75000"/>
                </a:schemeClr>
              </a:solidFill>
              <a:effectLst/>
              <a:latin typeface="Noto Sans Symbols"/>
            </a:endParaRPr>
          </a:p>
          <a:p>
            <a:pPr lvl="1" fontAlgn="base">
              <a:buFont typeface="Arial" panose="020B0604020202020204" pitchFamily="34" charset="0"/>
              <a:buChar char="•"/>
            </a:pPr>
            <a:r>
              <a:rPr lang="en-US" sz="2400" b="0" i="0" u="none" strike="noStrike" dirty="0">
                <a:solidFill>
                  <a:srgbClr val="FFFFFF"/>
                </a:solidFill>
                <a:effectLst/>
                <a:latin typeface="Times New Roman" panose="02020603050405020304" pitchFamily="18" charset="0"/>
              </a:rPr>
              <a:t>Symptoms</a:t>
            </a:r>
            <a:endParaRPr lang="en-US" sz="2400" i="1" dirty="0">
              <a:solidFill>
                <a:srgbClr val="021730"/>
              </a:solidFill>
              <a:latin typeface="Arial" panose="020B0604020202020204" pitchFamily="34" charset="0"/>
            </a:endParaRPr>
          </a:p>
          <a:p>
            <a:pPr lvl="1" fontAlgn="base">
              <a:buFont typeface="Arial" panose="020B0604020202020204" pitchFamily="34" charset="0"/>
              <a:buChar char="•"/>
            </a:pPr>
            <a:r>
              <a:rPr lang="en-US" sz="2400" b="0" i="0" u="none" strike="noStrike" dirty="0">
                <a:solidFill>
                  <a:srgbClr val="FFFFFF"/>
                </a:solidFill>
                <a:effectLst/>
                <a:latin typeface="Times New Roman" panose="02020603050405020304" pitchFamily="18" charset="0"/>
              </a:rPr>
              <a:t>report scanner and analyzer</a:t>
            </a:r>
            <a:endParaRPr lang="en-US" sz="2400" dirty="0">
              <a:solidFill>
                <a:srgbClr val="021730"/>
              </a:solidFill>
              <a:latin typeface="Arial" panose="020B0604020202020204" pitchFamily="34" charset="0"/>
            </a:endParaRPr>
          </a:p>
          <a:p>
            <a:pPr lvl="1" fontAlgn="base">
              <a:buFont typeface="Arial" panose="020B0604020202020204" pitchFamily="34" charset="0"/>
              <a:buChar char="•"/>
            </a:pPr>
            <a:r>
              <a:rPr lang="en-US" sz="2400" b="0" i="0" u="none" strike="noStrike" dirty="0">
                <a:solidFill>
                  <a:srgbClr val="FFFFFF"/>
                </a:solidFill>
                <a:effectLst/>
                <a:latin typeface="Times New Roman" panose="02020603050405020304" pitchFamily="18" charset="0"/>
              </a:rPr>
              <a:t>BMI calculator</a:t>
            </a:r>
            <a:endParaRPr lang="en-US" sz="2400" b="0" i="0" u="none" strike="noStrike" dirty="0">
              <a:solidFill>
                <a:srgbClr val="02173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IN" sz="2400" b="0" i="1" u="none" strike="noStrike" dirty="0">
                <a:solidFill>
                  <a:schemeClr val="tx1">
                    <a:lumMod val="85000"/>
                  </a:schemeClr>
                </a:solidFill>
                <a:effectLst/>
                <a:latin typeface="Times New Roman" panose="02020603050405020304" pitchFamily="18" charset="0"/>
              </a:rPr>
              <a:t>DIET ASSISTANT</a:t>
            </a:r>
            <a:endParaRPr lang="en-IN" sz="2400" b="0" i="1" u="none" strike="noStrike" dirty="0">
              <a:solidFill>
                <a:schemeClr val="tx1">
                  <a:lumMod val="85000"/>
                </a:schemeClr>
              </a:solidFill>
              <a:effectLst/>
              <a:latin typeface="Noto Sans Symbols"/>
            </a:endParaRPr>
          </a:p>
          <a:p>
            <a:pPr rtl="0" fontAlgn="base">
              <a:spcBef>
                <a:spcPts val="1000"/>
              </a:spcBef>
              <a:spcAft>
                <a:spcPts val="0"/>
              </a:spcAft>
              <a:buFont typeface="Arial" panose="020B0604020202020204" pitchFamily="34" charset="0"/>
              <a:buChar char="•"/>
            </a:pPr>
            <a:r>
              <a:rPr lang="en-IN" sz="2400" i="1" dirty="0">
                <a:solidFill>
                  <a:schemeClr val="tx1">
                    <a:lumMod val="85000"/>
                  </a:schemeClr>
                </a:solidFill>
                <a:latin typeface="Times New Roman" panose="02020603050405020304" pitchFamily="18" charset="0"/>
              </a:rPr>
              <a:t>EMERGENCY</a:t>
            </a:r>
            <a:endParaRPr lang="en-IN" sz="2400" b="0" i="1" u="none" strike="noStrike" dirty="0">
              <a:solidFill>
                <a:schemeClr val="tx1">
                  <a:lumMod val="85000"/>
                </a:schemeClr>
              </a:solidFill>
              <a:effectLst/>
              <a:latin typeface="Noto Sans Symbols"/>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xmlns="" id="{780FA9EF-149F-421E-A6A7-781A2929ACB2}"/>
              </a:ext>
            </a:extLst>
          </p:cNvPr>
          <p:cNvSpPr/>
          <p:nvPr/>
        </p:nvSpPr>
        <p:spPr>
          <a:xfrm>
            <a:off x="1191491" y="258618"/>
            <a:ext cx="9125527" cy="1323439"/>
          </a:xfrm>
          <a:prstGeom prst="rect">
            <a:avLst/>
          </a:prstGeom>
          <a:noFill/>
        </p:spPr>
        <p:txBody>
          <a:bodyPr wrap="square" lIns="91440" tIns="45720" rIns="91440" bIns="45720">
            <a:spAutoFit/>
          </a:bodyPr>
          <a:lstStyle/>
          <a:p>
            <a:pPr algn="ctr"/>
            <a:r>
              <a:rPr lang="en-IN" sz="8000" b="0" i="0" u="none" strike="noStrike" dirty="0">
                <a:solidFill>
                  <a:srgbClr val="052F61"/>
                </a:solidFill>
                <a:effectLst/>
                <a:latin typeface="Arial Narrow" panose="020B0606020202030204" pitchFamily="34" charset="0"/>
              </a:rPr>
              <a:t>METHODOLOGY</a:t>
            </a:r>
            <a:endParaRPr lang="en-US" sz="8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042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7DBDD86-72F6-4A27-8251-CF5B585E4B29}"/>
              </a:ext>
            </a:extLst>
          </p:cNvPr>
          <p:cNvPicPr>
            <a:picLocks noChangeAspect="1"/>
          </p:cNvPicPr>
          <p:nvPr/>
        </p:nvPicPr>
        <p:blipFill rotWithShape="1">
          <a:blip r:embed="rId2"/>
          <a:srcRect r="888" b="-1"/>
          <a:stretch/>
        </p:blipFill>
        <p:spPr>
          <a:xfrm>
            <a:off x="20" y="10"/>
            <a:ext cx="12191980" cy="6857990"/>
          </a:xfrm>
          <a:prstGeom prst="rect">
            <a:avLst/>
          </a:prstGeom>
        </p:spPr>
      </p:pic>
      <p:sp>
        <p:nvSpPr>
          <p:cNvPr id="2" name="Rounded Rectangle 1"/>
          <p:cNvSpPr/>
          <p:nvPr/>
        </p:nvSpPr>
        <p:spPr>
          <a:xfrm>
            <a:off x="8338458" y="3341919"/>
            <a:ext cx="1861456" cy="76200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Emergency alarm</a:t>
            </a:r>
            <a:endParaRPr lang="en-US" dirty="0"/>
          </a:p>
        </p:txBody>
      </p:sp>
    </p:spTree>
    <p:extLst>
      <p:ext uri="{BB962C8B-B14F-4D97-AF65-F5344CB8AC3E}">
        <p14:creationId xmlns:p14="http://schemas.microsoft.com/office/powerpoint/2010/main" val="95267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6CC7770B-E4E1-42D6-9437-DAA4A3A9E6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8" name="Straight Connector 7">
              <a:extLst>
                <a:ext uri="{FF2B5EF4-FFF2-40B4-BE49-F238E27FC236}">
                  <a16:creationId xmlns:a16="http://schemas.microsoft.com/office/drawing/2014/main" xmlns="" id="{5A26DE5B-A1A6-4746-8EF7-4D6809ED75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xmlns="" id="{377A3DDA-BF17-4302-867E-EBFD777B062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CBE30704-4227-4B7B-BDB8-BFCF39086F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B923B1E7-AEA4-42D8-8F4A-9D116F29665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21B6244-6EAE-442C-ACCF-8146103EC1D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4" name="Rectangle 13">
            <a:extLst>
              <a:ext uri="{FF2B5EF4-FFF2-40B4-BE49-F238E27FC236}">
                <a16:creationId xmlns:a16="http://schemas.microsoft.com/office/drawing/2014/main" xmlns="" id="{CADF2543-1B6F-4FBC-A7AF-53A0430E05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A80A6E81-6B71-43DF-877B-E964A9A4CB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xmlns="" id="{4E35C3AD-357F-4004-A3F3-2D4EAF34A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337B6032-0A70-4F26-A9A3-B4D60DF118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xmlns="" id="{DE192CE3-3DD1-448F-93BE-42983DA0D5A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xmlns="" id="{E6D3DA09-5C72-4562-BEDE-1937DF87E8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D6ACA7CA-2A20-49D7-9053-E076463D79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xmlns="" id="{AB3CE5FE-F8AE-434E-A409-39F6975FC954}"/>
              </a:ext>
            </a:extLst>
          </p:cNvPr>
          <p:cNvSpPr/>
          <p:nvPr/>
        </p:nvSpPr>
        <p:spPr>
          <a:xfrm>
            <a:off x="684212" y="457200"/>
            <a:ext cx="9136444" cy="5800726"/>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lnSpcReduction="10000"/>
          </a:bodyPr>
          <a:lstStyle/>
          <a:p>
            <a:pPr>
              <a:lnSpc>
                <a:spcPct val="90000"/>
              </a:lnSpc>
              <a:spcBef>
                <a:spcPct val="20000"/>
              </a:spcBef>
              <a:spcAft>
                <a:spcPts val="600"/>
              </a:spcAft>
              <a:buClr>
                <a:schemeClr val="tx1"/>
              </a:buClr>
              <a:buSzPct val="80000"/>
            </a:pPr>
            <a:r>
              <a:rPr lang="en-US" sz="2400" b="1" u="sng" dirty="0">
                <a:solidFill>
                  <a:schemeClr val="bg1">
                    <a:lumMod val="95000"/>
                    <a:lumOff val="5000"/>
                  </a:schemeClr>
                </a:solidFill>
              </a:rPr>
              <a:t>ANALYSIS AND INSIGHTS:</a:t>
            </a:r>
          </a:p>
          <a:p>
            <a:pPr marL="285750" indent="-285750" rtl="0" fontAlgn="base">
              <a:spcBef>
                <a:spcPts val="988"/>
              </a:spcBef>
              <a:spcAft>
                <a:spcPts val="0"/>
              </a:spcAft>
              <a:buFont typeface="Wingdings" panose="05000000000000000000" pitchFamily="2" charset="2"/>
              <a:buChar char="Ø"/>
            </a:pPr>
            <a:r>
              <a:rPr lang="en-US" sz="1800" b="1" i="0" u="none" strike="noStrike" dirty="0">
                <a:solidFill>
                  <a:schemeClr val="accent1">
                    <a:lumMod val="50000"/>
                  </a:schemeClr>
                </a:solidFill>
                <a:effectLst/>
                <a:latin typeface="Century Gothic" panose="020B0502020202020204" pitchFamily="34" charset="0"/>
              </a:rPr>
              <a:t>This solution would help enable contact free diagnosis and prevent spread of harmful diseases.</a:t>
            </a:r>
            <a:endParaRPr lang="en-US" sz="1800" b="1" i="0" u="none" strike="noStrike" dirty="0">
              <a:solidFill>
                <a:schemeClr val="accent1">
                  <a:lumMod val="50000"/>
                </a:schemeClr>
              </a:solidFill>
              <a:effectLst/>
              <a:latin typeface="Noto Sans Symbols"/>
            </a:endParaRPr>
          </a:p>
          <a:p>
            <a:pPr marL="285750" indent="-285750" rtl="0" fontAlgn="base">
              <a:spcBef>
                <a:spcPts val="988"/>
              </a:spcBef>
              <a:spcAft>
                <a:spcPts val="0"/>
              </a:spcAft>
              <a:buFont typeface="Wingdings" panose="05000000000000000000" pitchFamily="2" charset="2"/>
              <a:buChar char="Ø"/>
            </a:pPr>
            <a:r>
              <a:rPr lang="en-US" sz="1800" b="1" i="0" u="none" strike="noStrike" dirty="0">
                <a:solidFill>
                  <a:schemeClr val="accent1">
                    <a:lumMod val="50000"/>
                  </a:schemeClr>
                </a:solidFill>
                <a:effectLst/>
                <a:latin typeface="Century Gothic" panose="020B0502020202020204" pitchFamily="34" charset="0"/>
              </a:rPr>
              <a:t>This solution would make diagnosis of diseases affordable and could potentially help track the spread of a specific disease.</a:t>
            </a:r>
            <a:endParaRPr lang="en-US" sz="1800" b="1" i="0" u="none" strike="noStrike" dirty="0">
              <a:solidFill>
                <a:schemeClr val="accent1">
                  <a:lumMod val="50000"/>
                </a:schemeClr>
              </a:solidFill>
              <a:effectLst/>
              <a:latin typeface="Noto Sans Symbols"/>
            </a:endParaRPr>
          </a:p>
          <a:p>
            <a:pPr marL="285750" indent="-285750" rtl="0" fontAlgn="base">
              <a:spcBef>
                <a:spcPts val="988"/>
              </a:spcBef>
              <a:spcAft>
                <a:spcPts val="0"/>
              </a:spcAft>
              <a:buFont typeface="Wingdings" panose="05000000000000000000" pitchFamily="2" charset="2"/>
              <a:buChar char="Ø"/>
            </a:pPr>
            <a:r>
              <a:rPr lang="en-US" sz="1800" b="1" i="0" u="none" strike="noStrike" dirty="0">
                <a:solidFill>
                  <a:schemeClr val="accent1">
                    <a:lumMod val="50000"/>
                  </a:schemeClr>
                </a:solidFill>
                <a:effectLst/>
                <a:latin typeface="Century Gothic" panose="020B0502020202020204" pitchFamily="34" charset="0"/>
              </a:rPr>
              <a:t>This solution could take the heat off of the medical community , and could pave way to technological developments , which would assist them with technical aspects(like calculations , numerical data handling) and precision work(like surgery).</a:t>
            </a:r>
            <a:endParaRPr lang="en-US" sz="1800" b="1" i="0" u="none" strike="noStrike" dirty="0">
              <a:solidFill>
                <a:schemeClr val="accent1">
                  <a:lumMod val="50000"/>
                </a:schemeClr>
              </a:solidFill>
              <a:effectLst/>
              <a:latin typeface="Noto Sans Symbols"/>
            </a:endParaRPr>
          </a:p>
          <a:p>
            <a:pPr marL="285750" indent="-285750" rtl="0" fontAlgn="base">
              <a:spcBef>
                <a:spcPts val="988"/>
              </a:spcBef>
              <a:spcAft>
                <a:spcPts val="0"/>
              </a:spcAft>
              <a:buFont typeface="Wingdings" panose="05000000000000000000" pitchFamily="2" charset="2"/>
              <a:buChar char="Ø"/>
            </a:pPr>
            <a:r>
              <a:rPr lang="en-US" sz="1800" b="1" i="0" u="none" strike="noStrike" dirty="0">
                <a:solidFill>
                  <a:schemeClr val="accent1">
                    <a:lumMod val="50000"/>
                  </a:schemeClr>
                </a:solidFill>
                <a:effectLst/>
                <a:latin typeface="Century Gothic" panose="020B0502020202020204" pitchFamily="34" charset="0"/>
              </a:rPr>
              <a:t>The emergency module would </a:t>
            </a:r>
            <a:r>
              <a:rPr lang="en-US" sz="1800" b="1" i="0" u="none" strike="noStrike" dirty="0" smtClean="0">
                <a:solidFill>
                  <a:schemeClr val="accent1">
                    <a:lumMod val="50000"/>
                  </a:schemeClr>
                </a:solidFill>
                <a:effectLst/>
                <a:latin typeface="Century Gothic" panose="020B0502020202020204" pitchFamily="34" charset="0"/>
              </a:rPr>
              <a:t>call </a:t>
            </a:r>
            <a:r>
              <a:rPr lang="en-US" sz="1800" b="1" i="0" u="none" strike="noStrike" dirty="0">
                <a:solidFill>
                  <a:schemeClr val="accent1">
                    <a:lumMod val="50000"/>
                  </a:schemeClr>
                </a:solidFill>
                <a:effectLst/>
                <a:latin typeface="Century Gothic" panose="020B0502020202020204" pitchFamily="34" charset="0"/>
              </a:rPr>
              <a:t>for help when the person is in no position to </a:t>
            </a:r>
            <a:r>
              <a:rPr lang="en-US" sz="1800" b="1" i="0" u="none" strike="noStrike" dirty="0" smtClean="0">
                <a:solidFill>
                  <a:schemeClr val="accent1">
                    <a:lumMod val="50000"/>
                  </a:schemeClr>
                </a:solidFill>
                <a:effectLst/>
                <a:latin typeface="Century Gothic" panose="020B0502020202020204" pitchFamily="34" charset="0"/>
              </a:rPr>
              <a:t> </a:t>
            </a:r>
            <a:r>
              <a:rPr lang="en-US" sz="1800" b="1" i="0" u="none" strike="noStrike" dirty="0">
                <a:solidFill>
                  <a:schemeClr val="accent1">
                    <a:lumMod val="50000"/>
                  </a:schemeClr>
                </a:solidFill>
                <a:effectLst/>
                <a:latin typeface="Century Gothic" panose="020B0502020202020204" pitchFamily="34" charset="0"/>
              </a:rPr>
              <a:t>do </a:t>
            </a:r>
            <a:r>
              <a:rPr lang="en-US" sz="1800" b="1" i="0" u="none" strike="noStrike" dirty="0" smtClean="0">
                <a:solidFill>
                  <a:schemeClr val="accent1">
                    <a:lumMod val="50000"/>
                  </a:schemeClr>
                </a:solidFill>
                <a:effectLst/>
                <a:latin typeface="Century Gothic" panose="020B0502020202020204" pitchFamily="34" charset="0"/>
              </a:rPr>
              <a:t>that by blaring an alarm , attracting the attention of a passerby.</a:t>
            </a:r>
            <a:endParaRPr lang="en-US" sz="1800" b="1" i="0" u="none" strike="noStrike" dirty="0">
              <a:solidFill>
                <a:schemeClr val="accent1">
                  <a:lumMod val="50000"/>
                </a:schemeClr>
              </a:solidFill>
              <a:effectLst/>
              <a:latin typeface="Noto Sans Symbols"/>
            </a:endParaRPr>
          </a:p>
          <a:p>
            <a:pPr marL="285750" indent="-285750" rtl="0" fontAlgn="base">
              <a:spcBef>
                <a:spcPts val="988"/>
              </a:spcBef>
              <a:spcAft>
                <a:spcPts val="0"/>
              </a:spcAft>
              <a:buFont typeface="Wingdings" panose="05000000000000000000" pitchFamily="2" charset="2"/>
              <a:buChar char="Ø"/>
            </a:pPr>
            <a:r>
              <a:rPr lang="en-US" sz="1800" b="1" i="0" u="none" strike="noStrike" dirty="0">
                <a:solidFill>
                  <a:schemeClr val="accent1">
                    <a:lumMod val="50000"/>
                  </a:schemeClr>
                </a:solidFill>
                <a:effectLst/>
                <a:latin typeface="Century Gothic" panose="020B0502020202020204" pitchFamily="34" charset="0"/>
              </a:rPr>
              <a:t>Involvement of artificial intelligence in the field of medicine may seem like a huge risk initially, but in the long run , training an AI bot(and updation of new breakthroughs in the field of medicine almost everyday) is easier and would be more efficient than teaching a human</a:t>
            </a:r>
            <a:r>
              <a:rPr lang="en-US" sz="1800" b="1" i="0" u="none" strike="noStrike" dirty="0" smtClean="0">
                <a:solidFill>
                  <a:schemeClr val="accent1">
                    <a:lumMod val="50000"/>
                  </a:schemeClr>
                </a:solidFill>
                <a:effectLst/>
                <a:latin typeface="Century Gothic" panose="020B0502020202020204" pitchFamily="34" charset="0"/>
              </a:rPr>
              <a:t>.</a:t>
            </a:r>
          </a:p>
          <a:p>
            <a:pPr marL="285750" indent="-285750" rtl="0" fontAlgn="base">
              <a:spcBef>
                <a:spcPts val="988"/>
              </a:spcBef>
              <a:spcAft>
                <a:spcPts val="0"/>
              </a:spcAft>
              <a:buFont typeface="Wingdings" panose="05000000000000000000" pitchFamily="2" charset="2"/>
              <a:buChar char="Ø"/>
            </a:pPr>
            <a:r>
              <a:rPr lang="en-US" b="1" dirty="0" smtClean="0">
                <a:solidFill>
                  <a:schemeClr val="accent1">
                    <a:lumMod val="50000"/>
                  </a:schemeClr>
                </a:solidFill>
                <a:latin typeface="Century Gothic" panose="020B0502020202020204" pitchFamily="34" charset="0"/>
              </a:rPr>
              <a:t>Debunks myths related to diet habits.</a:t>
            </a:r>
          </a:p>
          <a:p>
            <a:pPr marL="285750" indent="-285750" rtl="0" fontAlgn="base">
              <a:spcBef>
                <a:spcPts val="988"/>
              </a:spcBef>
              <a:spcAft>
                <a:spcPts val="0"/>
              </a:spcAft>
              <a:buFont typeface="Wingdings" panose="05000000000000000000" pitchFamily="2" charset="2"/>
              <a:buChar char="Ø"/>
            </a:pPr>
            <a:r>
              <a:rPr lang="en-US" sz="1800" b="1" i="0" u="none" strike="noStrike" dirty="0" smtClean="0">
                <a:solidFill>
                  <a:schemeClr val="accent1">
                    <a:lumMod val="50000"/>
                  </a:schemeClr>
                </a:solidFill>
                <a:effectLst/>
                <a:latin typeface="Century Gothic" panose="020B0502020202020204" pitchFamily="34" charset="0"/>
              </a:rPr>
              <a:t>It also, In a way , promotes body positivity by eradicating unhealthy beauty standards.</a:t>
            </a:r>
            <a:endParaRPr lang="en-US" sz="1800" b="1" i="0" u="none" strike="noStrike" dirty="0">
              <a:solidFill>
                <a:schemeClr val="accent1">
                  <a:lumMod val="50000"/>
                </a:schemeClr>
              </a:solidFill>
              <a:effectLst/>
              <a:latin typeface="Noto Sans Symbols"/>
            </a:endParaRPr>
          </a:p>
          <a:p>
            <a:pPr>
              <a:lnSpc>
                <a:spcPct val="90000"/>
              </a:lnSpc>
              <a:spcBef>
                <a:spcPct val="20000"/>
              </a:spcBef>
              <a:spcAft>
                <a:spcPts val="600"/>
              </a:spcAft>
              <a:buClr>
                <a:schemeClr val="tx1"/>
              </a:buClr>
              <a:buSzPct val="80000"/>
            </a:pPr>
            <a:endParaRPr lang="en-US" sz="2400" b="0" dirty="0">
              <a:solidFill>
                <a:schemeClr val="bg1">
                  <a:lumMod val="95000"/>
                  <a:lumOff val="5000"/>
                </a:schemeClr>
              </a:solidFill>
            </a:endParaRPr>
          </a:p>
        </p:txBody>
      </p:sp>
    </p:spTree>
    <p:extLst>
      <p:ext uri="{BB962C8B-B14F-4D97-AF65-F5344CB8AC3E}">
        <p14:creationId xmlns:p14="http://schemas.microsoft.com/office/powerpoint/2010/main" val="220318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49B040C-156D-40E7-B6E1-6C504D31CD8C}"/>
              </a:ext>
            </a:extLst>
          </p:cNvPr>
          <p:cNvPicPr>
            <a:picLocks noChangeAspect="1"/>
          </p:cNvPicPr>
          <p:nvPr/>
        </p:nvPicPr>
        <p:blipFill rotWithShape="1">
          <a:blip r:embed="rId2"/>
          <a:srcRect/>
          <a:stretch/>
        </p:blipFill>
        <p:spPr>
          <a:xfrm>
            <a:off x="20" y="0"/>
            <a:ext cx="12191980" cy="6857990"/>
          </a:xfrm>
          <a:prstGeom prst="rect">
            <a:avLst/>
          </a:prstGeom>
        </p:spPr>
      </p:pic>
      <p:cxnSp>
        <p:nvCxnSpPr>
          <p:cNvPr id="3" name="Elbow Connector 2"/>
          <p:cNvCxnSpPr/>
          <p:nvPr/>
        </p:nvCxnSpPr>
        <p:spPr>
          <a:xfrm flipV="1">
            <a:off x="7424057" y="5268686"/>
            <a:ext cx="1752600" cy="283028"/>
          </a:xfrm>
          <a:prstGeom prst="bentConnector3">
            <a:avLst>
              <a:gd name="adj1" fmla="val 10031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14556" y="5246914"/>
            <a:ext cx="2046515" cy="5442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2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026" name="Picture 2" descr="AI can excel at medical diagnosis, but the harder task is ...">
            <a:extLst>
              <a:ext uri="{FF2B5EF4-FFF2-40B4-BE49-F238E27FC236}">
                <a16:creationId xmlns:a16="http://schemas.microsoft.com/office/drawing/2014/main" xmlns="" id="{24A998E6-24A1-4451-9715-FF92BB3719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31" r="51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63B9FA84-429A-43EF-A5BC-4919A6C51AC2}"/>
              </a:ext>
            </a:extLst>
          </p:cNvPr>
          <p:cNvSpPr/>
          <p:nvPr/>
        </p:nvSpPr>
        <p:spPr>
          <a:xfrm>
            <a:off x="734292" y="283464"/>
            <a:ext cx="9470412" cy="6281928"/>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a:spcBef>
                <a:spcPts val="0"/>
              </a:spcBef>
              <a:spcAft>
                <a:spcPts val="0"/>
              </a:spcAft>
            </a:pPr>
            <a:r>
              <a:rPr lang="en-US" sz="3600" b="1" i="0" u="none" strike="noStrike" dirty="0">
                <a:solidFill>
                  <a:schemeClr val="bg1"/>
                </a:solidFill>
                <a:effectLst/>
                <a:latin typeface="Century Gothic" panose="020B0502020202020204" pitchFamily="34" charset="0"/>
              </a:rPr>
              <a:t>WORKING:</a:t>
            </a:r>
            <a:endParaRPr lang="en-US" sz="3600" b="0" dirty="0">
              <a:solidFill>
                <a:schemeClr val="bg1"/>
              </a:solidFill>
              <a:effectLst/>
            </a:endParaRPr>
          </a:p>
          <a:p>
            <a:pPr marL="285750" indent="-285750" rtl="0">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Upon activation , the screen would display </a:t>
            </a:r>
            <a:r>
              <a:rPr lang="en-US" sz="1800" b="0" i="0" u="none" strike="noStrike" dirty="0" smtClean="0">
                <a:solidFill>
                  <a:schemeClr val="accent1">
                    <a:lumMod val="50000"/>
                  </a:schemeClr>
                </a:solidFill>
                <a:effectLst/>
                <a:latin typeface="Times New Roman" panose="02020603050405020304" pitchFamily="18" charset="0"/>
              </a:rPr>
              <a:t>3 </a:t>
            </a:r>
            <a:r>
              <a:rPr lang="en-US" sz="1800" b="0" i="0" u="none" strike="noStrike" dirty="0">
                <a:solidFill>
                  <a:schemeClr val="accent1">
                    <a:lumMod val="50000"/>
                  </a:schemeClr>
                </a:solidFill>
                <a:effectLst/>
                <a:latin typeface="Times New Roman" panose="02020603050405020304" pitchFamily="18" charset="0"/>
              </a:rPr>
              <a:t>options:</a:t>
            </a:r>
            <a:endParaRPr lang="en-US" b="0" dirty="0">
              <a:solidFill>
                <a:schemeClr val="accent1">
                  <a:lumMod val="50000"/>
                </a:schemeClr>
              </a:solidFill>
              <a:effectLst/>
            </a:endParaRPr>
          </a:p>
          <a:p>
            <a:pPr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1.Diagnosis</a:t>
            </a:r>
            <a:endParaRPr lang="en-US" b="0" dirty="0">
              <a:solidFill>
                <a:schemeClr val="accent1">
                  <a:lumMod val="50000"/>
                </a:schemeClr>
              </a:solidFill>
              <a:effectLst/>
            </a:endParaRPr>
          </a:p>
          <a:p>
            <a:pPr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2.EMERGENCY</a:t>
            </a:r>
            <a:endParaRPr lang="en-US" b="0" dirty="0">
              <a:solidFill>
                <a:schemeClr val="accent1">
                  <a:lumMod val="50000"/>
                </a:schemeClr>
              </a:solidFill>
              <a:effectLst/>
            </a:endParaRPr>
          </a:p>
          <a:p>
            <a:pPr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3.Diet </a:t>
            </a:r>
            <a:endParaRPr lang="en-US" b="0" dirty="0">
              <a:solidFill>
                <a:schemeClr val="accent1">
                  <a:lumMod val="50000"/>
                </a:schemeClr>
              </a:solidFill>
              <a:effectLst/>
            </a:endParaRPr>
          </a:p>
          <a:p>
            <a:pPr marL="285750" indent="-285750" rtl="0" fontAlgn="base">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EMERGENCY:</a:t>
            </a:r>
            <a:endParaRPr lang="en-US" sz="1800" b="0" i="0" u="none" strike="noStrike" dirty="0">
              <a:solidFill>
                <a:schemeClr val="accent1">
                  <a:lumMod val="50000"/>
                </a:schemeClr>
              </a:solidFill>
              <a:effectLst/>
              <a:latin typeface="Noto Sans Symbols"/>
            </a:endParaRPr>
          </a:p>
          <a:p>
            <a:pPr marL="285750" indent="-285750" algn="just" rtl="0" fontAlgn="base">
              <a:spcBef>
                <a:spcPts val="970"/>
              </a:spcBef>
              <a:spcAft>
                <a:spcPts val="0"/>
              </a:spcAft>
              <a:buFont typeface="Courier New" panose="02070309020205020404" pitchFamily="49" charset="0"/>
              <a:buChar char="o"/>
            </a:pPr>
            <a:r>
              <a:rPr lang="en-US" sz="1800" b="0" i="0" u="none" strike="noStrike" dirty="0">
                <a:solidFill>
                  <a:schemeClr val="accent1">
                    <a:lumMod val="50000"/>
                  </a:schemeClr>
                </a:solidFill>
                <a:effectLst/>
                <a:latin typeface="Times New Roman" panose="02020603050405020304" pitchFamily="18" charset="0"/>
              </a:rPr>
              <a:t>The emergency module is an option for when you are in a life and death situation and are in no position </a:t>
            </a:r>
            <a:r>
              <a:rPr lang="en-US" sz="1800" b="0" i="0" u="none" strike="noStrike" dirty="0" smtClean="0">
                <a:solidFill>
                  <a:schemeClr val="accent1">
                    <a:lumMod val="50000"/>
                  </a:schemeClr>
                </a:solidFill>
                <a:effectLst/>
                <a:latin typeface="Times New Roman" panose="02020603050405020304" pitchFamily="18" charset="0"/>
              </a:rPr>
              <a:t>to </a:t>
            </a:r>
            <a:r>
              <a:rPr lang="en-US" sz="1800" b="0" i="0" u="none" strike="noStrike" dirty="0">
                <a:solidFill>
                  <a:schemeClr val="accent1">
                    <a:lumMod val="50000"/>
                  </a:schemeClr>
                </a:solidFill>
                <a:effectLst/>
                <a:latin typeface="Times New Roman" panose="02020603050405020304" pitchFamily="18" charset="0"/>
              </a:rPr>
              <a:t>call for help.</a:t>
            </a:r>
            <a:endParaRPr lang="en-US" sz="1800" b="0" i="0" u="none" strike="noStrike" dirty="0">
              <a:solidFill>
                <a:schemeClr val="accent1">
                  <a:lumMod val="50000"/>
                </a:schemeClr>
              </a:solidFill>
              <a:effectLst/>
              <a:latin typeface="Courier New" panose="02070309020205020404" pitchFamily="49" charset="0"/>
            </a:endParaRPr>
          </a:p>
          <a:p>
            <a:pPr marL="285750" indent="-285750" algn="just" rtl="0" fontAlgn="base">
              <a:spcBef>
                <a:spcPts val="970"/>
              </a:spcBef>
              <a:spcAft>
                <a:spcPts val="0"/>
              </a:spcAft>
              <a:buFont typeface="Courier New" panose="02070309020205020404" pitchFamily="49" charset="0"/>
              <a:buChar char="o"/>
            </a:pPr>
            <a:r>
              <a:rPr lang="en-US" sz="1800" b="0" i="0" u="none" strike="noStrike" dirty="0" smtClean="0">
                <a:solidFill>
                  <a:schemeClr val="accent1">
                    <a:lumMod val="50000"/>
                  </a:schemeClr>
                </a:solidFill>
                <a:effectLst/>
                <a:latin typeface="Times New Roman" panose="02020603050405020304" pitchFamily="18" charset="0"/>
              </a:rPr>
              <a:t> As soon as the module is picked, the user will be asked if its truly an emergency . If the answer is yes , an uninterruptable audio will be played to call for attention of a passerby.</a:t>
            </a:r>
          </a:p>
          <a:p>
            <a:pPr marL="285750" indent="-285750" algn="just" rtl="0" fontAlgn="base">
              <a:spcBef>
                <a:spcPts val="970"/>
              </a:spcBef>
              <a:spcAft>
                <a:spcPts val="0"/>
              </a:spcAft>
              <a:buFont typeface="Courier New" panose="02070309020205020404" pitchFamily="49" charset="0"/>
              <a:buChar char="o"/>
            </a:pPr>
            <a:r>
              <a:rPr lang="en-US" dirty="0" smtClean="0">
                <a:solidFill>
                  <a:schemeClr val="accent1">
                    <a:lumMod val="50000"/>
                  </a:schemeClr>
                </a:solidFill>
                <a:latin typeface="Times New Roman" panose="02020603050405020304" pitchFamily="18" charset="0"/>
              </a:rPr>
              <a:t>If the answer is no , the user will be redirected back to the options screen.</a:t>
            </a:r>
            <a:endParaRPr lang="en-US" sz="1800" b="0" i="0" u="none" strike="noStrike" dirty="0" smtClean="0">
              <a:solidFill>
                <a:schemeClr val="accent1">
                  <a:lumMod val="50000"/>
                </a:schemeClr>
              </a:solidFill>
              <a:effectLst/>
              <a:latin typeface="Courier New" panose="02070309020205020404" pitchFamily="49" charset="0"/>
            </a:endParaRPr>
          </a:p>
        </p:txBody>
      </p:sp>
    </p:spTree>
    <p:extLst>
      <p:ext uri="{BB962C8B-B14F-4D97-AF65-F5344CB8AC3E}">
        <p14:creationId xmlns:p14="http://schemas.microsoft.com/office/powerpoint/2010/main" val="380968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050" name="Picture 2" descr="AI can excel at medical diagnosis, but the harder task is ...">
            <a:extLst>
              <a:ext uri="{FF2B5EF4-FFF2-40B4-BE49-F238E27FC236}">
                <a16:creationId xmlns:a16="http://schemas.microsoft.com/office/drawing/2014/main" xmlns="" id="{27D2B678-0F18-47F6-AECC-9C5DB036A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31" r="51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CBB75C42-E03F-416B-B758-DA793E2013DE}"/>
              </a:ext>
            </a:extLst>
          </p:cNvPr>
          <p:cNvSpPr/>
          <p:nvPr/>
        </p:nvSpPr>
        <p:spPr>
          <a:xfrm>
            <a:off x="621792" y="210312"/>
            <a:ext cx="9793224" cy="6483096"/>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fontAlgn="base">
              <a:spcBef>
                <a:spcPts val="0"/>
              </a:spcBef>
              <a:spcAft>
                <a:spcPts val="0"/>
              </a:spcAft>
            </a:pPr>
            <a:r>
              <a:rPr lang="en-US" sz="3600" b="0" i="0" u="none" strike="noStrike" dirty="0">
                <a:solidFill>
                  <a:schemeClr val="bg1"/>
                </a:solidFill>
                <a:effectLst/>
                <a:latin typeface="Times New Roman" panose="02020603050405020304" pitchFamily="18" charset="0"/>
              </a:rPr>
              <a:t>DIAGNOSIS:</a:t>
            </a:r>
            <a:endParaRPr lang="en-US" sz="3600" b="0" i="0" u="none" strike="noStrike" dirty="0">
              <a:solidFill>
                <a:schemeClr val="bg1"/>
              </a:solidFill>
              <a:effectLst/>
              <a:latin typeface="Noto Sans Symbols"/>
            </a:endParaRPr>
          </a:p>
          <a:p>
            <a:pPr marL="285750" indent="-285750" algn="just" rtl="0" fontAlgn="base">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If diagnosis is chosen , 3 options would be displayed:</a:t>
            </a:r>
            <a:endParaRPr lang="en-US" sz="1800" b="0" i="0" u="none" strike="noStrike" dirty="0">
              <a:solidFill>
                <a:schemeClr val="accent1">
                  <a:lumMod val="50000"/>
                </a:schemeClr>
              </a:solidFill>
              <a:effectLst/>
              <a:latin typeface="Courier New" panose="02070309020205020404" pitchFamily="49" charset="0"/>
            </a:endParaRPr>
          </a:p>
          <a:p>
            <a:pPr algn="just"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          1.symptoms</a:t>
            </a:r>
            <a:endParaRPr lang="en-US" b="0" dirty="0">
              <a:solidFill>
                <a:schemeClr val="accent1">
                  <a:lumMod val="50000"/>
                </a:schemeClr>
              </a:solidFill>
              <a:effectLst/>
            </a:endParaRPr>
          </a:p>
          <a:p>
            <a:pPr algn="just"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          2.reports scanner</a:t>
            </a:r>
            <a:endParaRPr lang="en-US" b="0" dirty="0">
              <a:solidFill>
                <a:schemeClr val="accent1">
                  <a:lumMod val="50000"/>
                </a:schemeClr>
              </a:solidFill>
              <a:effectLst/>
            </a:endParaRPr>
          </a:p>
          <a:p>
            <a:pPr algn="just" rtl="0">
              <a:spcBef>
                <a:spcPts val="970"/>
              </a:spcBef>
              <a:spcAft>
                <a:spcPts val="0"/>
              </a:spcAft>
            </a:pPr>
            <a:r>
              <a:rPr lang="en-US" sz="1800" b="0" i="0" u="none" strike="noStrike" dirty="0">
                <a:solidFill>
                  <a:schemeClr val="accent1">
                    <a:lumMod val="50000"/>
                  </a:schemeClr>
                </a:solidFill>
                <a:effectLst/>
                <a:latin typeface="Times New Roman" panose="02020603050405020304" pitchFamily="18" charset="0"/>
              </a:rPr>
              <a:t>          3.BMI</a:t>
            </a:r>
            <a:endParaRPr lang="en-US" b="0" dirty="0">
              <a:solidFill>
                <a:schemeClr val="accent1">
                  <a:lumMod val="50000"/>
                </a:schemeClr>
              </a:solidFill>
              <a:effectLst/>
            </a:endParaRPr>
          </a:p>
          <a:p>
            <a:pPr marL="285750" indent="-285750" algn="just" rtl="0" fontAlgn="base">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Symptoms: upon choosing this option , the person would be asked a  series of multiple choice questions regarding the patient and condition ,and would be recommended a  doctor(oncologist ,dermatologist , etc.)based on the responses received.</a:t>
            </a:r>
            <a:endParaRPr lang="en-US" sz="1800" b="0" i="0" u="none" strike="noStrike" dirty="0">
              <a:solidFill>
                <a:schemeClr val="accent1">
                  <a:lumMod val="50000"/>
                </a:schemeClr>
              </a:solidFill>
              <a:effectLst/>
              <a:latin typeface="Courier New" panose="02070309020205020404" pitchFamily="49" charset="0"/>
            </a:endParaRPr>
          </a:p>
          <a:p>
            <a:pPr marL="285750" indent="-285750" algn="just" rtl="0" fontAlgn="base">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Reports scanner: this would scan numerical data related reports and convert the image to text and then take in the values . after taking the values , it will check whether they fall in healthy ranges , and store the ones that don’t , and then calculate the deficiencies and excesses . After calculating , the condition is displayed(this condition can be copy pasted in the diet column and a diet can be charted).</a:t>
            </a:r>
            <a:endParaRPr lang="en-US" sz="1800" b="0" i="0" u="none" strike="noStrike" dirty="0">
              <a:solidFill>
                <a:schemeClr val="accent1">
                  <a:lumMod val="50000"/>
                </a:schemeClr>
              </a:solidFill>
              <a:effectLst/>
              <a:latin typeface="Courier New" panose="02070309020205020404" pitchFamily="49" charset="0"/>
            </a:endParaRPr>
          </a:p>
          <a:p>
            <a:pPr marL="285750" indent="-285750" algn="just" rtl="0" fontAlgn="base">
              <a:spcBef>
                <a:spcPts val="970"/>
              </a:spcBef>
              <a:spcAft>
                <a:spcPts val="0"/>
              </a:spcAft>
              <a:buFont typeface="Wingdings" panose="05000000000000000000" pitchFamily="2" charset="2"/>
              <a:buChar char="Ø"/>
            </a:pPr>
            <a:r>
              <a:rPr lang="en-US" sz="1800" b="0" i="0" u="none" strike="noStrike" dirty="0">
                <a:solidFill>
                  <a:schemeClr val="accent1">
                    <a:lumMod val="50000"/>
                  </a:schemeClr>
                </a:solidFill>
                <a:effectLst/>
                <a:latin typeface="Times New Roman" panose="02020603050405020304" pitchFamily="18" charset="0"/>
              </a:rPr>
              <a:t>BMI: this would calculate the body mass index from inputs of height and weight, and compare with the ranges and calculate if the person is underweight or overweight.</a:t>
            </a:r>
            <a:endParaRPr lang="en-US" sz="1800" b="0" i="0" u="none" strike="noStrike" dirty="0">
              <a:solidFill>
                <a:schemeClr val="accent1">
                  <a:lumMod val="50000"/>
                </a:schemeClr>
              </a:solidFill>
              <a:effectLst/>
              <a:latin typeface="Courier New" panose="02070309020205020404" pitchFamily="49" charset="0"/>
            </a:endParaRPr>
          </a:p>
          <a:p>
            <a:pPr algn="just" rtl="0" fontAlgn="base">
              <a:spcBef>
                <a:spcPts val="970"/>
              </a:spcBef>
              <a:spcAft>
                <a:spcPts val="0"/>
              </a:spcAft>
            </a:pPr>
            <a:r>
              <a:rPr lang="en-US" sz="4000" b="0" i="0" u="none" strike="noStrike" dirty="0" smtClean="0">
                <a:solidFill>
                  <a:schemeClr val="bg1"/>
                </a:solidFill>
                <a:effectLst/>
                <a:latin typeface="Times New Roman" panose="02020603050405020304" pitchFamily="18" charset="0"/>
              </a:rPr>
              <a:t>DIET</a:t>
            </a:r>
            <a:r>
              <a:rPr lang="en-US" sz="4000" b="0" i="0" u="none" strike="noStrike" dirty="0" smtClean="0">
                <a:solidFill>
                  <a:schemeClr val="accent1">
                    <a:lumMod val="50000"/>
                  </a:schemeClr>
                </a:solidFill>
                <a:effectLst/>
                <a:latin typeface="Times New Roman" panose="02020603050405020304" pitchFamily="18" charset="0"/>
              </a:rPr>
              <a:t>:</a:t>
            </a:r>
            <a:r>
              <a:rPr lang="en-US" sz="1800" b="0" i="0" u="none" strike="noStrike" dirty="0" smtClean="0">
                <a:solidFill>
                  <a:schemeClr val="accent1">
                    <a:lumMod val="50000"/>
                  </a:schemeClr>
                </a:solidFill>
                <a:effectLst/>
                <a:latin typeface="Times New Roman" panose="02020603050405020304" pitchFamily="18" charset="0"/>
              </a:rPr>
              <a:t> </a:t>
            </a:r>
            <a:r>
              <a:rPr lang="en-US" sz="1800" b="0" i="0" u="none" strike="noStrike" dirty="0">
                <a:solidFill>
                  <a:schemeClr val="accent1">
                    <a:lumMod val="50000"/>
                  </a:schemeClr>
                </a:solidFill>
                <a:effectLst/>
                <a:latin typeface="Times New Roman" panose="02020603050405020304" pitchFamily="18" charset="0"/>
              </a:rPr>
              <a:t>if this option is chosen , the person would be asked the condition they have. Next they would be asked if they want a veg diet or a non veg diet, and a diet would be displayed accordingly and it will recommend foods to consume and foods to avoid.</a:t>
            </a:r>
            <a:endParaRPr lang="en-US" sz="1800" b="0" i="0" u="none" strike="noStrike" dirty="0">
              <a:solidFill>
                <a:schemeClr val="accent1">
                  <a:lumMod val="50000"/>
                </a:schemeClr>
              </a:solidFill>
              <a:effectLst/>
              <a:latin typeface="Noto Sans Symbols"/>
            </a:endParaRPr>
          </a:p>
          <a:p>
            <a:pPr algn="ct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4088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014EFF7-6D49-41A6-81A6-7E3E1C22E3E9}"/>
              </a:ext>
            </a:extLst>
          </p:cNvPr>
          <p:cNvSpPr/>
          <p:nvPr/>
        </p:nvSpPr>
        <p:spPr>
          <a:xfrm>
            <a:off x="544945" y="554182"/>
            <a:ext cx="9411855" cy="1446550"/>
          </a:xfrm>
          <a:prstGeom prst="rect">
            <a:avLst/>
          </a:prstGeom>
          <a:noFill/>
        </p:spPr>
        <p:txBody>
          <a:bodyPr wrap="square" lIns="91440" tIns="45720" rIns="91440" bIns="45720">
            <a:spAutoFit/>
          </a:bodyPr>
          <a:lstStyle/>
          <a:p>
            <a:pPr algn="ctr"/>
            <a:r>
              <a:rPr lang="en-US" sz="4400" b="0" i="0" u="none" strike="noStrike" dirty="0">
                <a:solidFill>
                  <a:srgbClr val="052F61"/>
                </a:solidFill>
                <a:effectLst/>
                <a:latin typeface="Century Gothic" panose="020B0502020202020204" pitchFamily="34" charset="0"/>
              </a:rPr>
              <a:t>TEAM MEMBERS AND MEMBER DETAILS</a:t>
            </a:r>
            <a:endParaRPr lang="en-US" sz="4400" b="0" cap="none" spc="0" dirty="0">
              <a:ln w="0"/>
              <a:solidFill>
                <a:schemeClr val="accent1"/>
              </a:solidFill>
              <a:effectLst>
                <a:outerShdw blurRad="38100" dist="25400" dir="5400000" algn="ctr" rotWithShape="0">
                  <a:srgbClr val="6E747A">
                    <a:alpha val="43000"/>
                  </a:srgbClr>
                </a:outerShdw>
              </a:effectLst>
              <a:latin typeface="Century Gothic" panose="020B0502020202020204" pitchFamily="34" charset="0"/>
            </a:endParaRPr>
          </a:p>
        </p:txBody>
      </p:sp>
      <p:sp>
        <p:nvSpPr>
          <p:cNvPr id="3" name="Rectangle 2">
            <a:extLst>
              <a:ext uri="{FF2B5EF4-FFF2-40B4-BE49-F238E27FC236}">
                <a16:creationId xmlns:a16="http://schemas.microsoft.com/office/drawing/2014/main" xmlns="" id="{B00B4B6C-D5BE-4DB8-85F5-46FDF8F0D1B9}"/>
              </a:ext>
            </a:extLst>
          </p:cNvPr>
          <p:cNvSpPr/>
          <p:nvPr/>
        </p:nvSpPr>
        <p:spPr>
          <a:xfrm>
            <a:off x="1015999" y="2706255"/>
            <a:ext cx="9411855" cy="323272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xmlns="" id="{FAEF2230-0653-4412-B40E-DCD09C56B8B1}"/>
              </a:ext>
            </a:extLst>
          </p:cNvPr>
          <p:cNvSpPr/>
          <p:nvPr/>
        </p:nvSpPr>
        <p:spPr>
          <a:xfrm>
            <a:off x="1246909" y="2967335"/>
            <a:ext cx="7271389" cy="3652282"/>
          </a:xfrm>
          <a:prstGeom prst="rect">
            <a:avLst/>
          </a:prstGeom>
          <a:noFill/>
        </p:spPr>
        <p:txBody>
          <a:bodyPr wrap="square" lIns="91440" tIns="45720" rIns="91440" bIns="45720">
            <a:spAutoFit/>
          </a:bodyPr>
          <a:lstStyle/>
          <a:p>
            <a:pPr rtl="0" fontAlgn="base">
              <a:spcBef>
                <a:spcPts val="0"/>
              </a:spcBef>
              <a:spcAft>
                <a:spcPts val="0"/>
              </a:spcAft>
              <a:buFont typeface="Arial" panose="020B0604020202020204" pitchFamily="34" charset="0"/>
              <a:buChar char="•"/>
            </a:pPr>
            <a:r>
              <a:rPr lang="en-IN" sz="1800" b="0" i="0" u="none" strike="noStrike" dirty="0">
                <a:solidFill>
                  <a:srgbClr val="D8D8D8"/>
                </a:solidFill>
                <a:effectLst/>
                <a:latin typeface="Arial" panose="020B0604020202020204" pitchFamily="34" charset="0"/>
              </a:rPr>
              <a:t>SRAVANTHI LAKSHMI GUNAMPALLI</a:t>
            </a:r>
            <a:endParaRPr lang="en-IN" sz="1800" b="0" i="0" u="none" strike="noStrike" dirty="0">
              <a:solidFill>
                <a:srgbClr val="FFFFFF"/>
              </a:solidFill>
              <a:effectLst/>
              <a:latin typeface="Noto Sans Symbols"/>
            </a:endParaRPr>
          </a:p>
          <a:p>
            <a:pPr rtl="0" fontAlgn="base">
              <a:spcBef>
                <a:spcPts val="1000"/>
              </a:spcBef>
              <a:spcAft>
                <a:spcPts val="0"/>
              </a:spcAft>
              <a:buFont typeface="Arial" panose="020B0604020202020204" pitchFamily="34" charset="0"/>
              <a:buChar char="•"/>
            </a:pPr>
            <a:r>
              <a:rPr lang="en-IN" sz="1800" b="0" i="0" u="none" strike="noStrike" dirty="0">
                <a:solidFill>
                  <a:srgbClr val="D8D8D8"/>
                </a:solidFill>
                <a:effectLst/>
                <a:latin typeface="Arial" panose="020B0604020202020204" pitchFamily="34" charset="0"/>
              </a:rPr>
              <a:t>GAAYATHRI MELLACHERUVU</a:t>
            </a:r>
            <a:endParaRPr lang="en-IN" sz="1800" b="0" i="0" u="none" strike="noStrike" dirty="0">
              <a:solidFill>
                <a:srgbClr val="FFFFFF"/>
              </a:solidFill>
              <a:effectLst/>
              <a:latin typeface="Noto Sans Symbols"/>
            </a:endParaRPr>
          </a:p>
          <a:p>
            <a:pPr rtl="0">
              <a:spcBef>
                <a:spcPts val="1000"/>
              </a:spcBef>
              <a:spcAft>
                <a:spcPts val="0"/>
              </a:spcAft>
            </a:pPr>
            <a:r>
              <a:rPr lang="en-IN" sz="5400" b="0" dirty="0">
                <a:effectLst/>
              </a:rPr>
              <a:t/>
            </a:r>
            <a:br>
              <a:rPr lang="en-IN" sz="5400" b="0" dirty="0">
                <a:effectLst/>
              </a:rPr>
            </a:br>
            <a:r>
              <a:rPr lang="en-IN" sz="1800" b="1" i="1" u="none" strike="noStrike" dirty="0">
                <a:solidFill>
                  <a:srgbClr val="D8D8D8"/>
                </a:solidFill>
                <a:effectLst/>
                <a:latin typeface="Open Sans" panose="020B0604020202020204" pitchFamily="34" charset="0"/>
              </a:rPr>
              <a:t> </a:t>
            </a:r>
            <a:r>
              <a:rPr lang="en-IN" sz="1800" b="0" i="0" u="none" strike="noStrike" dirty="0">
                <a:solidFill>
                  <a:srgbClr val="D8D8D8"/>
                </a:solidFill>
                <a:effectLst/>
                <a:latin typeface="Open Sans" panose="020B0604020202020204" pitchFamily="34" charset="0"/>
              </a:rPr>
              <a:t>Ph. No. :  9493325092</a:t>
            </a:r>
            <a:endParaRPr lang="en-IN" sz="5400" b="0" dirty="0">
              <a:effectLst/>
            </a:endParaRPr>
          </a:p>
          <a:p>
            <a:pPr rtl="0">
              <a:spcBef>
                <a:spcPts val="1000"/>
              </a:spcBef>
              <a:spcAft>
                <a:spcPts val="0"/>
              </a:spcAft>
            </a:pPr>
            <a:r>
              <a:rPr lang="en-IN" sz="1800" b="0" i="0" u="none" strike="noStrike" dirty="0">
                <a:solidFill>
                  <a:srgbClr val="D8D8D8"/>
                </a:solidFill>
                <a:effectLst/>
                <a:latin typeface="Open Sans" panose="020B0604020202020204" pitchFamily="34" charset="0"/>
              </a:rPr>
              <a:t>Email address :  sravanthi.gunampalli@gmail.com</a:t>
            </a:r>
            <a:endParaRPr lang="en-IN" sz="5400" b="0" dirty="0">
              <a:effectLst/>
            </a:endParaRPr>
          </a:p>
          <a:p>
            <a:pPr rtl="0">
              <a:spcBef>
                <a:spcPts val="1000"/>
              </a:spcBef>
              <a:spcAft>
                <a:spcPts val="0"/>
              </a:spcAft>
            </a:pPr>
            <a:r>
              <a:rPr lang="en-IN" sz="5400" b="0" dirty="0">
                <a:effectLst/>
              </a:rPr>
              <a:t/>
            </a:r>
            <a:br>
              <a:rPr lang="en-IN" sz="5400" b="0" dirty="0">
                <a:effectLst/>
              </a:rPr>
            </a:br>
            <a:r>
              <a:rPr lang="en-IN" sz="1800" b="1" i="1" u="none" strike="noStrike" dirty="0">
                <a:solidFill>
                  <a:srgbClr val="D8D8D8"/>
                </a:solidFill>
                <a:effectLst/>
                <a:latin typeface="Open Sans" panose="020B0604020202020204" pitchFamily="34" charset="0"/>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155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6086701" cy="587829"/>
          </a:xfrm>
        </p:spPr>
        <p:style>
          <a:lnRef idx="0">
            <a:schemeClr val="accent1"/>
          </a:lnRef>
          <a:fillRef idx="3">
            <a:schemeClr val="accent1"/>
          </a:fillRef>
          <a:effectRef idx="3">
            <a:schemeClr val="accent1"/>
          </a:effectRef>
          <a:fontRef idx="minor">
            <a:schemeClr val="lt1"/>
          </a:fontRef>
        </p:style>
        <p:txBody>
          <a:bodyPr/>
          <a:lstStyle/>
          <a:p>
            <a:r>
              <a:rPr lang="en-US" dirty="0" smtClean="0"/>
              <a:t>Video demonstration link</a:t>
            </a:r>
            <a:endParaRPr lang="en-US" dirty="0"/>
          </a:p>
        </p:txBody>
      </p:sp>
      <p:sp>
        <p:nvSpPr>
          <p:cNvPr id="3" name="Text Placeholder 2"/>
          <p:cNvSpPr>
            <a:spLocks noGrp="1"/>
          </p:cNvSpPr>
          <p:nvPr>
            <p:ph type="body" idx="1"/>
          </p:nvPr>
        </p:nvSpPr>
        <p:spPr/>
        <p:txBody>
          <a:bodyPr/>
          <a:lstStyle/>
          <a:p>
            <a:r>
              <a:rPr lang="en-US" dirty="0" smtClean="0">
                <a:solidFill>
                  <a:schemeClr val="bg1"/>
                </a:solidFill>
              </a:rPr>
              <a:t>GOOGLE DRIVE LINK:</a:t>
            </a:r>
          </a:p>
          <a:p>
            <a:r>
              <a:rPr lang="en-US" dirty="0">
                <a:solidFill>
                  <a:schemeClr val="bg1"/>
                </a:solidFill>
              </a:rPr>
              <a:t>https://drive.google.com/drive/folders/16PP3BTogSEQflIlwYMRxKYL6poudThEY?usp=sharing</a:t>
            </a:r>
          </a:p>
        </p:txBody>
      </p:sp>
    </p:spTree>
    <p:extLst>
      <p:ext uri="{BB962C8B-B14F-4D97-AF65-F5344CB8AC3E}">
        <p14:creationId xmlns:p14="http://schemas.microsoft.com/office/powerpoint/2010/main" val="342193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894" y="245906"/>
            <a:ext cx="5189242"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dirty="0" smtClean="0">
                <a:ln w="0"/>
                <a:solidFill>
                  <a:schemeClr val="bg1">
                    <a:lumMod val="95000"/>
                    <a:lumOff val="5000"/>
                  </a:schemeClr>
                </a:solidFill>
                <a:effectLst>
                  <a:outerShdw blurRad="38100" dist="25400" dir="5400000" algn="ctr" rotWithShape="0">
                    <a:srgbClr val="6E747A">
                      <a:alpha val="43000"/>
                    </a:srgbClr>
                  </a:outerShdw>
                </a:effectLst>
              </a:rPr>
              <a:t>ATTACHMENTS:</a:t>
            </a:r>
            <a:endParaRPr lang="en-US" sz="5400" dirty="0">
              <a:ln w="0"/>
              <a:solidFill>
                <a:schemeClr val="bg1">
                  <a:lumMod val="95000"/>
                  <a:lumOff val="5000"/>
                </a:schemeClr>
              </a:solidFill>
              <a:effectLst>
                <a:outerShdw blurRad="38100" dist="25400" dir="5400000" algn="ctr" rotWithShape="0">
                  <a:srgbClr val="6E747A">
                    <a:alpha val="43000"/>
                  </a:srgbClr>
                </a:outerShdw>
              </a:effectLst>
            </a:endParaRPr>
          </a:p>
        </p:txBody>
      </p:sp>
      <p:sp>
        <p:nvSpPr>
          <p:cNvPr id="4" name="TextBox 3"/>
          <p:cNvSpPr txBox="1"/>
          <p:nvPr/>
        </p:nvSpPr>
        <p:spPr>
          <a:xfrm>
            <a:off x="130628" y="1906703"/>
            <a:ext cx="8097088" cy="461665"/>
          </a:xfrm>
          <a:prstGeom prst="rect">
            <a:avLst/>
          </a:prstGeom>
          <a:noFill/>
        </p:spPr>
        <p:txBody>
          <a:bodyPr wrap="none" rtlCol="0">
            <a:spAutoFit/>
          </a:bodyPr>
          <a:lstStyle/>
          <a:p>
            <a:pPr marL="342900" indent="-342900">
              <a:buFont typeface="Wingdings" panose="05000000000000000000" pitchFamily="2" charset="2"/>
              <a:buChar char="v"/>
            </a:pPr>
            <a:r>
              <a:rPr lang="en-US" sz="2400" dirty="0" smtClean="0">
                <a:solidFill>
                  <a:schemeClr val="bg1">
                    <a:lumMod val="95000"/>
                    <a:lumOff val="5000"/>
                  </a:schemeClr>
                </a:solidFill>
              </a:rPr>
              <a:t>Screenshots from the solution can be found below:</a:t>
            </a:r>
            <a:endParaRPr lang="en-US" sz="2400" dirty="0">
              <a:solidFill>
                <a:schemeClr val="bg1">
                  <a:lumMod val="95000"/>
                  <a:lumOff val="5000"/>
                </a:schemeClr>
              </a:solidFill>
            </a:endParaRPr>
          </a:p>
        </p:txBody>
      </p:sp>
      <p:sp>
        <p:nvSpPr>
          <p:cNvPr id="5" name="TextBox 4"/>
          <p:cNvSpPr txBox="1"/>
          <p:nvPr/>
        </p:nvSpPr>
        <p:spPr>
          <a:xfrm>
            <a:off x="130628" y="3779046"/>
            <a:ext cx="3555782" cy="461665"/>
          </a:xfrm>
          <a:prstGeom prst="rect">
            <a:avLst/>
          </a:prstGeom>
          <a:noFill/>
        </p:spPr>
        <p:txBody>
          <a:bodyPr wrap="none" rtlCol="0">
            <a:spAutoFit/>
          </a:bodyPr>
          <a:lstStyle/>
          <a:p>
            <a:pPr marL="342900" indent="-342900">
              <a:buFont typeface="Wingdings" panose="05000000000000000000" pitchFamily="2" charset="2"/>
              <a:buChar char="v"/>
            </a:pPr>
            <a:r>
              <a:rPr lang="en-US" sz="2400" dirty="0" err="1" smtClean="0">
                <a:solidFill>
                  <a:schemeClr val="bg1">
                    <a:lumMod val="95000"/>
                    <a:lumOff val="5000"/>
                  </a:schemeClr>
                </a:solidFill>
              </a:rPr>
              <a:t>Github</a:t>
            </a:r>
            <a:r>
              <a:rPr lang="en-US" sz="2400" dirty="0" smtClean="0">
                <a:solidFill>
                  <a:schemeClr val="bg1">
                    <a:lumMod val="95000"/>
                    <a:lumOff val="5000"/>
                  </a:schemeClr>
                </a:solidFill>
              </a:rPr>
              <a:t> link for code:</a:t>
            </a:r>
            <a:endParaRPr lang="en-US" sz="2400" dirty="0">
              <a:solidFill>
                <a:schemeClr val="bg1">
                  <a:lumMod val="95000"/>
                  <a:lumOff val="5000"/>
                </a:schemeClr>
              </a:solidFill>
            </a:endParaRPr>
          </a:p>
        </p:txBody>
      </p:sp>
      <p:sp>
        <p:nvSpPr>
          <p:cNvPr id="3" name="Rectangle 2"/>
          <p:cNvSpPr/>
          <p:nvPr/>
        </p:nvSpPr>
        <p:spPr>
          <a:xfrm>
            <a:off x="1698172" y="4727806"/>
            <a:ext cx="6096000" cy="646331"/>
          </a:xfrm>
          <a:prstGeom prst="rect">
            <a:avLst/>
          </a:prstGeom>
        </p:spPr>
        <p:txBody>
          <a:bodyPr>
            <a:spAutoFit/>
          </a:bodyPr>
          <a:lstStyle/>
          <a:p>
            <a:r>
              <a:rPr lang="en-US" dirty="0">
                <a:solidFill>
                  <a:schemeClr val="bg1">
                    <a:lumMod val="95000"/>
                    <a:lumOff val="5000"/>
                  </a:schemeClr>
                </a:solidFill>
                <a:hlinkClick r:id="rId2"/>
              </a:rPr>
              <a:t>MEDICObot/README.md at main · </a:t>
            </a:r>
            <a:r>
              <a:rPr lang="en-US" dirty="0" err="1">
                <a:solidFill>
                  <a:schemeClr val="bg1">
                    <a:lumMod val="95000"/>
                    <a:lumOff val="5000"/>
                  </a:schemeClr>
                </a:solidFill>
                <a:hlinkClick r:id="rId2"/>
              </a:rPr>
              <a:t>GaayathriMellacheruvu</a:t>
            </a:r>
            <a:r>
              <a:rPr lang="en-US" dirty="0">
                <a:solidFill>
                  <a:schemeClr val="bg1">
                    <a:lumMod val="95000"/>
                    <a:lumOff val="5000"/>
                  </a:schemeClr>
                </a:solidFill>
                <a:hlinkClick r:id="rId2"/>
              </a:rPr>
              <a:t>/</a:t>
            </a:r>
            <a:r>
              <a:rPr lang="en-US" dirty="0" err="1">
                <a:solidFill>
                  <a:schemeClr val="bg1">
                    <a:lumMod val="95000"/>
                    <a:lumOff val="5000"/>
                  </a:schemeClr>
                </a:solidFill>
                <a:hlinkClick r:id="rId2"/>
              </a:rPr>
              <a:t>MEDICObot</a:t>
            </a:r>
            <a:r>
              <a:rPr lang="en-US" dirty="0">
                <a:solidFill>
                  <a:schemeClr val="bg1">
                    <a:lumMod val="95000"/>
                    <a:lumOff val="5000"/>
                  </a:schemeClr>
                </a:solidFill>
                <a:hlinkClick r:id="rId2"/>
              </a:rPr>
              <a:t> (github.com)</a:t>
            </a:r>
            <a:endParaRPr lang="en-US" dirty="0">
              <a:solidFill>
                <a:schemeClr val="bg1">
                  <a:lumMod val="95000"/>
                  <a:lumOff val="5000"/>
                </a:schemeClr>
              </a:solidFill>
            </a:endParaRPr>
          </a:p>
        </p:txBody>
      </p:sp>
      <p:sp>
        <p:nvSpPr>
          <p:cNvPr id="6" name="Rectangle 5"/>
          <p:cNvSpPr/>
          <p:nvPr/>
        </p:nvSpPr>
        <p:spPr>
          <a:xfrm>
            <a:off x="1698172" y="2579914"/>
            <a:ext cx="6096000" cy="646331"/>
          </a:xfrm>
          <a:prstGeom prst="rect">
            <a:avLst/>
          </a:prstGeom>
        </p:spPr>
        <p:txBody>
          <a:bodyPr>
            <a:spAutoFit/>
          </a:bodyPr>
          <a:lstStyle/>
          <a:p>
            <a:r>
              <a:rPr lang="en-US" dirty="0">
                <a:solidFill>
                  <a:srgbClr val="052F61"/>
                </a:solidFill>
                <a:latin typeface="Century Gothic" panose="020B0502020202020204" pitchFamily="34" charset="0"/>
              </a:rPr>
              <a:t>https://drive.google.com/drive/folders/1GqxRAss1mRxQB1X3usvnVRf6wFMsCjNc</a:t>
            </a:r>
            <a:endParaRPr lang="en-US" dirty="0"/>
          </a:p>
        </p:txBody>
      </p:sp>
    </p:spTree>
    <p:extLst>
      <p:ext uri="{BB962C8B-B14F-4D97-AF65-F5344CB8AC3E}">
        <p14:creationId xmlns:p14="http://schemas.microsoft.com/office/powerpoint/2010/main" val="45004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97F4D58-A340-40F7-BF0E-DF0C431A8E05}"/>
              </a:ext>
            </a:extLst>
          </p:cNvPr>
          <p:cNvSpPr txBox="1"/>
          <p:nvPr/>
        </p:nvSpPr>
        <p:spPr>
          <a:xfrm flipH="1">
            <a:off x="471053" y="193964"/>
            <a:ext cx="8053821" cy="2000548"/>
          </a:xfrm>
          <a:prstGeom prst="rect">
            <a:avLst/>
          </a:prstGeom>
          <a:noFill/>
        </p:spPr>
        <p:txBody>
          <a:bodyPr wrap="square">
            <a:spAutoFit/>
          </a:bodyPr>
          <a:lstStyle/>
          <a:p>
            <a:pPr algn="ctr" rtl="0">
              <a:spcBef>
                <a:spcPts val="0"/>
              </a:spcBef>
              <a:spcAft>
                <a:spcPts val="0"/>
              </a:spcAft>
            </a:pPr>
            <a:r>
              <a:rPr lang="en-IN" sz="4400" b="1" i="0" u="none" strike="noStrike" dirty="0">
                <a:solidFill>
                  <a:srgbClr val="0C0C0C"/>
                </a:solidFill>
                <a:effectLst/>
                <a:latin typeface="Century Gothic" panose="020B0502020202020204" pitchFamily="34" charset="0"/>
              </a:rPr>
              <a:t>PROBLEM STATEMENT:</a:t>
            </a:r>
          </a:p>
          <a:p>
            <a:pPr algn="ctr" rtl="0">
              <a:spcBef>
                <a:spcPts val="0"/>
              </a:spcBef>
              <a:spcAft>
                <a:spcPts val="0"/>
              </a:spcAft>
            </a:pPr>
            <a:r>
              <a:rPr lang="en-IN" sz="4400" b="1" i="0" u="none" strike="noStrike" dirty="0">
                <a:solidFill>
                  <a:srgbClr val="0C0C0C"/>
                </a:solidFill>
                <a:effectLst/>
                <a:latin typeface="Century Gothic" panose="020B0502020202020204" pitchFamily="34" charset="0"/>
              </a:rPr>
              <a:t>HEALTH CARE CRISIS</a:t>
            </a:r>
            <a:endParaRPr lang="en-IN" sz="4400" b="0" dirty="0">
              <a:effectLst/>
            </a:endParaRPr>
          </a:p>
          <a:p>
            <a:r>
              <a:rPr lang="en-IN" dirty="0"/>
              <a:t/>
            </a:r>
            <a:br>
              <a:rPr lang="en-IN" dirty="0"/>
            </a:br>
            <a:endParaRPr lang="en-US" sz="1800" b="0" cap="none" spc="0" dirty="0">
              <a:ln w="0"/>
              <a:solidFill>
                <a:schemeClr val="accent1"/>
              </a:solidFill>
              <a:effectLst>
                <a:outerShdw blurRad="38100" dist="25400" dir="5400000" algn="ctr" rotWithShape="0">
                  <a:srgbClr val="6E747A">
                    <a:alpha val="43000"/>
                  </a:srgbClr>
                </a:outerShdw>
              </a:effectLst>
            </a:endParaRPr>
          </a:p>
        </p:txBody>
      </p:sp>
      <p:pic>
        <p:nvPicPr>
          <p:cNvPr id="4098" name="Picture 2" descr="Map&#10;&#10;Description automatically generated">
            <a:extLst>
              <a:ext uri="{FF2B5EF4-FFF2-40B4-BE49-F238E27FC236}">
                <a16:creationId xmlns:a16="http://schemas.microsoft.com/office/drawing/2014/main" xmlns="" id="{8C354512-EA2D-4890-90D8-5356576BF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251412"/>
            <a:ext cx="3314699" cy="2891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0334059D-EFD7-40B3-B9C2-1B4920040B41}"/>
              </a:ext>
            </a:extLst>
          </p:cNvPr>
          <p:cNvSpPr/>
          <p:nvPr/>
        </p:nvSpPr>
        <p:spPr>
          <a:xfrm flipH="1">
            <a:off x="471051" y="1339273"/>
            <a:ext cx="7878621" cy="6709529"/>
          </a:xfrm>
          <a:prstGeom prst="rect">
            <a:avLst/>
          </a:prstGeom>
          <a:noFill/>
        </p:spPr>
        <p:txBody>
          <a:bodyPr wrap="square" lIns="91440" tIns="45720" rIns="91440" bIns="45720">
            <a:spAutoFit/>
          </a:bodyPr>
          <a:lstStyle/>
          <a:p>
            <a:endParaRPr lang="en-US" sz="2000" b="1" i="0" u="sng" strike="noStrike" dirty="0">
              <a:solidFill>
                <a:srgbClr val="FFFF00"/>
              </a:solidFill>
              <a:effectLst/>
              <a:latin typeface="Century Gothic" panose="020B0502020202020204" pitchFamily="34" charset="0"/>
            </a:endParaRPr>
          </a:p>
          <a:p>
            <a:pPr marL="571500" indent="-571500">
              <a:buFont typeface="Arial" panose="020B0604020202020204" pitchFamily="34" charset="0"/>
              <a:buChar char="•"/>
            </a:pPr>
            <a:r>
              <a:rPr lang="en-US" b="1" i="0" u="sng" strike="noStrike" dirty="0">
                <a:solidFill>
                  <a:srgbClr val="FFFF00"/>
                </a:solidFill>
                <a:effectLst/>
                <a:latin typeface="Century Gothic" panose="020B0502020202020204" pitchFamily="34" charset="0"/>
              </a:rPr>
              <a:t>The doctor-population ratio </a:t>
            </a:r>
            <a:r>
              <a:rPr lang="en-US" b="0" i="0" u="none" strike="noStrike" dirty="0">
                <a:solidFill>
                  <a:srgbClr val="FFFFFF"/>
                </a:solidFill>
                <a:effectLst/>
                <a:latin typeface="Century Gothic" panose="020B0502020202020204" pitchFamily="34" charset="0"/>
              </a:rPr>
              <a:t>in India is 1:1456 against WHO recommendation in the year 2020 onwards. The Economic Survey 2019-2020 has released information regarding the medical infrastructure evincing a shortage of doctors in the country. The doctor-population ratio recommended by the WHO is 1:1000.</a:t>
            </a:r>
          </a:p>
          <a:p>
            <a:pPr marL="571500" indent="-571500">
              <a:buFont typeface="Arial" panose="020B0604020202020204" pitchFamily="34" charset="0"/>
              <a:buChar char="•"/>
            </a:pPr>
            <a:r>
              <a:rPr lang="en-US" sz="1800" b="0" i="0" u="none" strike="noStrike" dirty="0">
                <a:solidFill>
                  <a:srgbClr val="000000"/>
                </a:solidFill>
                <a:effectLst/>
                <a:latin typeface="Century Gothic" panose="020B0502020202020204" pitchFamily="34" charset="0"/>
              </a:rPr>
              <a:t>On top of that ,more than 138 million patients are harmed every year by</a:t>
            </a:r>
            <a:r>
              <a:rPr lang="en-US" sz="1800" b="0" i="0" u="none" strike="noStrike" dirty="0">
                <a:solidFill>
                  <a:srgbClr val="FFFF00"/>
                </a:solidFill>
                <a:effectLst/>
                <a:latin typeface="Century Gothic" panose="020B0502020202020204" pitchFamily="34" charset="0"/>
              </a:rPr>
              <a:t> </a:t>
            </a:r>
            <a:r>
              <a:rPr lang="en-US" sz="1800" b="1" i="0" u="sng" strike="noStrike" dirty="0">
                <a:solidFill>
                  <a:srgbClr val="FFFF00"/>
                </a:solidFill>
                <a:effectLst/>
                <a:latin typeface="Century Gothic" panose="020B0502020202020204" pitchFamily="34" charset="0"/>
              </a:rPr>
              <a:t>doctors' errors</a:t>
            </a:r>
            <a:r>
              <a:rPr lang="en-US" sz="1800" b="0" i="0" u="none" strike="noStrike" dirty="0">
                <a:solidFill>
                  <a:srgbClr val="0C0C0C"/>
                </a:solidFill>
                <a:effectLst/>
                <a:latin typeface="Century Gothic" panose="020B0502020202020204" pitchFamily="34" charset="0"/>
              </a:rPr>
              <a:t>(be </a:t>
            </a:r>
            <a:r>
              <a:rPr lang="en-US" sz="1800" b="0" i="0" u="none" strike="noStrike" dirty="0">
                <a:solidFill>
                  <a:srgbClr val="000000"/>
                </a:solidFill>
                <a:effectLst/>
                <a:latin typeface="Century Gothic" panose="020B0502020202020204" pitchFamily="34" charset="0"/>
              </a:rPr>
              <a:t>it misdiagnosis ,or prescription error, or surgical errors), the World Health Organization (WHO) warned, just a few days before celebrating the first World Patient Safety Day, with which it seeks to raise awareness of this ongoing tragedy</a:t>
            </a:r>
            <a:endParaRPr lang="en-US" sz="1800" b="0" i="0" u="none" strike="noStrike" dirty="0">
              <a:solidFill>
                <a:srgbClr val="000000"/>
              </a:solidFill>
              <a:effectLst/>
              <a:latin typeface="Arial" panose="020B0604020202020204" pitchFamily="34" charset="0"/>
            </a:endParaRPr>
          </a:p>
          <a:p>
            <a:pPr marL="571500" indent="-571500">
              <a:buFont typeface="Arial" panose="020B0604020202020204" pitchFamily="34" charset="0"/>
              <a:buChar char="•"/>
            </a:pPr>
            <a:r>
              <a:rPr lang="en-US" sz="1800" b="1" i="0" u="sng" strike="noStrike" dirty="0">
                <a:solidFill>
                  <a:srgbClr val="FFFF00"/>
                </a:solidFill>
                <a:effectLst/>
                <a:latin typeface="Century Gothic" panose="020B0502020202020204" pitchFamily="34" charset="0"/>
              </a:rPr>
              <a:t>Lack of first aid skills and misconceptions </a:t>
            </a:r>
            <a:r>
              <a:rPr lang="en-US" sz="1800" b="0" i="0" u="none" strike="noStrike" dirty="0">
                <a:solidFill>
                  <a:srgbClr val="FFFFFF"/>
                </a:solidFill>
                <a:effectLst/>
                <a:latin typeface="Century Gothic" panose="020B0502020202020204" pitchFamily="34" charset="0"/>
              </a:rPr>
              <a:t>kill as many as cancer. Approximately 140,000 people every year die in situations where their lives could have been saved if somebody had known first aid – as many deaths as there are from cancer, according to a campaign.</a:t>
            </a:r>
            <a:endParaRPr lang="en-US" sz="1800" b="1" i="0" u="none" strike="noStrike" dirty="0">
              <a:solidFill>
                <a:srgbClr val="FFFF00"/>
              </a:solidFill>
              <a:effectLst/>
              <a:latin typeface="Arial" panose="020B0604020202020204" pitchFamily="34" charset="0"/>
            </a:endParaRPr>
          </a:p>
          <a:p>
            <a:endParaRPr lang="en-US" sz="1800" b="1" i="0" u="none" strike="noStrike" dirty="0">
              <a:solidFill>
                <a:srgbClr val="FFFF00"/>
              </a:solidFill>
              <a:effectLst/>
              <a:latin typeface="Arial" panose="020B0604020202020204" pitchFamily="34" charset="0"/>
            </a:endParaRPr>
          </a:p>
          <a:p>
            <a:pPr marL="571500" indent="-571500">
              <a:buFont typeface="Arial" panose="020B0604020202020204" pitchFamily="34" charset="0"/>
              <a:buChar char="•"/>
            </a:pPr>
            <a:endParaRPr lang="en-US" sz="2000" b="1" i="0" u="none" strike="noStrike" dirty="0">
              <a:solidFill>
                <a:srgbClr val="FFFF00"/>
              </a:solidFill>
              <a:effectLst/>
              <a:latin typeface="Century Gothic" panose="020B0502020202020204" pitchFamily="34"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519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200170D5-F712-47D3-948A-73297C594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97" y="692872"/>
            <a:ext cx="3178175" cy="229047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70FCBB66-D7BE-4215-9003-9B113790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96" y="3667125"/>
            <a:ext cx="3178175" cy="2171700"/>
          </a:xfrm>
          <a:prstGeom prst="rect">
            <a:avLst/>
          </a:prstGeom>
          <a:no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852A51EC-8B92-484E-9A88-EE8DC5115DC6}"/>
              </a:ext>
            </a:extLst>
          </p:cNvPr>
          <p:cNvSpPr txBox="1"/>
          <p:nvPr/>
        </p:nvSpPr>
        <p:spPr>
          <a:xfrm>
            <a:off x="5311775" y="692872"/>
            <a:ext cx="6179128" cy="5016758"/>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US" sz="2000" b="1" i="0" u="sng" strike="noStrike" dirty="0">
                <a:solidFill>
                  <a:srgbClr val="FFFF00"/>
                </a:solidFill>
                <a:effectLst/>
                <a:latin typeface="Arial" panose="020B0604020202020204" pitchFamily="34" charset="0"/>
              </a:rPr>
              <a:t>Close contact with harmful germs: </a:t>
            </a:r>
            <a:r>
              <a:rPr lang="en-US" sz="2000" b="0" i="0" u="none" strike="noStrike" dirty="0">
                <a:solidFill>
                  <a:srgbClr val="0C0C0C"/>
                </a:solidFill>
                <a:effectLst/>
                <a:latin typeface="Arial" panose="020B0604020202020204" pitchFamily="34" charset="0"/>
              </a:rPr>
              <a:t>Going to the doctor</a:t>
            </a:r>
            <a:r>
              <a:rPr lang="en-US" sz="2000" b="0" i="0" u="none" strike="noStrike" dirty="0">
                <a:solidFill>
                  <a:srgbClr val="0C0C0C"/>
                </a:solidFill>
                <a:effectLst/>
                <a:latin typeface="Calibri" panose="020F0502020204030204" pitchFamily="34" charset="0"/>
              </a:rPr>
              <a:t>’</a:t>
            </a:r>
            <a:r>
              <a:rPr lang="en-US" sz="2000" b="0" i="0" u="none" strike="noStrike" dirty="0">
                <a:solidFill>
                  <a:srgbClr val="0C0C0C"/>
                </a:solidFill>
                <a:effectLst/>
                <a:latin typeface="Arial" panose="020B0604020202020204" pitchFamily="34" charset="0"/>
              </a:rPr>
              <a:t>s office means being around people who may be sick, often in close quarters. This can be particularly dangerous for those who have weak immune system. </a:t>
            </a:r>
            <a:endParaRPr lang="en-US" sz="2000" b="1" i="0" u="none" strike="noStrike" dirty="0">
              <a:solidFill>
                <a:srgbClr val="FFFF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C0C0C"/>
                </a:solidFill>
                <a:effectLst/>
                <a:latin typeface="Arial" panose="020B0604020202020204" pitchFamily="34" charset="0"/>
              </a:rPr>
              <a:t> Convenience to access care in comfort and privacy of their own home without compromising time off work for the healthcare which isn</a:t>
            </a:r>
            <a:r>
              <a:rPr lang="en-US" sz="2000" b="0" i="0" u="none" strike="noStrike" dirty="0">
                <a:solidFill>
                  <a:srgbClr val="0C0C0C"/>
                </a:solidFill>
                <a:effectLst/>
                <a:latin typeface="Calibri" panose="020F0502020204030204" pitchFamily="34" charset="0"/>
              </a:rPr>
              <a:t>’</a:t>
            </a:r>
            <a:r>
              <a:rPr lang="en-US" sz="2000" b="0" i="0" u="none" strike="noStrike" dirty="0">
                <a:solidFill>
                  <a:srgbClr val="0C0C0C"/>
                </a:solidFill>
                <a:effectLst/>
                <a:latin typeface="Arial" panose="020B0604020202020204" pitchFamily="34" charset="0"/>
              </a:rPr>
              <a:t>t that serious and can be cured with proper guidance for ailments.</a:t>
            </a:r>
            <a:endParaRPr lang="en-US" sz="2000" b="0" dirty="0">
              <a:effectLst/>
            </a:endParaRPr>
          </a:p>
          <a:p>
            <a:pPr marL="285750" indent="-285750">
              <a:buFont typeface="Arial" panose="020B0604020202020204" pitchFamily="34" charset="0"/>
              <a:buChar char="•"/>
            </a:pPr>
            <a:r>
              <a:rPr lang="en-US" sz="2000" b="0" i="0" u="none" strike="noStrike" dirty="0">
                <a:solidFill>
                  <a:srgbClr val="FFFFFF"/>
                </a:solidFill>
                <a:effectLst/>
                <a:latin typeface="Arial" panose="020B0604020202020204" pitchFamily="34" charset="0"/>
              </a:rPr>
              <a:t>When there are</a:t>
            </a:r>
            <a:r>
              <a:rPr lang="en-US" sz="2000" b="1" i="0" u="sng" dirty="0">
                <a:solidFill>
                  <a:srgbClr val="FFFF00"/>
                </a:solidFill>
                <a:effectLst/>
                <a:latin typeface="Arial" panose="020B0604020202020204" pitchFamily="34" charset="0"/>
              </a:rPr>
              <a:t> barriers to treatment</a:t>
            </a:r>
            <a:r>
              <a:rPr lang="en-US" sz="2000" b="0" i="0" u="none" strike="noStrike" dirty="0">
                <a:solidFill>
                  <a:srgbClr val="FFFFFF"/>
                </a:solidFill>
                <a:effectLst/>
                <a:latin typeface="Arial" panose="020B0604020202020204" pitchFamily="34" charset="0"/>
              </a:rPr>
              <a:t> such as the COVID-19 lockdown and migration restrictions, a patient who lives far away from a medical care facility, or a patient who cannot transport themselves providers may expand the list of conditions they are willing to treat</a:t>
            </a:r>
            <a:r>
              <a:rPr lang="en-US" sz="1800" b="0" i="0" u="none" strike="noStrike" dirty="0">
                <a:solidFill>
                  <a:srgbClr val="FFFFFF"/>
                </a:solidFill>
                <a:effectLst/>
                <a:latin typeface="Arial" panose="020B0604020202020204" pitchFamily="34" charset="0"/>
              </a:rPr>
              <a:t>. </a:t>
            </a:r>
            <a:endParaRPr lang="en-U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221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CD09494-E5BF-4088-A192-5BBCF21B8955}"/>
              </a:ext>
            </a:extLst>
          </p:cNvPr>
          <p:cNvSpPr/>
          <p:nvPr/>
        </p:nvSpPr>
        <p:spPr>
          <a:xfrm>
            <a:off x="775855" y="378691"/>
            <a:ext cx="10076872" cy="769441"/>
          </a:xfrm>
          <a:prstGeom prst="rect">
            <a:avLst/>
          </a:prstGeom>
          <a:noFill/>
        </p:spPr>
        <p:txBody>
          <a:bodyPr wrap="square" lIns="91440" tIns="45720" rIns="91440" bIns="45720">
            <a:spAutoFit/>
          </a:bodyPr>
          <a:lstStyle/>
          <a:p>
            <a:pPr algn="ctr"/>
            <a:r>
              <a:rPr lang="en-IN" sz="4400" b="1" i="1" u="none" strike="noStrike">
                <a:solidFill>
                  <a:schemeClr val="bg1"/>
                </a:solidFill>
                <a:effectLst/>
                <a:latin typeface="Century Gothic" panose="020B0502020202020204" pitchFamily="34" charset="0"/>
              </a:rPr>
              <a:t>SOLUTION</a:t>
            </a:r>
            <a:endParaRPr lang="en-US" sz="4400" b="0" cap="none" spc="0" dirty="0">
              <a:ln w="0"/>
              <a:solidFill>
                <a:schemeClr val="bg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6797AE31-384D-4756-AA0B-ED621E73E4AA}"/>
              </a:ext>
            </a:extLst>
          </p:cNvPr>
          <p:cNvSpPr/>
          <p:nvPr/>
        </p:nvSpPr>
        <p:spPr>
          <a:xfrm>
            <a:off x="265176" y="1542472"/>
            <a:ext cx="11603736" cy="49244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rtl="0" fontAlgn="base">
              <a:spcBef>
                <a:spcPts val="0"/>
              </a:spcBef>
              <a:spcAft>
                <a:spcPts val="0"/>
              </a:spcAft>
              <a:buFont typeface="Arial" panose="020B0604020202020204" pitchFamily="34" charset="0"/>
              <a:buChar char="•"/>
            </a:pPr>
            <a:r>
              <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Online diagnosis facilitates patient monitoring through computer or tablet or phone technology can reduce outpatient visits.</a:t>
            </a:r>
          </a:p>
          <a:p>
            <a:pPr rtl="0" fontAlgn="base">
              <a:spcBef>
                <a:spcPts val="0"/>
              </a:spcBef>
              <a:spcAft>
                <a:spcPts val="0"/>
              </a:spcAft>
            </a:pPr>
            <a:r>
              <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Remote diagnosis would allow less exposure to illness and infections lie for example when providers see patients remotely, they do not have to worry about exposure to any pathogens the patient may carry.</a:t>
            </a:r>
          </a:p>
          <a:p>
            <a:pPr rtl="0" fontAlgn="base">
              <a:spcBef>
                <a:spcPts val="0"/>
              </a:spcBef>
              <a:spcAft>
                <a:spcPts val="0"/>
              </a:spcAft>
            </a:pPr>
            <a:endPar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Telemedicine may make it easier for people to access preventive care that improves their long-term health. </a:t>
            </a:r>
          </a:p>
          <a:p>
            <a:pPr rtl="0" fontAlgn="base">
              <a:spcBef>
                <a:spcPts val="0"/>
              </a:spcBef>
              <a:spcAft>
                <a:spcPts val="0"/>
              </a:spcAft>
            </a:pPr>
            <a:endPar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Fewer times the patient who needs mild medication may not be financially stable, at those times it would be cost friendly in fact sometimes free to get diagnosis remotely.</a:t>
            </a:r>
          </a:p>
          <a:p>
            <a:pPr rtl="0" fontAlgn="base">
              <a:spcBef>
                <a:spcPts val="0"/>
              </a:spcBef>
              <a:spcAft>
                <a:spcPts val="0"/>
              </a:spcAft>
              <a:buFont typeface="Arial" panose="020B0604020202020204" pitchFamily="34" charset="0"/>
              <a:buChar char="•"/>
            </a:pPr>
            <a:endParaRPr lang="en-US" sz="190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p>
            <a:pPr rtl="0" fontAlgn="base">
              <a:spcBef>
                <a:spcPts val="0"/>
              </a:spcBef>
              <a:spcAft>
                <a:spcPts val="0"/>
              </a:spcAft>
            </a:pPr>
            <a:endParaRPr lang="en-US" sz="1900" i="0" u="none" strike="noStrike"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p>
            <a:r>
              <a:rPr lang="en-US" sz="2400" dirty="0">
                <a:ln w="0"/>
                <a:solidFill>
                  <a:schemeClr val="accent1"/>
                </a:solidFill>
                <a:effectLst>
                  <a:outerShdw blurRad="38100" dist="25400" dir="5400000" algn="ctr" rotWithShape="0">
                    <a:srgbClr val="6E747A">
                      <a:alpha val="43000"/>
                    </a:srgbClr>
                  </a:outerShdw>
                </a:effectLst>
              </a:rPr>
              <a:t/>
            </a:r>
            <a:br>
              <a:rPr lang="en-US" sz="2400" dirty="0">
                <a:ln w="0"/>
                <a:solidFill>
                  <a:schemeClr val="accent1"/>
                </a:solidFill>
                <a:effectLst>
                  <a:outerShdw blurRad="38100" dist="25400" dir="5400000" algn="ctr" rotWithShape="0">
                    <a:srgbClr val="6E747A">
                      <a:alpha val="43000"/>
                    </a:srgbClr>
                  </a:outerShdw>
                </a:effectLst>
              </a:rPr>
            </a:b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614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FEB12-9ED2-4080-AB99-C5A42E2061E3}"/>
              </a:ext>
            </a:extLst>
          </p:cNvPr>
          <p:cNvSpPr>
            <a:spLocks noGrp="1"/>
          </p:cNvSpPr>
          <p:nvPr>
            <p:ph type="ctrTitle"/>
          </p:nvPr>
        </p:nvSpPr>
        <p:spPr>
          <a:xfrm>
            <a:off x="1524000" y="164593"/>
            <a:ext cx="9144000" cy="594360"/>
          </a:xfrm>
        </p:spPr>
        <p:txBody>
          <a:bodyPr>
            <a:normAutofit fontScale="90000"/>
          </a:bodyPr>
          <a:lstStyle/>
          <a:p>
            <a:r>
              <a:rPr lang="en-IN" b="1">
                <a:ln w="9525">
                  <a:solidFill>
                    <a:schemeClr val="accent1">
                      <a:lumMod val="50000"/>
                    </a:schemeClr>
                  </a:solidFill>
                  <a:prstDash val="solid"/>
                </a:ln>
                <a:solidFill>
                  <a:schemeClr val="accent5"/>
                </a:solidFill>
                <a:effectLst>
                  <a:glow rad="139700">
                    <a:schemeClr val="accent5">
                      <a:satMod val="175000"/>
                      <a:alpha val="40000"/>
                    </a:schemeClr>
                  </a:glow>
                  <a:outerShdw blurRad="12700" dist="38100" dir="2700000" algn="tl" rotWithShape="0">
                    <a:schemeClr val="accent5">
                      <a:lumMod val="60000"/>
                      <a:lumOff val="40000"/>
                    </a:schemeClr>
                  </a:outerShdw>
                </a:effectLst>
              </a:rPr>
              <a:t>                   </a:t>
            </a:r>
            <a:r>
              <a:rPr lang="en-IN"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endParaRPr lang="en-IN" b="1" dirty="0">
              <a:ln w="9525">
                <a:solidFill>
                  <a:schemeClr val="accent1">
                    <a:lumMod val="50000"/>
                  </a:schemeClr>
                </a:solidFill>
                <a:prstDash val="solid"/>
              </a:ln>
              <a:solidFill>
                <a:schemeClr val="accent5"/>
              </a:solidFill>
              <a:effectLst>
                <a:glow rad="139700">
                  <a:schemeClr val="accent5">
                    <a:satMod val="175000"/>
                    <a:alpha val="40000"/>
                  </a:schemeClr>
                </a:glow>
                <a:outerShdw blurRad="12700" dist="38100" dir="2700000" algn="tl" rotWithShape="0">
                  <a:schemeClr val="accent5">
                    <a:lumMod val="60000"/>
                    <a:lumOff val="40000"/>
                  </a:schemeClr>
                </a:outerShdw>
              </a:effectLst>
            </a:endParaRPr>
          </a:p>
        </p:txBody>
      </p:sp>
      <p:sp>
        <p:nvSpPr>
          <p:cNvPr id="3" name="Subtitle 2">
            <a:extLst>
              <a:ext uri="{FF2B5EF4-FFF2-40B4-BE49-F238E27FC236}">
                <a16:creationId xmlns:a16="http://schemas.microsoft.com/office/drawing/2014/main" xmlns="" id="{A49137E8-E3B4-4581-9E3C-09D97FACFCD3}"/>
              </a:ext>
            </a:extLst>
          </p:cNvPr>
          <p:cNvSpPr>
            <a:spLocks noGrp="1"/>
          </p:cNvSpPr>
          <p:nvPr>
            <p:ph type="subTitle" idx="1"/>
          </p:nvPr>
        </p:nvSpPr>
        <p:spPr>
          <a:xfrm>
            <a:off x="338328" y="1051560"/>
            <a:ext cx="11530584" cy="5367528"/>
          </a:xfrm>
        </p:spPr>
        <p:style>
          <a:lnRef idx="2">
            <a:schemeClr val="accent3"/>
          </a:lnRef>
          <a:fillRef idx="1">
            <a:schemeClr val="lt1"/>
          </a:fillRef>
          <a:effectRef idx="0">
            <a:schemeClr val="accent3"/>
          </a:effectRef>
          <a:fontRef idx="minor">
            <a:schemeClr val="dk1"/>
          </a:fontRef>
        </p:style>
        <p:txBody>
          <a:bodyPr/>
          <a:lstStyle/>
          <a:p>
            <a:pPr marL="342900" indent="-342900">
              <a:buFont typeface="Wingdings" panose="05000000000000000000" pitchFamily="2" charset="2"/>
              <a:buChar char="v"/>
            </a:pPr>
            <a:r>
              <a:rPr lang="en-IN" dirty="0">
                <a:ln w="0"/>
                <a:solidFill>
                  <a:schemeClr val="bg1">
                    <a:lumMod val="95000"/>
                    <a:lumOff val="5000"/>
                  </a:schemeClr>
                </a:solidFill>
                <a:effectLst>
                  <a:outerShdw blurRad="38100" dist="25400" dir="5400000" algn="ctr" rotWithShape="0">
                    <a:srgbClr val="6E747A">
                      <a:alpha val="43000"/>
                    </a:srgbClr>
                  </a:outerShdw>
                </a:effectLst>
              </a:rPr>
              <a:t>The app makes it easier for any person to use in time of emergency.</a:t>
            </a:r>
          </a:p>
          <a:p>
            <a:pPr marL="342900" indent="-342900">
              <a:buFont typeface="Wingdings" panose="05000000000000000000" pitchFamily="2" charset="2"/>
              <a:buChar char="v"/>
            </a:pPr>
            <a:r>
              <a:rPr lang="en-IN" dirty="0">
                <a:ln w="0"/>
                <a:solidFill>
                  <a:schemeClr val="bg1">
                    <a:lumMod val="95000"/>
                    <a:lumOff val="5000"/>
                  </a:schemeClr>
                </a:solidFill>
                <a:effectLst>
                  <a:outerShdw blurRad="38100" dist="25400" dir="5400000" algn="ctr" rotWithShape="0">
                    <a:srgbClr val="6E747A">
                      <a:alpha val="43000"/>
                    </a:srgbClr>
                  </a:outerShdw>
                </a:effectLst>
              </a:rPr>
              <a:t>The user can use the app for free diagnosis of health issue, depending upon the symptoms chosen your condition would be concluded whether it is serious or not and would suggest the respective department field of medicine to approach concerned doctor.</a:t>
            </a:r>
          </a:p>
          <a:p>
            <a:pPr marL="342900" indent="-342900">
              <a:buFont typeface="Wingdings" panose="05000000000000000000" pitchFamily="2" charset="2"/>
              <a:buChar char="v"/>
            </a:pPr>
            <a:r>
              <a:rPr lang="en-IN" dirty="0">
                <a:ln w="0"/>
                <a:solidFill>
                  <a:schemeClr val="bg1">
                    <a:lumMod val="95000"/>
                    <a:lumOff val="5000"/>
                  </a:schemeClr>
                </a:solidFill>
                <a:effectLst>
                  <a:outerShdw blurRad="38100" dist="25400" dir="5400000" algn="ctr" rotWithShape="0">
                    <a:srgbClr val="6E747A">
                      <a:alpha val="43000"/>
                    </a:srgbClr>
                  </a:outerShdw>
                </a:effectLst>
              </a:rPr>
              <a:t>The user can get a simplified analysis of the report by highlighting the parts where deficiency  or excess of any component in the body and can even get a BMI report just by giving required details.</a:t>
            </a:r>
          </a:p>
          <a:p>
            <a:pPr marL="342900" indent="-342900">
              <a:buFont typeface="Wingdings" panose="05000000000000000000" pitchFamily="2" charset="2"/>
              <a:buChar char="v"/>
            </a:pPr>
            <a:r>
              <a:rPr lang="en-IN" dirty="0">
                <a:ln w="0"/>
                <a:solidFill>
                  <a:schemeClr val="bg1">
                    <a:lumMod val="95000"/>
                    <a:lumOff val="5000"/>
                  </a:schemeClr>
                </a:solidFill>
                <a:effectLst>
                  <a:outerShdw blurRad="38100" dist="25400" dir="5400000" algn="ctr" rotWithShape="0">
                    <a:srgbClr val="6E747A">
                      <a:alpha val="43000"/>
                    </a:srgbClr>
                  </a:outerShdw>
                </a:effectLst>
              </a:rPr>
              <a:t>The patient can get a complete analysis of what food has to taken and what food to avoid based upon whether the patient have diabetes or blood pressure.</a:t>
            </a:r>
          </a:p>
          <a:p>
            <a:pPr marL="342900" indent="-342900">
              <a:buFont typeface="Wingdings" panose="05000000000000000000" pitchFamily="2" charset="2"/>
              <a:buChar char="v"/>
            </a:pPr>
            <a:r>
              <a:rPr lang="en-IN" dirty="0">
                <a:ln w="0"/>
                <a:solidFill>
                  <a:schemeClr val="bg1">
                    <a:lumMod val="95000"/>
                    <a:lumOff val="5000"/>
                  </a:schemeClr>
                </a:solidFill>
                <a:effectLst>
                  <a:outerShdw blurRad="38100" dist="25400" dir="5400000" algn="ctr" rotWithShape="0">
                    <a:srgbClr val="6E747A">
                      <a:alpha val="43000"/>
                    </a:srgbClr>
                  </a:outerShdw>
                </a:effectLst>
              </a:rPr>
              <a:t>There is an emergency module where if the patient need immediate help the voice message gets activated for nearby person to hear and help.</a:t>
            </a:r>
            <a:endParaRPr lang="en-IN" dirty="0">
              <a:ln w="0"/>
              <a:solidFill>
                <a:schemeClr val="accent1"/>
              </a:solidFill>
              <a:effectLst>
                <a:outerShdw blurRad="38100" dist="25400" dir="5400000" algn="ctr" rotWithShape="0">
                  <a:srgbClr val="6E747A">
                    <a:alpha val="43000"/>
                  </a:srgbClr>
                </a:outerShdw>
              </a:effectLst>
            </a:endParaRPr>
          </a:p>
          <a:p>
            <a:endParaRPr lang="en-IN" dirty="0"/>
          </a:p>
          <a:p>
            <a:endParaRPr lang="en-IN" dirty="0"/>
          </a:p>
          <a:p>
            <a:endParaRPr lang="en-IN" dirty="0"/>
          </a:p>
        </p:txBody>
      </p:sp>
    </p:spTree>
    <p:extLst>
      <p:ext uri="{BB962C8B-B14F-4D97-AF65-F5344CB8AC3E}">
        <p14:creationId xmlns:p14="http://schemas.microsoft.com/office/powerpoint/2010/main" val="326144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CE200-F003-4D0D-9C88-C74A1AC4FDF6}"/>
              </a:ext>
            </a:extLst>
          </p:cNvPr>
          <p:cNvSpPr>
            <a:spLocks noGrp="1"/>
          </p:cNvSpPr>
          <p:nvPr>
            <p:ph type="ctrTitle"/>
          </p:nvPr>
        </p:nvSpPr>
        <p:spPr>
          <a:xfrm>
            <a:off x="785812" y="301753"/>
            <a:ext cx="10846372" cy="704087"/>
          </a:xfrm>
        </p:spPr>
        <p:txBody>
          <a:bodyPr>
            <a:normAutofit/>
          </a:bodyPr>
          <a:lstStyle/>
          <a:p>
            <a:pPr algn="ctr"/>
            <a:r>
              <a:rPr lang="en-IN" sz="40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How it helps to solve the problem?</a:t>
            </a:r>
            <a:endParaRPr lang="en-IN" sz="40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8968B333-A1ED-4B84-8FEF-C49691A7B321}"/>
              </a:ext>
            </a:extLst>
          </p:cNvPr>
          <p:cNvSpPr>
            <a:spLocks noGrp="1"/>
          </p:cNvSpPr>
          <p:nvPr>
            <p:ph type="subTitle" idx="1"/>
          </p:nvPr>
        </p:nvSpPr>
        <p:spPr>
          <a:xfrm>
            <a:off x="265176" y="1161288"/>
            <a:ext cx="11649456" cy="5394959"/>
          </a:xfrm>
        </p:spPr>
        <p:style>
          <a:lnRef idx="2">
            <a:schemeClr val="accent1"/>
          </a:lnRef>
          <a:fillRef idx="1">
            <a:schemeClr val="lt1"/>
          </a:fillRef>
          <a:effectRef idx="0">
            <a:schemeClr val="accent1"/>
          </a:effectRef>
          <a:fontRef idx="minor">
            <a:schemeClr val="dk1"/>
          </a:fontRef>
        </p:style>
        <p:txBody>
          <a:bodyPr/>
          <a:lstStyle/>
          <a:p>
            <a:r>
              <a:rPr lang="en-US" sz="2800" dirty="0">
                <a:ln w="0"/>
                <a:solidFill>
                  <a:schemeClr val="accent1"/>
                </a:solidFill>
                <a:effectLst>
                  <a:outerShdw blurRad="38100" dist="25400" dir="5400000" algn="ctr" rotWithShape="0">
                    <a:srgbClr val="6E747A">
                      <a:alpha val="43000"/>
                    </a:srgbClr>
                  </a:outerShdw>
                </a:effectLst>
              </a:rPr>
              <a:t>The app makes it easier to use by anybody at anytime without any efforts to help in case of emergency.</a:t>
            </a:r>
            <a:endParaRPr lang="en-IN" sz="2800" dirty="0">
              <a:ln w="0"/>
              <a:solidFill>
                <a:schemeClr val="accent1"/>
              </a:solidFill>
              <a:effectLst>
                <a:outerShdw blurRad="38100" dist="25400" dir="5400000" algn="ctr" rotWithShape="0">
                  <a:srgbClr val="6E747A">
                    <a:alpha val="43000"/>
                  </a:srgbClr>
                </a:outerShdw>
              </a:effectLst>
            </a:endParaRPr>
          </a:p>
          <a:p>
            <a:r>
              <a:rPr lang="en-IN" sz="2800" dirty="0">
                <a:ln w="0"/>
                <a:solidFill>
                  <a:schemeClr val="accent1"/>
                </a:solidFill>
                <a:effectLst>
                  <a:outerShdw blurRad="38100" dist="25400" dir="5400000" algn="ctr" rotWithShape="0">
                    <a:srgbClr val="6E747A">
                      <a:alpha val="43000"/>
                    </a:srgbClr>
                  </a:outerShdw>
                </a:effectLst>
              </a:rPr>
              <a:t>The user can get information regarding which doctor should be consulted for certain problem and can get any blood report translated to know whether you are fit and fine or not.</a:t>
            </a:r>
          </a:p>
          <a:p>
            <a:r>
              <a:rPr lang="en-IN" sz="2800" dirty="0">
                <a:ln w="0"/>
                <a:solidFill>
                  <a:schemeClr val="accent1"/>
                </a:solidFill>
                <a:effectLst>
                  <a:outerShdw blurRad="38100" dist="25400" dir="5400000" algn="ctr" rotWithShape="0">
                    <a:srgbClr val="6E747A">
                      <a:alpha val="43000"/>
                    </a:srgbClr>
                  </a:outerShdw>
                </a:effectLst>
              </a:rPr>
              <a:t>The user can get detailed analysis on food intake and food avoid depending on what lifestyle disease you are suffering through.</a:t>
            </a:r>
          </a:p>
          <a:p>
            <a:r>
              <a:rPr lang="en-IN" sz="2800" dirty="0">
                <a:ln w="0"/>
                <a:solidFill>
                  <a:schemeClr val="accent1"/>
                </a:solidFill>
                <a:effectLst>
                  <a:outerShdw blurRad="38100" dist="25400" dir="5400000" algn="ctr" rotWithShape="0">
                    <a:srgbClr val="6E747A">
                      <a:alpha val="43000"/>
                    </a:srgbClr>
                  </a:outerShdw>
                </a:effectLst>
              </a:rPr>
              <a:t>If the user needs emergency and need help from someone nearby but couldn’t reach out to call then by our app a voice message gets activated for nearby person to get alert.</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2709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19A7D-F05B-4951-8318-037E45118172}"/>
              </a:ext>
            </a:extLst>
          </p:cNvPr>
          <p:cNvSpPr>
            <a:spLocks noGrp="1"/>
          </p:cNvSpPr>
          <p:nvPr>
            <p:ph type="ctrTitle"/>
          </p:nvPr>
        </p:nvSpPr>
        <p:spPr>
          <a:xfrm>
            <a:off x="457200" y="365761"/>
            <a:ext cx="11265408" cy="701039"/>
          </a:xfrm>
        </p:spPr>
        <p:txBody>
          <a:bodyPr>
            <a:noAutofit/>
          </a:bodyPr>
          <a:lstStyle/>
          <a:p>
            <a:pPr algn="ctr"/>
            <a:r>
              <a:rPr lang="en-US" sz="4000" b="1" cap="none" spc="50" dirty="0">
                <a:ln w="0"/>
                <a:solidFill>
                  <a:schemeClr val="bg2"/>
                </a:solidFill>
                <a:effectLst>
                  <a:innerShdw blurRad="63500" dist="50800" dir="13500000">
                    <a:srgbClr val="000000">
                      <a:alpha val="50000"/>
                    </a:srgbClr>
                  </a:innerShdw>
                </a:effectLst>
              </a:rPr>
              <a:t/>
            </a:r>
            <a:br>
              <a:rPr lang="en-US" sz="4000" b="1" cap="none" spc="50" dirty="0">
                <a:ln w="0"/>
                <a:solidFill>
                  <a:schemeClr val="bg2"/>
                </a:solidFill>
                <a:effectLst>
                  <a:innerShdw blurRad="63500" dist="50800" dir="13500000">
                    <a:srgbClr val="000000">
                      <a:alpha val="50000"/>
                    </a:srgbClr>
                  </a:innerShdw>
                </a:effectLst>
              </a:rPr>
            </a:br>
            <a:r>
              <a:rPr lang="en-US" sz="40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Impact metric to analyze useability of solution</a:t>
            </a:r>
            <a:endParaRPr lang="en-IN" sz="40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E9216900-D477-4F81-BC2A-D28A7122EA26}"/>
              </a:ext>
            </a:extLst>
          </p:cNvPr>
          <p:cNvSpPr>
            <a:spLocks noGrp="1"/>
          </p:cNvSpPr>
          <p:nvPr>
            <p:ph type="subTitle" idx="1"/>
          </p:nvPr>
        </p:nvSpPr>
        <p:spPr>
          <a:xfrm>
            <a:off x="338328" y="1325880"/>
            <a:ext cx="11503152" cy="5166359"/>
          </a:xfrm>
        </p:spPr>
        <p:style>
          <a:lnRef idx="2">
            <a:schemeClr val="accent1"/>
          </a:lnRef>
          <a:fillRef idx="1">
            <a:schemeClr val="lt1"/>
          </a:fillRef>
          <a:effectRef idx="0">
            <a:schemeClr val="accent1"/>
          </a:effectRef>
          <a:fontRef idx="minor">
            <a:schemeClr val="dk1"/>
          </a:fontRef>
        </p:style>
        <p:txBody>
          <a:bodyPr>
            <a:normAutofit/>
          </a:bodyPr>
          <a:lstStyle/>
          <a:p>
            <a:r>
              <a:rPr lang="en-IN" sz="3200" dirty="0"/>
              <a:t>India’s population is more than 138 crores which is huge and every person to get diagnosed by qualified doctor readily is difficult at times. Our app provides free diagnose upon which concerned department of medicine can be approached and it provides diet foods to consume regarding the lifestyle disease you are facing and the emergency module is what makes the app more useable in case of any emergency.</a:t>
            </a:r>
          </a:p>
        </p:txBody>
      </p:sp>
    </p:spTree>
    <p:extLst>
      <p:ext uri="{BB962C8B-B14F-4D97-AF65-F5344CB8AC3E}">
        <p14:creationId xmlns:p14="http://schemas.microsoft.com/office/powerpoint/2010/main" val="277524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1331E-E01C-4B2C-968A-A18546B61A1B}"/>
              </a:ext>
            </a:extLst>
          </p:cNvPr>
          <p:cNvSpPr>
            <a:spLocks noGrp="1"/>
          </p:cNvSpPr>
          <p:nvPr>
            <p:ph type="ctrTitle"/>
          </p:nvPr>
        </p:nvSpPr>
        <p:spPr>
          <a:xfrm>
            <a:off x="480291" y="193965"/>
            <a:ext cx="11323782" cy="997526"/>
          </a:xfrm>
        </p:spPr>
        <p:txBody>
          <a:bodyPr>
            <a:normAutofit/>
          </a:bodyPr>
          <a:lstStyle/>
          <a:p>
            <a:pPr algn="ctr"/>
            <a:r>
              <a:rPr lang="en-IN" sz="4400" cap="none"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Frame works, tools, and technologies</a:t>
            </a:r>
          </a:p>
        </p:txBody>
      </p:sp>
      <p:sp>
        <p:nvSpPr>
          <p:cNvPr id="3" name="Subtitle 2">
            <a:extLst>
              <a:ext uri="{FF2B5EF4-FFF2-40B4-BE49-F238E27FC236}">
                <a16:creationId xmlns:a16="http://schemas.microsoft.com/office/drawing/2014/main" xmlns="" id="{FE0329A5-2962-4385-982D-7E0EA0A621FB}"/>
              </a:ext>
            </a:extLst>
          </p:cNvPr>
          <p:cNvSpPr>
            <a:spLocks noGrp="1"/>
          </p:cNvSpPr>
          <p:nvPr>
            <p:ph type="subTitle" idx="1"/>
          </p:nvPr>
        </p:nvSpPr>
        <p:spPr>
          <a:xfrm>
            <a:off x="249383" y="1450109"/>
            <a:ext cx="11674762" cy="5126182"/>
          </a:xfrm>
        </p:spPr>
        <p:style>
          <a:lnRef idx="2">
            <a:schemeClr val="accent1"/>
          </a:lnRef>
          <a:fillRef idx="1">
            <a:schemeClr val="lt1"/>
          </a:fillRef>
          <a:effectRef idx="0">
            <a:schemeClr val="accent1"/>
          </a:effectRef>
          <a:fontRef idx="minor">
            <a:schemeClr val="dk1"/>
          </a:fontRef>
        </p:style>
        <p:txBody>
          <a:bodyPr>
            <a:noAutofit/>
          </a:bodyPr>
          <a:lstStyle/>
          <a:p>
            <a:r>
              <a:rPr lang="en-IN" sz="2800" dirty="0"/>
              <a:t> </a:t>
            </a:r>
            <a:r>
              <a:rPr lang="en-IN" sz="2800" dirty="0" smtClean="0">
                <a:solidFill>
                  <a:schemeClr val="bg1"/>
                </a:solidFill>
                <a:latin typeface="Times New Roman" panose="02020603050405020304" pitchFamily="18" charset="0"/>
                <a:cs typeface="Times New Roman" panose="02020603050405020304" pitchFamily="18" charset="0"/>
              </a:rPr>
              <a:t>This program was developed using python(idle shell 3.10,64 bit)on windows 11 , and the following modules were imported:</a:t>
            </a:r>
          </a:p>
          <a:p>
            <a:pPr marL="514350" indent="-514350">
              <a:buFont typeface="+mj-lt"/>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1. cv2 (to read the image for report scanning)</a:t>
            </a:r>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2.pytesseract (for image to string conversion in report scanner function)</a:t>
            </a:r>
          </a:p>
          <a:p>
            <a:pPr marL="514350" indent="-514350">
              <a:buFont typeface="+mj-lt"/>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3. re (verify set of strings and match it)</a:t>
            </a:r>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4.IPython.display (used in diet module of the  program)</a:t>
            </a:r>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5.playsound (to play the audio file for emergency module)</a:t>
            </a:r>
          </a:p>
          <a:p>
            <a:r>
              <a:rPr lang="en-IN" sz="2800" dirty="0" smtClean="0">
                <a:solidFill>
                  <a:schemeClr val="bg1"/>
                </a:solidFill>
                <a:latin typeface="Times New Roman" panose="02020603050405020304" pitchFamily="18" charset="0"/>
                <a:cs typeface="Times New Roman" panose="02020603050405020304" pitchFamily="18" charset="0"/>
              </a:rPr>
              <a:t>Note: tesseract.exe had to be downloaded to execute </a:t>
            </a:r>
            <a:r>
              <a:rPr lang="en-IN" sz="2800" dirty="0" err="1" smtClean="0">
                <a:solidFill>
                  <a:schemeClr val="bg1"/>
                </a:solidFill>
                <a:latin typeface="Times New Roman" panose="02020603050405020304" pitchFamily="18" charset="0"/>
                <a:cs typeface="Times New Roman" panose="02020603050405020304" pitchFamily="18" charset="0"/>
              </a:rPr>
              <a:t>pytesseract</a:t>
            </a:r>
            <a:r>
              <a:rPr lang="en-IN" sz="2800" dirty="0" smtClean="0">
                <a:solidFill>
                  <a:schemeClr val="bg1"/>
                </a:solidFill>
                <a:latin typeface="Times New Roman" panose="02020603050405020304" pitchFamily="18" charset="0"/>
                <a:cs typeface="Times New Roman" panose="02020603050405020304" pitchFamily="18" charset="0"/>
              </a:rPr>
              <a:t>.</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1203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706</TotalTime>
  <Words>1200</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Arial Narrow</vt:lpstr>
      <vt:lpstr>Baskerville Old Face</vt:lpstr>
      <vt:lpstr>Calibri</vt:lpstr>
      <vt:lpstr>Century Gothic</vt:lpstr>
      <vt:lpstr>Courier New</vt:lpstr>
      <vt:lpstr>Libre Baskerville</vt:lpstr>
      <vt:lpstr>Noto Sans Symbols</vt:lpstr>
      <vt:lpstr>Open Sans</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                    </vt:lpstr>
      <vt:lpstr>How it helps to solve the problem?</vt:lpstr>
      <vt:lpstr> Impact metric to analyze useability of solution</vt:lpstr>
      <vt:lpstr>Frame works, tools, and technologies</vt:lpstr>
      <vt:lpstr>Assumptions and Constraints</vt:lpstr>
      <vt:lpstr>Ease of Implementation</vt:lpstr>
      <vt:lpstr>Scalability and Useability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demonstration link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Solution</dc:title>
  <dc:creator>Praharsha Mellacheruvu</dc:creator>
  <cp:lastModifiedBy>MG</cp:lastModifiedBy>
  <cp:revision>20</cp:revision>
  <dcterms:created xsi:type="dcterms:W3CDTF">2021-12-08T14:14:46Z</dcterms:created>
  <dcterms:modified xsi:type="dcterms:W3CDTF">2021-12-21T06:20:04Z</dcterms:modified>
</cp:coreProperties>
</file>