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6" r:id="rId5"/>
    <p:sldId id="308" r:id="rId6"/>
    <p:sldId id="310" r:id="rId7"/>
    <p:sldId id="312" r:id="rId8"/>
    <p:sldId id="261" r:id="rId9"/>
    <p:sldId id="3851" r:id="rId10"/>
    <p:sldId id="263" r:id="rId11"/>
    <p:sldId id="265" r:id="rId12"/>
    <p:sldId id="384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90" d="100"/>
          <a:sy n="90" d="100"/>
        </p:scale>
        <p:origin x="36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12E54-A104-46E5-A3C1-4B167CFB997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3D4E558-8959-438F-B122-4DEB4EE07209}">
      <dgm:prSet/>
      <dgm:spPr/>
      <dgm:t>
        <a:bodyPr/>
        <a:lstStyle/>
        <a:p>
          <a:r>
            <a:rPr lang="en-US"/>
            <a:t>• Q-learning adapts and improves over time through experience, while Minimax relies on a fixed strategy. </a:t>
          </a:r>
        </a:p>
      </dgm:t>
    </dgm:pt>
    <dgm:pt modelId="{1A9A974A-E82C-4D1F-AF50-1946A82C795A}" type="parTrans" cxnId="{067B5217-BE3F-4F76-989E-236FDDEB4960}">
      <dgm:prSet/>
      <dgm:spPr/>
      <dgm:t>
        <a:bodyPr/>
        <a:lstStyle/>
        <a:p>
          <a:endParaRPr lang="en-US"/>
        </a:p>
      </dgm:t>
    </dgm:pt>
    <dgm:pt modelId="{65C35EB8-6DC3-4BDD-B2B7-3BDF98001C1D}" type="sibTrans" cxnId="{067B5217-BE3F-4F76-989E-236FDDEB4960}">
      <dgm:prSet/>
      <dgm:spPr/>
      <dgm:t>
        <a:bodyPr/>
        <a:lstStyle/>
        <a:p>
          <a:endParaRPr lang="en-US"/>
        </a:p>
      </dgm:t>
    </dgm:pt>
    <dgm:pt modelId="{CE68411A-D598-4EAE-ABF4-3C66E84A5500}">
      <dgm:prSet/>
      <dgm:spPr/>
      <dgm:t>
        <a:bodyPr/>
        <a:lstStyle/>
        <a:p>
          <a:r>
            <a:rPr lang="en-US"/>
            <a:t>• Q-learning works well in large, complex, or uncertain environments, where it’s difficult to evaluate every possible future state (e.g., larger state spaces or games with imperfect information). </a:t>
          </a:r>
        </a:p>
      </dgm:t>
    </dgm:pt>
    <dgm:pt modelId="{27E1C8F3-32E4-4CC2-9248-0E3124971DA5}" type="parTrans" cxnId="{0F364A3F-2517-4915-9ADB-9EBE761094F3}">
      <dgm:prSet/>
      <dgm:spPr/>
      <dgm:t>
        <a:bodyPr/>
        <a:lstStyle/>
        <a:p>
          <a:endParaRPr lang="en-US"/>
        </a:p>
      </dgm:t>
    </dgm:pt>
    <dgm:pt modelId="{7FC9238C-91A9-487F-AD1E-F99ECBF99575}" type="sibTrans" cxnId="{0F364A3F-2517-4915-9ADB-9EBE761094F3}">
      <dgm:prSet/>
      <dgm:spPr/>
      <dgm:t>
        <a:bodyPr/>
        <a:lstStyle/>
        <a:p>
          <a:endParaRPr lang="en-US"/>
        </a:p>
      </dgm:t>
    </dgm:pt>
    <dgm:pt modelId="{74127E80-1F8D-4A49-B051-815725C1F699}">
      <dgm:prSet/>
      <dgm:spPr/>
      <dgm:t>
        <a:bodyPr/>
        <a:lstStyle/>
        <a:p>
          <a:r>
            <a:rPr lang="en-US"/>
            <a:t>• Minimax requires evaluating all possible outcomes, which is computationally expensive for larger games. Q-learning can scale better by learning incrementally. </a:t>
          </a:r>
        </a:p>
      </dgm:t>
    </dgm:pt>
    <dgm:pt modelId="{44EB4466-D455-4B6D-8833-DD2ACC57FF47}" type="parTrans" cxnId="{092A90BE-A2A1-4F1D-B392-3D54DD2B0A8D}">
      <dgm:prSet/>
      <dgm:spPr/>
      <dgm:t>
        <a:bodyPr/>
        <a:lstStyle/>
        <a:p>
          <a:endParaRPr lang="en-US"/>
        </a:p>
      </dgm:t>
    </dgm:pt>
    <dgm:pt modelId="{EE9B3A28-2944-4FDA-A27D-248DA7CB9058}" type="sibTrans" cxnId="{092A90BE-A2A1-4F1D-B392-3D54DD2B0A8D}">
      <dgm:prSet/>
      <dgm:spPr/>
      <dgm:t>
        <a:bodyPr/>
        <a:lstStyle/>
        <a:p>
          <a:endParaRPr lang="en-US"/>
        </a:p>
      </dgm:t>
    </dgm:pt>
    <dgm:pt modelId="{CC8340BC-A89A-4B18-B095-14F7D38462BA}">
      <dgm:prSet/>
      <dgm:spPr/>
      <dgm:t>
        <a:bodyPr/>
        <a:lstStyle/>
        <a:p>
          <a:r>
            <a:rPr lang="en-US"/>
            <a:t>• Q-learning is more flexible in handling real-time decision-making and dynamic environments. </a:t>
          </a:r>
        </a:p>
      </dgm:t>
    </dgm:pt>
    <dgm:pt modelId="{4643EB30-D69B-4183-B65D-4A8712C87CE3}" type="parTrans" cxnId="{9B0136B2-935C-4E55-95DA-A1AAC68AFEF5}">
      <dgm:prSet/>
      <dgm:spPr/>
      <dgm:t>
        <a:bodyPr/>
        <a:lstStyle/>
        <a:p>
          <a:endParaRPr lang="en-US"/>
        </a:p>
      </dgm:t>
    </dgm:pt>
    <dgm:pt modelId="{9467E40B-816C-4EBD-BD5B-34194A1A7CC6}" type="sibTrans" cxnId="{9B0136B2-935C-4E55-95DA-A1AAC68AFEF5}">
      <dgm:prSet/>
      <dgm:spPr/>
      <dgm:t>
        <a:bodyPr/>
        <a:lstStyle/>
        <a:p>
          <a:endParaRPr lang="en-US"/>
        </a:p>
      </dgm:t>
    </dgm:pt>
    <dgm:pt modelId="{875A0BA2-8F60-4243-89A9-8F9D963F3EA4}" type="pres">
      <dgm:prSet presAssocID="{13012E54-A104-46E5-A3C1-4B167CFB9972}" presName="root" presStyleCnt="0">
        <dgm:presLayoutVars>
          <dgm:dir/>
          <dgm:resizeHandles val="exact"/>
        </dgm:presLayoutVars>
      </dgm:prSet>
      <dgm:spPr/>
    </dgm:pt>
    <dgm:pt modelId="{F31C5050-4E2F-45F7-AE46-229B99205C1E}" type="pres">
      <dgm:prSet presAssocID="{B3D4E558-8959-438F-B122-4DEB4EE07209}" presName="compNode" presStyleCnt="0"/>
      <dgm:spPr/>
    </dgm:pt>
    <dgm:pt modelId="{B9E6467D-5BE8-4CB1-9682-6D7093A598BF}" type="pres">
      <dgm:prSet presAssocID="{B3D4E558-8959-438F-B122-4DEB4EE07209}" presName="bgRect" presStyleLbl="bgShp" presStyleIdx="0" presStyleCnt="4"/>
      <dgm:spPr/>
    </dgm:pt>
    <dgm:pt modelId="{6CC8C8E5-1559-42BE-A94D-7CEAE3777668}" type="pres">
      <dgm:prSet presAssocID="{B3D4E558-8959-438F-B122-4DEB4EE072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t"/>
        </a:ext>
      </dgm:extLst>
    </dgm:pt>
    <dgm:pt modelId="{CBD7E6A7-E976-4EE7-B744-763DAABA8CFE}" type="pres">
      <dgm:prSet presAssocID="{B3D4E558-8959-438F-B122-4DEB4EE07209}" presName="spaceRect" presStyleCnt="0"/>
      <dgm:spPr/>
    </dgm:pt>
    <dgm:pt modelId="{154F54FB-8D66-43CF-889E-279D51BD6112}" type="pres">
      <dgm:prSet presAssocID="{B3D4E558-8959-438F-B122-4DEB4EE07209}" presName="parTx" presStyleLbl="revTx" presStyleIdx="0" presStyleCnt="4">
        <dgm:presLayoutVars>
          <dgm:chMax val="0"/>
          <dgm:chPref val="0"/>
        </dgm:presLayoutVars>
      </dgm:prSet>
      <dgm:spPr/>
    </dgm:pt>
    <dgm:pt modelId="{A5F29CCC-ADBB-4D14-AAC0-DBE3A263E39C}" type="pres">
      <dgm:prSet presAssocID="{65C35EB8-6DC3-4BDD-B2B7-3BDF98001C1D}" presName="sibTrans" presStyleCnt="0"/>
      <dgm:spPr/>
    </dgm:pt>
    <dgm:pt modelId="{5A6CA506-7FEE-4BB7-9D77-6D5F15385B03}" type="pres">
      <dgm:prSet presAssocID="{CE68411A-D598-4EAE-ABF4-3C66E84A5500}" presName="compNode" presStyleCnt="0"/>
      <dgm:spPr/>
    </dgm:pt>
    <dgm:pt modelId="{ED24F909-D42D-43D9-839A-980AF52FBD84}" type="pres">
      <dgm:prSet presAssocID="{CE68411A-D598-4EAE-ABF4-3C66E84A5500}" presName="bgRect" presStyleLbl="bgShp" presStyleIdx="1" presStyleCnt="4"/>
      <dgm:spPr/>
    </dgm:pt>
    <dgm:pt modelId="{AECC0FF7-0983-4D13-BBE3-B259E905080D}" type="pres">
      <dgm:prSet presAssocID="{CE68411A-D598-4EAE-ABF4-3C66E84A55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1D751E3-03DB-4943-A425-431593DEC874}" type="pres">
      <dgm:prSet presAssocID="{CE68411A-D598-4EAE-ABF4-3C66E84A5500}" presName="spaceRect" presStyleCnt="0"/>
      <dgm:spPr/>
    </dgm:pt>
    <dgm:pt modelId="{92909B95-EF89-4A82-BE39-637BDAC393A3}" type="pres">
      <dgm:prSet presAssocID="{CE68411A-D598-4EAE-ABF4-3C66E84A5500}" presName="parTx" presStyleLbl="revTx" presStyleIdx="1" presStyleCnt="4">
        <dgm:presLayoutVars>
          <dgm:chMax val="0"/>
          <dgm:chPref val="0"/>
        </dgm:presLayoutVars>
      </dgm:prSet>
      <dgm:spPr/>
    </dgm:pt>
    <dgm:pt modelId="{B42A78E6-BFEA-43F6-8EA7-0BA83D5ACF61}" type="pres">
      <dgm:prSet presAssocID="{7FC9238C-91A9-487F-AD1E-F99ECBF99575}" presName="sibTrans" presStyleCnt="0"/>
      <dgm:spPr/>
    </dgm:pt>
    <dgm:pt modelId="{5F44474C-C89F-466B-A08E-40C6E1B1EB26}" type="pres">
      <dgm:prSet presAssocID="{74127E80-1F8D-4A49-B051-815725C1F699}" presName="compNode" presStyleCnt="0"/>
      <dgm:spPr/>
    </dgm:pt>
    <dgm:pt modelId="{B95AC03C-2C40-4177-B1E9-7944F6CA7BC5}" type="pres">
      <dgm:prSet presAssocID="{74127E80-1F8D-4A49-B051-815725C1F699}" presName="bgRect" presStyleLbl="bgShp" presStyleIdx="2" presStyleCnt="4"/>
      <dgm:spPr/>
    </dgm:pt>
    <dgm:pt modelId="{4A42EB45-9216-4126-BE2F-1F0D45FC8C63}" type="pres">
      <dgm:prSet presAssocID="{74127E80-1F8D-4A49-B051-815725C1F6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ss Pieces"/>
        </a:ext>
      </dgm:extLst>
    </dgm:pt>
    <dgm:pt modelId="{72F7EA06-435A-4865-BBB3-05D81A323C00}" type="pres">
      <dgm:prSet presAssocID="{74127E80-1F8D-4A49-B051-815725C1F699}" presName="spaceRect" presStyleCnt="0"/>
      <dgm:spPr/>
    </dgm:pt>
    <dgm:pt modelId="{380643A0-186C-4FD8-BDF6-6B5946BF9908}" type="pres">
      <dgm:prSet presAssocID="{74127E80-1F8D-4A49-B051-815725C1F699}" presName="parTx" presStyleLbl="revTx" presStyleIdx="2" presStyleCnt="4">
        <dgm:presLayoutVars>
          <dgm:chMax val="0"/>
          <dgm:chPref val="0"/>
        </dgm:presLayoutVars>
      </dgm:prSet>
      <dgm:spPr/>
    </dgm:pt>
    <dgm:pt modelId="{41EB6964-DF53-4FBB-9ABB-18D2F0CC2F81}" type="pres">
      <dgm:prSet presAssocID="{EE9B3A28-2944-4FDA-A27D-248DA7CB9058}" presName="sibTrans" presStyleCnt="0"/>
      <dgm:spPr/>
    </dgm:pt>
    <dgm:pt modelId="{30876A17-8D37-4B1A-8B3E-8D3CA0BCC1D6}" type="pres">
      <dgm:prSet presAssocID="{CC8340BC-A89A-4B18-B095-14F7D38462BA}" presName="compNode" presStyleCnt="0"/>
      <dgm:spPr/>
    </dgm:pt>
    <dgm:pt modelId="{7D1EAD2A-E236-4EB8-80A4-4833945E8199}" type="pres">
      <dgm:prSet presAssocID="{CC8340BC-A89A-4B18-B095-14F7D38462BA}" presName="bgRect" presStyleLbl="bgShp" presStyleIdx="3" presStyleCnt="4"/>
      <dgm:spPr/>
    </dgm:pt>
    <dgm:pt modelId="{B5BC17AA-0379-442C-9EEA-40C1E19E038E}" type="pres">
      <dgm:prSet presAssocID="{CC8340BC-A89A-4B18-B095-14F7D38462B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5C79AA2E-C2C6-45BF-81C1-70A565596160}" type="pres">
      <dgm:prSet presAssocID="{CC8340BC-A89A-4B18-B095-14F7D38462BA}" presName="spaceRect" presStyleCnt="0"/>
      <dgm:spPr/>
    </dgm:pt>
    <dgm:pt modelId="{B8DE0905-E068-4DA0-886B-6E82CD3A830B}" type="pres">
      <dgm:prSet presAssocID="{CC8340BC-A89A-4B18-B095-14F7D38462BA}" presName="parTx" presStyleLbl="revTx" presStyleIdx="3" presStyleCnt="4">
        <dgm:presLayoutVars>
          <dgm:chMax val="0"/>
          <dgm:chPref val="0"/>
        </dgm:presLayoutVars>
      </dgm:prSet>
      <dgm:spPr/>
    </dgm:pt>
  </dgm:ptLst>
  <dgm:cxnLst>
    <dgm:cxn modelId="{4A16CD07-0C80-4BD9-BB55-841294393CCF}" type="presOf" srcId="{13012E54-A104-46E5-A3C1-4B167CFB9972}" destId="{875A0BA2-8F60-4243-89A9-8F9D963F3EA4}" srcOrd="0" destOrd="0" presId="urn:microsoft.com/office/officeart/2018/2/layout/IconVerticalSolidList"/>
    <dgm:cxn modelId="{067B5217-BE3F-4F76-989E-236FDDEB4960}" srcId="{13012E54-A104-46E5-A3C1-4B167CFB9972}" destId="{B3D4E558-8959-438F-B122-4DEB4EE07209}" srcOrd="0" destOrd="0" parTransId="{1A9A974A-E82C-4D1F-AF50-1946A82C795A}" sibTransId="{65C35EB8-6DC3-4BDD-B2B7-3BDF98001C1D}"/>
    <dgm:cxn modelId="{39714020-74A6-4315-BBAC-7289BBE3A678}" type="presOf" srcId="{B3D4E558-8959-438F-B122-4DEB4EE07209}" destId="{154F54FB-8D66-43CF-889E-279D51BD6112}" srcOrd="0" destOrd="0" presId="urn:microsoft.com/office/officeart/2018/2/layout/IconVerticalSolidList"/>
    <dgm:cxn modelId="{0F364A3F-2517-4915-9ADB-9EBE761094F3}" srcId="{13012E54-A104-46E5-A3C1-4B167CFB9972}" destId="{CE68411A-D598-4EAE-ABF4-3C66E84A5500}" srcOrd="1" destOrd="0" parTransId="{27E1C8F3-32E4-4CC2-9248-0E3124971DA5}" sibTransId="{7FC9238C-91A9-487F-AD1E-F99ECBF99575}"/>
    <dgm:cxn modelId="{4F35BA50-B6A2-49DD-B05E-5F7B29A4262F}" type="presOf" srcId="{CC8340BC-A89A-4B18-B095-14F7D38462BA}" destId="{B8DE0905-E068-4DA0-886B-6E82CD3A830B}" srcOrd="0" destOrd="0" presId="urn:microsoft.com/office/officeart/2018/2/layout/IconVerticalSolidList"/>
    <dgm:cxn modelId="{9B0136B2-935C-4E55-95DA-A1AAC68AFEF5}" srcId="{13012E54-A104-46E5-A3C1-4B167CFB9972}" destId="{CC8340BC-A89A-4B18-B095-14F7D38462BA}" srcOrd="3" destOrd="0" parTransId="{4643EB30-D69B-4183-B65D-4A8712C87CE3}" sibTransId="{9467E40B-816C-4EBD-BD5B-34194A1A7CC6}"/>
    <dgm:cxn modelId="{092A90BE-A2A1-4F1D-B392-3D54DD2B0A8D}" srcId="{13012E54-A104-46E5-A3C1-4B167CFB9972}" destId="{74127E80-1F8D-4A49-B051-815725C1F699}" srcOrd="2" destOrd="0" parTransId="{44EB4466-D455-4B6D-8833-DD2ACC57FF47}" sibTransId="{EE9B3A28-2944-4FDA-A27D-248DA7CB9058}"/>
    <dgm:cxn modelId="{117CC4D3-629D-47CC-9023-891079F8C645}" type="presOf" srcId="{CE68411A-D598-4EAE-ABF4-3C66E84A5500}" destId="{92909B95-EF89-4A82-BE39-637BDAC393A3}" srcOrd="0" destOrd="0" presId="urn:microsoft.com/office/officeart/2018/2/layout/IconVerticalSolidList"/>
    <dgm:cxn modelId="{4697BADF-F3D6-4856-B24E-7575588BBCAE}" type="presOf" srcId="{74127E80-1F8D-4A49-B051-815725C1F699}" destId="{380643A0-186C-4FD8-BDF6-6B5946BF9908}" srcOrd="0" destOrd="0" presId="urn:microsoft.com/office/officeart/2018/2/layout/IconVerticalSolidList"/>
    <dgm:cxn modelId="{28BA7834-6400-4C39-AE39-69DE631E337C}" type="presParOf" srcId="{875A0BA2-8F60-4243-89A9-8F9D963F3EA4}" destId="{F31C5050-4E2F-45F7-AE46-229B99205C1E}" srcOrd="0" destOrd="0" presId="urn:microsoft.com/office/officeart/2018/2/layout/IconVerticalSolidList"/>
    <dgm:cxn modelId="{8A31DF1A-BC23-47A9-96AD-943A1A808F51}" type="presParOf" srcId="{F31C5050-4E2F-45F7-AE46-229B99205C1E}" destId="{B9E6467D-5BE8-4CB1-9682-6D7093A598BF}" srcOrd="0" destOrd="0" presId="urn:microsoft.com/office/officeart/2018/2/layout/IconVerticalSolidList"/>
    <dgm:cxn modelId="{2B4A9B13-074E-48CB-9470-A25460CCF32B}" type="presParOf" srcId="{F31C5050-4E2F-45F7-AE46-229B99205C1E}" destId="{6CC8C8E5-1559-42BE-A94D-7CEAE3777668}" srcOrd="1" destOrd="0" presId="urn:microsoft.com/office/officeart/2018/2/layout/IconVerticalSolidList"/>
    <dgm:cxn modelId="{3FF1ADC3-F9A9-4672-B657-71116C20C952}" type="presParOf" srcId="{F31C5050-4E2F-45F7-AE46-229B99205C1E}" destId="{CBD7E6A7-E976-4EE7-B744-763DAABA8CFE}" srcOrd="2" destOrd="0" presId="urn:microsoft.com/office/officeart/2018/2/layout/IconVerticalSolidList"/>
    <dgm:cxn modelId="{2CD58290-AE0B-4578-AA66-3ADC859C9080}" type="presParOf" srcId="{F31C5050-4E2F-45F7-AE46-229B99205C1E}" destId="{154F54FB-8D66-43CF-889E-279D51BD6112}" srcOrd="3" destOrd="0" presId="urn:microsoft.com/office/officeart/2018/2/layout/IconVerticalSolidList"/>
    <dgm:cxn modelId="{5760CEF0-8C7A-45C9-99BE-8D5D7CBCCD47}" type="presParOf" srcId="{875A0BA2-8F60-4243-89A9-8F9D963F3EA4}" destId="{A5F29CCC-ADBB-4D14-AAC0-DBE3A263E39C}" srcOrd="1" destOrd="0" presId="urn:microsoft.com/office/officeart/2018/2/layout/IconVerticalSolidList"/>
    <dgm:cxn modelId="{BF227FF1-EC92-4D1A-83CC-1A3A92CB187F}" type="presParOf" srcId="{875A0BA2-8F60-4243-89A9-8F9D963F3EA4}" destId="{5A6CA506-7FEE-4BB7-9D77-6D5F15385B03}" srcOrd="2" destOrd="0" presId="urn:microsoft.com/office/officeart/2018/2/layout/IconVerticalSolidList"/>
    <dgm:cxn modelId="{14FF7BA0-98CE-458A-A291-9D8F736453DA}" type="presParOf" srcId="{5A6CA506-7FEE-4BB7-9D77-6D5F15385B03}" destId="{ED24F909-D42D-43D9-839A-980AF52FBD84}" srcOrd="0" destOrd="0" presId="urn:microsoft.com/office/officeart/2018/2/layout/IconVerticalSolidList"/>
    <dgm:cxn modelId="{EC50FDC0-9137-4BD2-9471-9A7D473C7B50}" type="presParOf" srcId="{5A6CA506-7FEE-4BB7-9D77-6D5F15385B03}" destId="{AECC0FF7-0983-4D13-BBE3-B259E905080D}" srcOrd="1" destOrd="0" presId="urn:microsoft.com/office/officeart/2018/2/layout/IconVerticalSolidList"/>
    <dgm:cxn modelId="{9DAEF941-5B8C-4984-8EB4-347F2196A276}" type="presParOf" srcId="{5A6CA506-7FEE-4BB7-9D77-6D5F15385B03}" destId="{A1D751E3-03DB-4943-A425-431593DEC874}" srcOrd="2" destOrd="0" presId="urn:microsoft.com/office/officeart/2018/2/layout/IconVerticalSolidList"/>
    <dgm:cxn modelId="{518B4D4F-6CC3-4C84-956E-9BA4D55AFD59}" type="presParOf" srcId="{5A6CA506-7FEE-4BB7-9D77-6D5F15385B03}" destId="{92909B95-EF89-4A82-BE39-637BDAC393A3}" srcOrd="3" destOrd="0" presId="urn:microsoft.com/office/officeart/2018/2/layout/IconVerticalSolidList"/>
    <dgm:cxn modelId="{B8270576-0C5B-4549-92F5-E9ABDC34556F}" type="presParOf" srcId="{875A0BA2-8F60-4243-89A9-8F9D963F3EA4}" destId="{B42A78E6-BFEA-43F6-8EA7-0BA83D5ACF61}" srcOrd="3" destOrd="0" presId="urn:microsoft.com/office/officeart/2018/2/layout/IconVerticalSolidList"/>
    <dgm:cxn modelId="{F5A86399-1E29-415E-ACEE-7A94940A28D2}" type="presParOf" srcId="{875A0BA2-8F60-4243-89A9-8F9D963F3EA4}" destId="{5F44474C-C89F-466B-A08E-40C6E1B1EB26}" srcOrd="4" destOrd="0" presId="urn:microsoft.com/office/officeart/2018/2/layout/IconVerticalSolidList"/>
    <dgm:cxn modelId="{65A39D98-132D-4290-8F90-F5836508414C}" type="presParOf" srcId="{5F44474C-C89F-466B-A08E-40C6E1B1EB26}" destId="{B95AC03C-2C40-4177-B1E9-7944F6CA7BC5}" srcOrd="0" destOrd="0" presId="urn:microsoft.com/office/officeart/2018/2/layout/IconVerticalSolidList"/>
    <dgm:cxn modelId="{A35C296B-CCCF-4F0E-8361-AD8FBC504CBE}" type="presParOf" srcId="{5F44474C-C89F-466B-A08E-40C6E1B1EB26}" destId="{4A42EB45-9216-4126-BE2F-1F0D45FC8C63}" srcOrd="1" destOrd="0" presId="urn:microsoft.com/office/officeart/2018/2/layout/IconVerticalSolidList"/>
    <dgm:cxn modelId="{479C4231-FD56-4F58-B419-B8258F5A07E3}" type="presParOf" srcId="{5F44474C-C89F-466B-A08E-40C6E1B1EB26}" destId="{72F7EA06-435A-4865-BBB3-05D81A323C00}" srcOrd="2" destOrd="0" presId="urn:microsoft.com/office/officeart/2018/2/layout/IconVerticalSolidList"/>
    <dgm:cxn modelId="{0111AAD7-6144-445F-B0A6-F8F2DC97CD2E}" type="presParOf" srcId="{5F44474C-C89F-466B-A08E-40C6E1B1EB26}" destId="{380643A0-186C-4FD8-BDF6-6B5946BF9908}" srcOrd="3" destOrd="0" presId="urn:microsoft.com/office/officeart/2018/2/layout/IconVerticalSolidList"/>
    <dgm:cxn modelId="{82F73045-77E3-45DD-9731-99118FB4EA3A}" type="presParOf" srcId="{875A0BA2-8F60-4243-89A9-8F9D963F3EA4}" destId="{41EB6964-DF53-4FBB-9ABB-18D2F0CC2F81}" srcOrd="5" destOrd="0" presId="urn:microsoft.com/office/officeart/2018/2/layout/IconVerticalSolidList"/>
    <dgm:cxn modelId="{B2B62906-04BA-4D97-9EA9-EC7F3EDBB88F}" type="presParOf" srcId="{875A0BA2-8F60-4243-89A9-8F9D963F3EA4}" destId="{30876A17-8D37-4B1A-8B3E-8D3CA0BCC1D6}" srcOrd="6" destOrd="0" presId="urn:microsoft.com/office/officeart/2018/2/layout/IconVerticalSolidList"/>
    <dgm:cxn modelId="{9F94C76E-DC2D-45C7-A20C-55D32039F573}" type="presParOf" srcId="{30876A17-8D37-4B1A-8B3E-8D3CA0BCC1D6}" destId="{7D1EAD2A-E236-4EB8-80A4-4833945E8199}" srcOrd="0" destOrd="0" presId="urn:microsoft.com/office/officeart/2018/2/layout/IconVerticalSolidList"/>
    <dgm:cxn modelId="{20A4CCDD-B193-4615-85DD-BA2D9F5E9418}" type="presParOf" srcId="{30876A17-8D37-4B1A-8B3E-8D3CA0BCC1D6}" destId="{B5BC17AA-0379-442C-9EEA-40C1E19E038E}" srcOrd="1" destOrd="0" presId="urn:microsoft.com/office/officeart/2018/2/layout/IconVerticalSolidList"/>
    <dgm:cxn modelId="{3B3FFB6B-5A9C-4CAA-B2FE-5CDFEF55F1C6}" type="presParOf" srcId="{30876A17-8D37-4B1A-8B3E-8D3CA0BCC1D6}" destId="{5C79AA2E-C2C6-45BF-81C1-70A565596160}" srcOrd="2" destOrd="0" presId="urn:microsoft.com/office/officeart/2018/2/layout/IconVerticalSolidList"/>
    <dgm:cxn modelId="{664E326B-109C-4024-8AEF-4BF8D15CA0FF}" type="presParOf" srcId="{30876A17-8D37-4B1A-8B3E-8D3CA0BCC1D6}" destId="{B8DE0905-E068-4DA0-886B-6E82CD3A83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6467D-5BE8-4CB1-9682-6D7093A598BF}">
      <dsp:nvSpPr>
        <dsp:cNvPr id="0" name=""/>
        <dsp:cNvSpPr/>
      </dsp:nvSpPr>
      <dsp:spPr>
        <a:xfrm>
          <a:off x="0" y="1783"/>
          <a:ext cx="10515600" cy="904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8C8E5-1559-42BE-A94D-7CEAE3777668}">
      <dsp:nvSpPr>
        <dsp:cNvPr id="0" name=""/>
        <dsp:cNvSpPr/>
      </dsp:nvSpPr>
      <dsp:spPr>
        <a:xfrm>
          <a:off x="273467" y="205189"/>
          <a:ext cx="497213" cy="497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4F54FB-8D66-43CF-889E-279D51BD6112}">
      <dsp:nvSpPr>
        <dsp:cNvPr id="0" name=""/>
        <dsp:cNvSpPr/>
      </dsp:nvSpPr>
      <dsp:spPr>
        <a:xfrm>
          <a:off x="1044147" y="1783"/>
          <a:ext cx="9471452" cy="904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76" tIns="95676" rIns="95676" bIns="95676" numCol="1" spcCol="1270" anchor="ctr" anchorCtr="0">
          <a:noAutofit/>
        </a:bodyPr>
        <a:lstStyle/>
        <a:p>
          <a:pPr marL="0" lvl="0" indent="0" algn="l" defTabSz="800100">
            <a:lnSpc>
              <a:spcPct val="90000"/>
            </a:lnSpc>
            <a:spcBef>
              <a:spcPct val="0"/>
            </a:spcBef>
            <a:spcAft>
              <a:spcPct val="35000"/>
            </a:spcAft>
            <a:buNone/>
          </a:pPr>
          <a:r>
            <a:rPr lang="en-US" sz="1800" kern="1200"/>
            <a:t>• Q-learning adapts and improves over time through experience, while Minimax relies on a fixed strategy. </a:t>
          </a:r>
        </a:p>
      </dsp:txBody>
      <dsp:txXfrm>
        <a:off x="1044147" y="1783"/>
        <a:ext cx="9471452" cy="904023"/>
      </dsp:txXfrm>
    </dsp:sp>
    <dsp:sp modelId="{ED24F909-D42D-43D9-839A-980AF52FBD84}">
      <dsp:nvSpPr>
        <dsp:cNvPr id="0" name=""/>
        <dsp:cNvSpPr/>
      </dsp:nvSpPr>
      <dsp:spPr>
        <a:xfrm>
          <a:off x="0" y="1131813"/>
          <a:ext cx="10515600" cy="904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CC0FF7-0983-4D13-BBE3-B259E905080D}">
      <dsp:nvSpPr>
        <dsp:cNvPr id="0" name=""/>
        <dsp:cNvSpPr/>
      </dsp:nvSpPr>
      <dsp:spPr>
        <a:xfrm>
          <a:off x="273467" y="1335218"/>
          <a:ext cx="497213" cy="497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909B95-EF89-4A82-BE39-637BDAC393A3}">
      <dsp:nvSpPr>
        <dsp:cNvPr id="0" name=""/>
        <dsp:cNvSpPr/>
      </dsp:nvSpPr>
      <dsp:spPr>
        <a:xfrm>
          <a:off x="1044147" y="1131813"/>
          <a:ext cx="9471452" cy="904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76" tIns="95676" rIns="95676" bIns="95676" numCol="1" spcCol="1270" anchor="ctr" anchorCtr="0">
          <a:noAutofit/>
        </a:bodyPr>
        <a:lstStyle/>
        <a:p>
          <a:pPr marL="0" lvl="0" indent="0" algn="l" defTabSz="800100">
            <a:lnSpc>
              <a:spcPct val="90000"/>
            </a:lnSpc>
            <a:spcBef>
              <a:spcPct val="0"/>
            </a:spcBef>
            <a:spcAft>
              <a:spcPct val="35000"/>
            </a:spcAft>
            <a:buNone/>
          </a:pPr>
          <a:r>
            <a:rPr lang="en-US" sz="1800" kern="1200"/>
            <a:t>• Q-learning works well in large, complex, or uncertain environments, where it’s difficult to evaluate every possible future state (e.g., larger state spaces or games with imperfect information). </a:t>
          </a:r>
        </a:p>
      </dsp:txBody>
      <dsp:txXfrm>
        <a:off x="1044147" y="1131813"/>
        <a:ext cx="9471452" cy="904023"/>
      </dsp:txXfrm>
    </dsp:sp>
    <dsp:sp modelId="{B95AC03C-2C40-4177-B1E9-7944F6CA7BC5}">
      <dsp:nvSpPr>
        <dsp:cNvPr id="0" name=""/>
        <dsp:cNvSpPr/>
      </dsp:nvSpPr>
      <dsp:spPr>
        <a:xfrm>
          <a:off x="0" y="2261842"/>
          <a:ext cx="10515600" cy="904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42EB45-9216-4126-BE2F-1F0D45FC8C63}">
      <dsp:nvSpPr>
        <dsp:cNvPr id="0" name=""/>
        <dsp:cNvSpPr/>
      </dsp:nvSpPr>
      <dsp:spPr>
        <a:xfrm>
          <a:off x="273467" y="2465248"/>
          <a:ext cx="497213" cy="4972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0643A0-186C-4FD8-BDF6-6B5946BF9908}">
      <dsp:nvSpPr>
        <dsp:cNvPr id="0" name=""/>
        <dsp:cNvSpPr/>
      </dsp:nvSpPr>
      <dsp:spPr>
        <a:xfrm>
          <a:off x="1044147" y="2261842"/>
          <a:ext cx="9471452" cy="904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76" tIns="95676" rIns="95676" bIns="95676" numCol="1" spcCol="1270" anchor="ctr" anchorCtr="0">
          <a:noAutofit/>
        </a:bodyPr>
        <a:lstStyle/>
        <a:p>
          <a:pPr marL="0" lvl="0" indent="0" algn="l" defTabSz="800100">
            <a:lnSpc>
              <a:spcPct val="90000"/>
            </a:lnSpc>
            <a:spcBef>
              <a:spcPct val="0"/>
            </a:spcBef>
            <a:spcAft>
              <a:spcPct val="35000"/>
            </a:spcAft>
            <a:buNone/>
          </a:pPr>
          <a:r>
            <a:rPr lang="en-US" sz="1800" kern="1200"/>
            <a:t>• Minimax requires evaluating all possible outcomes, which is computationally expensive for larger games. Q-learning can scale better by learning incrementally. </a:t>
          </a:r>
        </a:p>
      </dsp:txBody>
      <dsp:txXfrm>
        <a:off x="1044147" y="2261842"/>
        <a:ext cx="9471452" cy="904023"/>
      </dsp:txXfrm>
    </dsp:sp>
    <dsp:sp modelId="{7D1EAD2A-E236-4EB8-80A4-4833945E8199}">
      <dsp:nvSpPr>
        <dsp:cNvPr id="0" name=""/>
        <dsp:cNvSpPr/>
      </dsp:nvSpPr>
      <dsp:spPr>
        <a:xfrm>
          <a:off x="0" y="3391872"/>
          <a:ext cx="10515600" cy="904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C17AA-0379-442C-9EEA-40C1E19E038E}">
      <dsp:nvSpPr>
        <dsp:cNvPr id="0" name=""/>
        <dsp:cNvSpPr/>
      </dsp:nvSpPr>
      <dsp:spPr>
        <a:xfrm>
          <a:off x="273467" y="3595277"/>
          <a:ext cx="497213" cy="4972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DE0905-E068-4DA0-886B-6E82CD3A830B}">
      <dsp:nvSpPr>
        <dsp:cNvPr id="0" name=""/>
        <dsp:cNvSpPr/>
      </dsp:nvSpPr>
      <dsp:spPr>
        <a:xfrm>
          <a:off x="1044147" y="3391872"/>
          <a:ext cx="9471452" cy="904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76" tIns="95676" rIns="95676" bIns="95676" numCol="1" spcCol="1270" anchor="ctr" anchorCtr="0">
          <a:noAutofit/>
        </a:bodyPr>
        <a:lstStyle/>
        <a:p>
          <a:pPr marL="0" lvl="0" indent="0" algn="l" defTabSz="800100">
            <a:lnSpc>
              <a:spcPct val="90000"/>
            </a:lnSpc>
            <a:spcBef>
              <a:spcPct val="0"/>
            </a:spcBef>
            <a:spcAft>
              <a:spcPct val="35000"/>
            </a:spcAft>
            <a:buNone/>
          </a:pPr>
          <a:r>
            <a:rPr lang="en-US" sz="1800" kern="1200"/>
            <a:t>• Q-learning is more flexible in handling real-time decision-making and dynamic environments. </a:t>
          </a:r>
        </a:p>
      </dsp:txBody>
      <dsp:txXfrm>
        <a:off x="1044147" y="3391872"/>
        <a:ext cx="9471452" cy="9040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8E692-309F-418D-8D2C-1E69AD45BF1A}"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B358B-5C39-476F-84D6-22626F7DDA35}" type="slidenum">
              <a:rPr lang="en-US" smtClean="0"/>
              <a:t>‹#›</a:t>
            </a:fld>
            <a:endParaRPr lang="en-US"/>
          </a:p>
        </p:txBody>
      </p:sp>
    </p:spTree>
    <p:extLst>
      <p:ext uri="{BB962C8B-B14F-4D97-AF65-F5344CB8AC3E}">
        <p14:creationId xmlns:p14="http://schemas.microsoft.com/office/powerpoint/2010/main" val="72775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415122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82362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12/11/2024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355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12/11/2024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3879571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12/11/2024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16813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Autofit/>
          </a:bodyPr>
          <a:lstStyle/>
          <a:p>
            <a:r>
              <a:rPr lang="en-US" sz="2500" b="1" dirty="0" err="1"/>
              <a:t>Nakka</a:t>
            </a:r>
            <a:r>
              <a:rPr lang="en-US" sz="2500" b="1" dirty="0"/>
              <a:t> Lakshmi prasanna</a:t>
            </a:r>
          </a:p>
          <a:p>
            <a:r>
              <a:rPr lang="en-US" sz="2500" b="1" dirty="0"/>
              <a:t>Richa patel</a:t>
            </a:r>
          </a:p>
          <a:p>
            <a:r>
              <a:rPr lang="en-US" sz="2500" b="1" dirty="0"/>
              <a:t>Sravanthi</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163126C-707D-FAA3-DD08-AEDB9244C46C}"/>
              </a:ext>
            </a:extLst>
          </p:cNvPr>
          <p:cNvSpPr>
            <a:spLocks noGrp="1"/>
          </p:cNvSpPr>
          <p:nvPr>
            <p:ph type="ctrTitle"/>
          </p:nvPr>
        </p:nvSpPr>
        <p:spPr>
          <a:xfrm>
            <a:off x="6047327" y="543265"/>
            <a:ext cx="6825954" cy="3912356"/>
          </a:xfrm>
        </p:spPr>
        <p:txBody>
          <a:bodyPr>
            <a:normAutofit fontScale="90000"/>
          </a:bodyPr>
          <a:lstStyle/>
          <a:p>
            <a:r>
              <a:rPr lang="en-US" dirty="0"/>
              <a:t>Pathfinding Algorithms for Game Optimization</a:t>
            </a:r>
          </a:p>
        </p:txBody>
      </p: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a:t>1. Introduction to the Project</a:t>
            </a:r>
            <a:endParaRPr lang="en-US" dirty="0"/>
          </a:p>
        </p:txBody>
      </p:sp>
      <p:pic>
        <p:nvPicPr>
          <p:cNvPr id="18" name="Content Placeholder 17">
            <a:extLst>
              <a:ext uri="{FF2B5EF4-FFF2-40B4-BE49-F238E27FC236}">
                <a16:creationId xmlns:a16="http://schemas.microsoft.com/office/drawing/2014/main" id="{A97B90F9-A963-D2BF-3225-04E690730C87}"/>
              </a:ext>
            </a:extLst>
          </p:cNvPr>
          <p:cNvPicPr>
            <a:picLocks noGrp="1" noChangeAspect="1"/>
          </p:cNvPicPr>
          <p:nvPr>
            <p:ph idx="1"/>
          </p:nvPr>
        </p:nvPicPr>
        <p:blipFill>
          <a:blip r:embed="rId3"/>
          <a:stretch>
            <a:fillRect/>
          </a:stretch>
        </p:blipFill>
        <p:spPr>
          <a:xfrm>
            <a:off x="8031163" y="2309324"/>
            <a:ext cx="1525587" cy="1853588"/>
          </a:xfrm>
        </p:spPr>
      </p:pic>
      <p:pic>
        <p:nvPicPr>
          <p:cNvPr id="19" name="Picture 18">
            <a:extLst>
              <a:ext uri="{FF2B5EF4-FFF2-40B4-BE49-F238E27FC236}">
                <a16:creationId xmlns:a16="http://schemas.microsoft.com/office/drawing/2014/main" id="{C0CF2611-5987-24C8-1BB1-50C3E9C849D0}"/>
              </a:ext>
            </a:extLst>
          </p:cNvPr>
          <p:cNvPicPr>
            <a:picLocks noChangeAspect="1"/>
          </p:cNvPicPr>
          <p:nvPr/>
        </p:nvPicPr>
        <p:blipFill>
          <a:blip r:embed="rId4"/>
          <a:stretch>
            <a:fillRect/>
          </a:stretch>
        </p:blipFill>
        <p:spPr>
          <a:xfrm flipH="1">
            <a:off x="1635125" y="2244506"/>
            <a:ext cx="2000250" cy="2000250"/>
          </a:xfrm>
          <a:prstGeom prst="rect">
            <a:avLst/>
          </a:prstGeom>
        </p:spPr>
      </p:pic>
      <p:pic>
        <p:nvPicPr>
          <p:cNvPr id="20" name="Picture 19">
            <a:extLst>
              <a:ext uri="{FF2B5EF4-FFF2-40B4-BE49-F238E27FC236}">
                <a16:creationId xmlns:a16="http://schemas.microsoft.com/office/drawing/2014/main" id="{0A4BEA9C-86DD-3DCA-22FB-8EAB736D76A4}"/>
              </a:ext>
            </a:extLst>
          </p:cNvPr>
          <p:cNvPicPr>
            <a:picLocks noChangeAspect="1"/>
          </p:cNvPicPr>
          <p:nvPr/>
        </p:nvPicPr>
        <p:blipFill>
          <a:blip r:embed="rId5"/>
          <a:stretch>
            <a:fillRect/>
          </a:stretch>
        </p:blipFill>
        <p:spPr>
          <a:xfrm>
            <a:off x="4527357" y="2635250"/>
            <a:ext cx="2743393" cy="1388184"/>
          </a:xfrm>
          <a:prstGeom prst="rect">
            <a:avLst/>
          </a:prstGeom>
        </p:spPr>
      </p:pic>
      <p:sp>
        <p:nvSpPr>
          <p:cNvPr id="22" name="TextBox 21">
            <a:extLst>
              <a:ext uri="{FF2B5EF4-FFF2-40B4-BE49-F238E27FC236}">
                <a16:creationId xmlns:a16="http://schemas.microsoft.com/office/drawing/2014/main" id="{92AD9201-31B5-4384-9431-96044F4280E9}"/>
              </a:ext>
            </a:extLst>
          </p:cNvPr>
          <p:cNvSpPr txBox="1"/>
          <p:nvPr/>
        </p:nvSpPr>
        <p:spPr>
          <a:xfrm>
            <a:off x="1444625" y="4751902"/>
            <a:ext cx="2667000" cy="923330"/>
          </a:xfrm>
          <a:prstGeom prst="rect">
            <a:avLst/>
          </a:prstGeom>
          <a:noFill/>
          <a:ln>
            <a:solidFill>
              <a:schemeClr val="accent1"/>
            </a:solidFill>
          </a:ln>
        </p:spPr>
        <p:txBody>
          <a:bodyPr wrap="square">
            <a:spAutoFit/>
          </a:bodyPr>
          <a:lstStyle/>
          <a:p>
            <a:r>
              <a:rPr lang="en-US" b="1" dirty="0"/>
              <a:t>uses Q-learning to improve its strategy over time.</a:t>
            </a:r>
          </a:p>
        </p:txBody>
      </p:sp>
      <p:sp>
        <p:nvSpPr>
          <p:cNvPr id="24" name="TextBox 23">
            <a:extLst>
              <a:ext uri="{FF2B5EF4-FFF2-40B4-BE49-F238E27FC236}">
                <a16:creationId xmlns:a16="http://schemas.microsoft.com/office/drawing/2014/main" id="{C3DF1428-5DBE-A40C-1326-2E6607BD5F4D}"/>
              </a:ext>
            </a:extLst>
          </p:cNvPr>
          <p:cNvSpPr txBox="1"/>
          <p:nvPr/>
        </p:nvSpPr>
        <p:spPr>
          <a:xfrm>
            <a:off x="4527356" y="4809243"/>
            <a:ext cx="2667000" cy="923330"/>
          </a:xfrm>
          <a:prstGeom prst="rect">
            <a:avLst/>
          </a:prstGeom>
          <a:noFill/>
        </p:spPr>
        <p:txBody>
          <a:bodyPr wrap="square">
            <a:spAutoFit/>
          </a:bodyPr>
          <a:lstStyle/>
          <a:p>
            <a:r>
              <a:rPr lang="en-US" dirty="0"/>
              <a:t>type of reinforcement-learning, to improve its decision-making</a:t>
            </a:r>
          </a:p>
        </p:txBody>
      </p:sp>
      <p:sp>
        <p:nvSpPr>
          <p:cNvPr id="26" name="TextBox 25">
            <a:extLst>
              <a:ext uri="{FF2B5EF4-FFF2-40B4-BE49-F238E27FC236}">
                <a16:creationId xmlns:a16="http://schemas.microsoft.com/office/drawing/2014/main" id="{73985609-89B2-F239-42F6-C6F0C4115B96}"/>
              </a:ext>
            </a:extLst>
          </p:cNvPr>
          <p:cNvSpPr txBox="1"/>
          <p:nvPr/>
        </p:nvSpPr>
        <p:spPr>
          <a:xfrm flipH="1">
            <a:off x="8031163" y="4751901"/>
            <a:ext cx="3124516" cy="1200329"/>
          </a:xfrm>
          <a:prstGeom prst="rect">
            <a:avLst/>
          </a:prstGeom>
          <a:noFill/>
        </p:spPr>
        <p:txBody>
          <a:bodyPr wrap="square">
            <a:spAutoFit/>
          </a:bodyPr>
          <a:lstStyle/>
          <a:p>
            <a:r>
              <a:rPr lang="en-US" dirty="0"/>
              <a:t>Tic-Tac-Toe is a two-player game where each player takes turns to place their symbol (either 'X' or 'O') on a 3x3 grid</a:t>
            </a:r>
          </a:p>
        </p:txBody>
      </p:sp>
      <p:sp>
        <p:nvSpPr>
          <p:cNvPr id="29" name="TextBox 28">
            <a:extLst>
              <a:ext uri="{FF2B5EF4-FFF2-40B4-BE49-F238E27FC236}">
                <a16:creationId xmlns:a16="http://schemas.microsoft.com/office/drawing/2014/main" id="{80819131-3F6E-8DFB-9153-5D713782CC56}"/>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5034-30A9-EF9C-99A2-AD19D18FE531}"/>
              </a:ext>
            </a:extLst>
          </p:cNvPr>
          <p:cNvSpPr>
            <a:spLocks noGrp="1"/>
          </p:cNvSpPr>
          <p:nvPr>
            <p:ph type="title"/>
          </p:nvPr>
        </p:nvSpPr>
        <p:spPr>
          <a:xfrm>
            <a:off x="602959" y="-297600"/>
            <a:ext cx="3598580" cy="2142201"/>
          </a:xfrm>
        </p:spPr>
        <p:txBody>
          <a:bodyPr/>
          <a:lstStyle/>
          <a:p>
            <a:r>
              <a:rPr lang="en-US"/>
              <a:t>Overview of the Q-learning Approach</a:t>
            </a:r>
          </a:p>
        </p:txBody>
      </p:sp>
      <p:sp>
        <p:nvSpPr>
          <p:cNvPr id="3" name="Content Placeholder 2">
            <a:extLst>
              <a:ext uri="{FF2B5EF4-FFF2-40B4-BE49-F238E27FC236}">
                <a16:creationId xmlns:a16="http://schemas.microsoft.com/office/drawing/2014/main" id="{FD3E9022-FDC1-5489-B550-BB301B881656}"/>
              </a:ext>
            </a:extLst>
          </p:cNvPr>
          <p:cNvSpPr>
            <a:spLocks noGrp="1"/>
          </p:cNvSpPr>
          <p:nvPr>
            <p:ph idx="1"/>
          </p:nvPr>
        </p:nvSpPr>
        <p:spPr>
          <a:xfrm>
            <a:off x="5458984" y="1905000"/>
            <a:ext cx="5529808" cy="3535136"/>
          </a:xfrm>
        </p:spPr>
        <p:txBody>
          <a:bodyPr>
            <a:normAutofit/>
          </a:bodyPr>
          <a:lstStyle/>
          <a:p>
            <a:r>
              <a:rPr lang="en-US" sz="3700">
                <a:solidFill>
                  <a:schemeClr val="tx2">
                    <a:lumMod val="50000"/>
                    <a:lumOff val="50000"/>
                  </a:schemeClr>
                </a:solidFill>
              </a:rPr>
              <a:t>Reinforcement Learning: </a:t>
            </a:r>
          </a:p>
        </p:txBody>
      </p:sp>
      <p:sp>
        <p:nvSpPr>
          <p:cNvPr id="4" name="Text Placeholder 3">
            <a:extLst>
              <a:ext uri="{FF2B5EF4-FFF2-40B4-BE49-F238E27FC236}">
                <a16:creationId xmlns:a16="http://schemas.microsoft.com/office/drawing/2014/main" id="{6BB27570-698A-672F-6CB8-1A2F85A99D86}"/>
              </a:ext>
            </a:extLst>
          </p:cNvPr>
          <p:cNvSpPr>
            <a:spLocks noGrp="1"/>
          </p:cNvSpPr>
          <p:nvPr>
            <p:ph type="body" sz="half" idx="2"/>
          </p:nvPr>
        </p:nvSpPr>
        <p:spPr>
          <a:xfrm>
            <a:off x="1158801" y="2053136"/>
            <a:ext cx="3397250" cy="2960263"/>
          </a:xfrm>
        </p:spPr>
        <p:txBody>
          <a:bodyPr/>
          <a:lstStyle/>
          <a:p>
            <a:r>
              <a:rPr lang="en-US" b="1" dirty="0"/>
              <a:t>Q-learning and its role in your project:</a:t>
            </a:r>
          </a:p>
        </p:txBody>
      </p:sp>
      <p:sp>
        <p:nvSpPr>
          <p:cNvPr id="6" name="TextBox 5">
            <a:extLst>
              <a:ext uri="{FF2B5EF4-FFF2-40B4-BE49-F238E27FC236}">
                <a16:creationId xmlns:a16="http://schemas.microsoft.com/office/drawing/2014/main" id="{9990039D-536E-1B60-F061-A6C39DD00D4A}"/>
              </a:ext>
            </a:extLst>
          </p:cNvPr>
          <p:cNvSpPr txBox="1"/>
          <p:nvPr/>
        </p:nvSpPr>
        <p:spPr>
          <a:xfrm>
            <a:off x="3048000" y="3244334"/>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t> Q-Table</a:t>
            </a:r>
          </a:p>
        </p:txBody>
      </p:sp>
      <p:sp>
        <p:nvSpPr>
          <p:cNvPr id="8" name="TextBox 7">
            <a:extLst>
              <a:ext uri="{FF2B5EF4-FFF2-40B4-BE49-F238E27FC236}">
                <a16:creationId xmlns:a16="http://schemas.microsoft.com/office/drawing/2014/main" id="{60C6D49F-FA1D-C05E-D75C-3A4355A4EFE4}"/>
              </a:ext>
            </a:extLst>
          </p:cNvPr>
          <p:cNvSpPr txBox="1"/>
          <p:nvPr/>
        </p:nvSpPr>
        <p:spPr>
          <a:xfrm>
            <a:off x="5452534" y="2569866"/>
            <a:ext cx="3397250" cy="600164"/>
          </a:xfrm>
          <a:prstGeom prst="rect">
            <a:avLst/>
          </a:prstGeom>
          <a:noFill/>
        </p:spPr>
        <p:txBody>
          <a:bodyPr wrap="square">
            <a:spAutoFit/>
          </a:bodyPr>
          <a:lstStyle/>
          <a:p>
            <a:r>
              <a:rPr lang="en-US" sz="3300" dirty="0">
                <a:solidFill>
                  <a:schemeClr val="accent1">
                    <a:lumMod val="75000"/>
                  </a:schemeClr>
                </a:solidFill>
              </a:rPr>
              <a:t> Q-Table</a:t>
            </a:r>
          </a:p>
        </p:txBody>
      </p:sp>
      <p:sp>
        <p:nvSpPr>
          <p:cNvPr id="10" name="TextBox 9">
            <a:extLst>
              <a:ext uri="{FF2B5EF4-FFF2-40B4-BE49-F238E27FC236}">
                <a16:creationId xmlns:a16="http://schemas.microsoft.com/office/drawing/2014/main" id="{423578CA-77F4-46E8-EC7F-7569F4FE98CF}"/>
              </a:ext>
            </a:extLst>
          </p:cNvPr>
          <p:cNvSpPr txBox="1"/>
          <p:nvPr/>
        </p:nvSpPr>
        <p:spPr>
          <a:xfrm>
            <a:off x="3048000" y="3244334"/>
            <a:ext cx="6096000" cy="369332"/>
          </a:xfrm>
          <a:prstGeom prst="rect">
            <a:avLst/>
          </a:prstGeom>
          <a:noFill/>
        </p:spPr>
        <p:txBody>
          <a:bodyPr wrap="square">
            <a:spAutoFit/>
          </a:bodyPr>
          <a:lstStyle/>
          <a:p>
            <a:r>
              <a:rPr lang="en-US" dirty="0"/>
              <a:t>Action Selection:</a:t>
            </a:r>
          </a:p>
        </p:txBody>
      </p:sp>
      <p:sp>
        <p:nvSpPr>
          <p:cNvPr id="12" name="TextBox 11">
            <a:extLst>
              <a:ext uri="{FF2B5EF4-FFF2-40B4-BE49-F238E27FC236}">
                <a16:creationId xmlns:a16="http://schemas.microsoft.com/office/drawing/2014/main" id="{44D68A11-5E68-66DC-822F-815F9CF04540}"/>
              </a:ext>
            </a:extLst>
          </p:cNvPr>
          <p:cNvSpPr txBox="1"/>
          <p:nvPr/>
        </p:nvSpPr>
        <p:spPr>
          <a:xfrm>
            <a:off x="5452534" y="3244334"/>
            <a:ext cx="4989417" cy="538609"/>
          </a:xfrm>
          <a:prstGeom prst="rect">
            <a:avLst/>
          </a:prstGeom>
          <a:noFill/>
        </p:spPr>
        <p:txBody>
          <a:bodyPr wrap="square">
            <a:spAutoFit/>
          </a:bodyPr>
          <a:lstStyle/>
          <a:p>
            <a:r>
              <a:rPr lang="en-US" sz="2900" dirty="0"/>
              <a:t>Action Selection:</a:t>
            </a:r>
          </a:p>
        </p:txBody>
      </p:sp>
      <p:sp>
        <p:nvSpPr>
          <p:cNvPr id="14" name="TextBox 13">
            <a:extLst>
              <a:ext uri="{FF2B5EF4-FFF2-40B4-BE49-F238E27FC236}">
                <a16:creationId xmlns:a16="http://schemas.microsoft.com/office/drawing/2014/main" id="{70F377AE-309A-53C8-90E2-35A45CAD693F}"/>
              </a:ext>
            </a:extLst>
          </p:cNvPr>
          <p:cNvSpPr txBox="1"/>
          <p:nvPr/>
        </p:nvSpPr>
        <p:spPr>
          <a:xfrm>
            <a:off x="6186900" y="3792976"/>
            <a:ext cx="6096000" cy="523220"/>
          </a:xfrm>
          <a:prstGeom prst="rect">
            <a:avLst/>
          </a:prstGeom>
          <a:noFill/>
        </p:spPr>
        <p:txBody>
          <a:bodyPr wrap="square">
            <a:spAutoFit/>
          </a:bodyPr>
          <a:lstStyle/>
          <a:p>
            <a:r>
              <a:rPr lang="en-US" sz="2800" dirty="0"/>
              <a:t>Exploration</a:t>
            </a:r>
          </a:p>
        </p:txBody>
      </p:sp>
      <p:sp>
        <p:nvSpPr>
          <p:cNvPr id="16" name="TextBox 15">
            <a:extLst>
              <a:ext uri="{FF2B5EF4-FFF2-40B4-BE49-F238E27FC236}">
                <a16:creationId xmlns:a16="http://schemas.microsoft.com/office/drawing/2014/main" id="{1706F354-4D73-C2BE-913D-6107F7408E48}"/>
              </a:ext>
            </a:extLst>
          </p:cNvPr>
          <p:cNvSpPr txBox="1"/>
          <p:nvPr/>
        </p:nvSpPr>
        <p:spPr>
          <a:xfrm>
            <a:off x="6218650" y="4147967"/>
            <a:ext cx="6143624" cy="523220"/>
          </a:xfrm>
          <a:prstGeom prst="rect">
            <a:avLst/>
          </a:prstGeom>
          <a:noFill/>
        </p:spPr>
        <p:txBody>
          <a:bodyPr wrap="square">
            <a:spAutoFit/>
          </a:bodyPr>
          <a:lstStyle/>
          <a:p>
            <a:r>
              <a:rPr lang="en-US" sz="2800" dirty="0"/>
              <a:t>Exploitation</a:t>
            </a:r>
          </a:p>
        </p:txBody>
      </p:sp>
      <p:sp>
        <p:nvSpPr>
          <p:cNvPr id="18" name="TextBox 17">
            <a:extLst>
              <a:ext uri="{FF2B5EF4-FFF2-40B4-BE49-F238E27FC236}">
                <a16:creationId xmlns:a16="http://schemas.microsoft.com/office/drawing/2014/main" id="{44EAEBDF-801C-9444-DCFE-DB619681B1B7}"/>
              </a:ext>
            </a:extLst>
          </p:cNvPr>
          <p:cNvSpPr txBox="1"/>
          <p:nvPr/>
        </p:nvSpPr>
        <p:spPr>
          <a:xfrm>
            <a:off x="5488635" y="4758732"/>
            <a:ext cx="6191250" cy="523220"/>
          </a:xfrm>
          <a:prstGeom prst="rect">
            <a:avLst/>
          </a:prstGeom>
          <a:noFill/>
        </p:spPr>
        <p:txBody>
          <a:bodyPr wrap="square">
            <a:spAutoFit/>
          </a:bodyPr>
          <a:lstStyle/>
          <a:p>
            <a:r>
              <a:rPr lang="en-US" sz="2800" dirty="0"/>
              <a:t>Q-Table Update</a:t>
            </a:r>
          </a:p>
        </p:txBody>
      </p:sp>
      <p:pic>
        <p:nvPicPr>
          <p:cNvPr id="19" name="Picture 18">
            <a:extLst>
              <a:ext uri="{FF2B5EF4-FFF2-40B4-BE49-F238E27FC236}">
                <a16:creationId xmlns:a16="http://schemas.microsoft.com/office/drawing/2014/main" id="{E105EF90-C476-EB2B-C401-A44116C4E9B0}"/>
              </a:ext>
            </a:extLst>
          </p:cNvPr>
          <p:cNvPicPr>
            <a:picLocks noChangeAspect="1"/>
          </p:cNvPicPr>
          <p:nvPr/>
        </p:nvPicPr>
        <p:blipFill>
          <a:blip r:embed="rId2"/>
          <a:stretch>
            <a:fillRect/>
          </a:stretch>
        </p:blipFill>
        <p:spPr>
          <a:xfrm>
            <a:off x="179569" y="3085666"/>
            <a:ext cx="4328366" cy="3589377"/>
          </a:xfrm>
          <a:prstGeom prst="rect">
            <a:avLst/>
          </a:prstGeom>
        </p:spPr>
      </p:pic>
    </p:spTree>
    <p:extLst>
      <p:ext uri="{BB962C8B-B14F-4D97-AF65-F5344CB8AC3E}">
        <p14:creationId xmlns:p14="http://schemas.microsoft.com/office/powerpoint/2010/main" val="238901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DAB4-99F3-EBBD-1190-D9658324510A}"/>
              </a:ext>
            </a:extLst>
          </p:cNvPr>
          <p:cNvSpPr>
            <a:spLocks noGrp="1"/>
          </p:cNvSpPr>
          <p:nvPr>
            <p:ph type="title"/>
          </p:nvPr>
        </p:nvSpPr>
        <p:spPr>
          <a:xfrm>
            <a:off x="666751" y="4767704"/>
            <a:ext cx="10544174" cy="775340"/>
          </a:xfrm>
        </p:spPr>
        <p:txBody>
          <a:bodyPr/>
          <a:lstStyle/>
          <a:p>
            <a:r>
              <a:rPr lang="en-US" sz="5100">
                <a:solidFill>
                  <a:schemeClr val="bg1"/>
                </a:solidFill>
              </a:rPr>
              <a:t>Game Flow and AI Behavior</a:t>
            </a:r>
          </a:p>
        </p:txBody>
      </p:sp>
      <p:sp>
        <p:nvSpPr>
          <p:cNvPr id="6" name="TextBox 5">
            <a:extLst>
              <a:ext uri="{FF2B5EF4-FFF2-40B4-BE49-F238E27FC236}">
                <a16:creationId xmlns:a16="http://schemas.microsoft.com/office/drawing/2014/main" id="{0D5A9827-E82D-C5F7-FA12-D7E5CCA3A60E}"/>
              </a:ext>
            </a:extLst>
          </p:cNvPr>
          <p:cNvSpPr txBox="1"/>
          <p:nvPr/>
        </p:nvSpPr>
        <p:spPr>
          <a:xfrm>
            <a:off x="2674939" y="5582617"/>
            <a:ext cx="6691311" cy="738664"/>
          </a:xfrm>
          <a:prstGeom prst="rect">
            <a:avLst/>
          </a:prstGeom>
          <a:noFill/>
        </p:spPr>
        <p:txBody>
          <a:bodyPr wrap="square">
            <a:spAutoFit/>
          </a:bodyPr>
          <a:lstStyle/>
          <a:p>
            <a:r>
              <a:rPr lang="en-US" sz="4200" b="1" dirty="0">
                <a:solidFill>
                  <a:schemeClr val="tx2">
                    <a:lumMod val="10000"/>
                    <a:lumOff val="90000"/>
                  </a:schemeClr>
                </a:solidFill>
              </a:rPr>
              <a:t> AI Move</a:t>
            </a:r>
          </a:p>
        </p:txBody>
      </p:sp>
      <p:sp>
        <p:nvSpPr>
          <p:cNvPr id="8" name="TextBox 7">
            <a:extLst>
              <a:ext uri="{FF2B5EF4-FFF2-40B4-BE49-F238E27FC236}">
                <a16:creationId xmlns:a16="http://schemas.microsoft.com/office/drawing/2014/main" id="{E222ED3C-A83D-37F3-4792-B556C0D03CD9}"/>
              </a:ext>
            </a:extLst>
          </p:cNvPr>
          <p:cNvSpPr txBox="1"/>
          <p:nvPr/>
        </p:nvSpPr>
        <p:spPr>
          <a:xfrm>
            <a:off x="4968472" y="5636478"/>
            <a:ext cx="3681412" cy="630942"/>
          </a:xfrm>
          <a:prstGeom prst="rect">
            <a:avLst/>
          </a:prstGeom>
          <a:noFill/>
        </p:spPr>
        <p:txBody>
          <a:bodyPr wrap="square">
            <a:spAutoFit/>
          </a:bodyPr>
          <a:lstStyle/>
          <a:p>
            <a:r>
              <a:rPr lang="en-US" sz="3500" b="1" dirty="0">
                <a:solidFill>
                  <a:schemeClr val="tx2">
                    <a:lumMod val="10000"/>
                    <a:lumOff val="90000"/>
                  </a:schemeClr>
                </a:solidFill>
              </a:rPr>
              <a:t>Win/Tie Check</a:t>
            </a:r>
          </a:p>
        </p:txBody>
      </p:sp>
      <p:sp>
        <p:nvSpPr>
          <p:cNvPr id="10" name="Text Placeholder 9">
            <a:extLst>
              <a:ext uri="{FF2B5EF4-FFF2-40B4-BE49-F238E27FC236}">
                <a16:creationId xmlns:a16="http://schemas.microsoft.com/office/drawing/2014/main" id="{D09EE77C-6615-F98C-319E-000BECC6F5DC}"/>
              </a:ext>
            </a:extLst>
          </p:cNvPr>
          <p:cNvSpPr>
            <a:spLocks noGrp="1"/>
          </p:cNvSpPr>
          <p:nvPr>
            <p:ph type="body" sz="half" idx="2"/>
          </p:nvPr>
        </p:nvSpPr>
        <p:spPr>
          <a:xfrm>
            <a:off x="363538" y="5622796"/>
            <a:ext cx="33527193" cy="1143000"/>
          </a:xfrm>
        </p:spPr>
        <p:txBody>
          <a:bodyPr>
            <a:normAutofit/>
          </a:bodyPr>
          <a:lstStyle/>
          <a:p>
            <a:r>
              <a:rPr lang="en-US" sz="3800" b="1"/>
              <a:t>Game Start</a:t>
            </a:r>
            <a:endParaRPr lang="en-US" sz="3800" b="1" dirty="0"/>
          </a:p>
        </p:txBody>
      </p:sp>
      <p:pic>
        <p:nvPicPr>
          <p:cNvPr id="14" name="Picture Placeholder 13">
            <a:extLst>
              <a:ext uri="{FF2B5EF4-FFF2-40B4-BE49-F238E27FC236}">
                <a16:creationId xmlns:a16="http://schemas.microsoft.com/office/drawing/2014/main" id="{B41A86B6-EBAA-D024-7FC6-9D796AA04A7A}"/>
              </a:ext>
            </a:extLst>
          </p:cNvPr>
          <p:cNvPicPr>
            <a:picLocks noGrp="1" noChangeAspect="1"/>
          </p:cNvPicPr>
          <p:nvPr>
            <p:ph type="pic" idx="1"/>
          </p:nvPr>
        </p:nvPicPr>
        <p:blipFill>
          <a:blip r:embed="rId2"/>
          <a:srcRect t="3750" b="3750"/>
          <a:stretch/>
        </p:blipFill>
        <p:spPr>
          <a:xfrm>
            <a:off x="0" y="0"/>
            <a:ext cx="4254500" cy="4578350"/>
          </a:xfrm>
        </p:spPr>
      </p:pic>
      <p:pic>
        <p:nvPicPr>
          <p:cNvPr id="17" name="Picture 16">
            <a:extLst>
              <a:ext uri="{FF2B5EF4-FFF2-40B4-BE49-F238E27FC236}">
                <a16:creationId xmlns:a16="http://schemas.microsoft.com/office/drawing/2014/main" id="{8637366B-614C-0040-E81D-194060D6DEA8}"/>
              </a:ext>
            </a:extLst>
          </p:cNvPr>
          <p:cNvPicPr>
            <a:picLocks noChangeAspect="1"/>
          </p:cNvPicPr>
          <p:nvPr/>
        </p:nvPicPr>
        <p:blipFill>
          <a:blip r:embed="rId3"/>
          <a:stretch>
            <a:fillRect/>
          </a:stretch>
        </p:blipFill>
        <p:spPr>
          <a:xfrm>
            <a:off x="4254500" y="21892"/>
            <a:ext cx="7937500" cy="4556458"/>
          </a:xfrm>
          <a:prstGeom prst="rect">
            <a:avLst/>
          </a:prstGeom>
        </p:spPr>
      </p:pic>
      <p:sp>
        <p:nvSpPr>
          <p:cNvPr id="19" name="TextBox 18">
            <a:extLst>
              <a:ext uri="{FF2B5EF4-FFF2-40B4-BE49-F238E27FC236}">
                <a16:creationId xmlns:a16="http://schemas.microsoft.com/office/drawing/2014/main" id="{C24E4583-AD18-0CCA-789E-277D92A395FE}"/>
              </a:ext>
            </a:extLst>
          </p:cNvPr>
          <p:cNvSpPr txBox="1"/>
          <p:nvPr/>
        </p:nvSpPr>
        <p:spPr>
          <a:xfrm>
            <a:off x="7887884" y="5682645"/>
            <a:ext cx="16954500" cy="584775"/>
          </a:xfrm>
          <a:prstGeom prst="rect">
            <a:avLst/>
          </a:prstGeom>
          <a:noFill/>
        </p:spPr>
        <p:txBody>
          <a:bodyPr wrap="square">
            <a:spAutoFit/>
          </a:bodyPr>
          <a:lstStyle/>
          <a:p>
            <a:r>
              <a:rPr lang="en-US" sz="3100" b="1" dirty="0">
                <a:solidFill>
                  <a:schemeClr val="bg2"/>
                </a:solidFill>
              </a:rPr>
              <a:t>End of Game</a:t>
            </a:r>
          </a:p>
        </p:txBody>
      </p:sp>
      <p:sp>
        <p:nvSpPr>
          <p:cNvPr id="21" name="TextBox 20">
            <a:extLst>
              <a:ext uri="{FF2B5EF4-FFF2-40B4-BE49-F238E27FC236}">
                <a16:creationId xmlns:a16="http://schemas.microsoft.com/office/drawing/2014/main" id="{81D1D29F-8EA1-A133-E4FB-44652DAB4B07}"/>
              </a:ext>
            </a:extLst>
          </p:cNvPr>
          <p:cNvSpPr txBox="1"/>
          <p:nvPr/>
        </p:nvSpPr>
        <p:spPr>
          <a:xfrm>
            <a:off x="4968472" y="6181021"/>
            <a:ext cx="16954500" cy="584775"/>
          </a:xfrm>
          <a:prstGeom prst="rect">
            <a:avLst/>
          </a:prstGeom>
          <a:noFill/>
        </p:spPr>
        <p:txBody>
          <a:bodyPr wrap="square">
            <a:spAutoFit/>
          </a:bodyPr>
          <a:lstStyle/>
          <a:p>
            <a:r>
              <a:rPr lang="en-US" sz="3200" b="1" dirty="0">
                <a:solidFill>
                  <a:schemeClr val="bg2"/>
                </a:solidFill>
              </a:rPr>
              <a:t>Training Mode</a:t>
            </a:r>
          </a:p>
        </p:txBody>
      </p:sp>
    </p:spTree>
    <p:extLst>
      <p:ext uri="{BB962C8B-B14F-4D97-AF65-F5344CB8AC3E}">
        <p14:creationId xmlns:p14="http://schemas.microsoft.com/office/powerpoint/2010/main" val="375150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65125"/>
            <a:ext cx="10515600" cy="1325563"/>
          </a:xfrm>
        </p:spPr>
        <p:txBody>
          <a:bodyPr anchor="ctr">
            <a:normAutofit/>
          </a:bodyPr>
          <a:lstStyle/>
          <a:p>
            <a:r>
              <a:rPr lang="en-US" dirty="0"/>
              <a:t>AI vs Human Gameplay </a:t>
            </a:r>
          </a:p>
        </p:txBody>
      </p:sp>
      <p:pic>
        <p:nvPicPr>
          <p:cNvPr id="15" name="Content Placeholder 14" descr="A hand pressing a button on a device&#10;&#10;Description automatically generated">
            <a:extLst>
              <a:ext uri="{FF2B5EF4-FFF2-40B4-BE49-F238E27FC236}">
                <a16:creationId xmlns:a16="http://schemas.microsoft.com/office/drawing/2014/main" id="{780072AD-F98E-1292-4FD9-2889EFFDE948}"/>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rcRect t="35328" r="3" b="2696"/>
          <a:stretch/>
        </p:blipFill>
        <p:spPr>
          <a:xfrm>
            <a:off x="838200" y="1825625"/>
            <a:ext cx="6934200" cy="4297680"/>
          </a:xfr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7903029" y="1825625"/>
            <a:ext cx="3450771" cy="4297680"/>
          </a:xfrm>
        </p:spPr>
        <p:txBody>
          <a:bodyPr vert="horz" lIns="91440" tIns="45720" rIns="91440" bIns="45720" rtlCol="0">
            <a:normAutofit/>
          </a:bodyPr>
          <a:lstStyle/>
          <a:p>
            <a:r>
              <a:rPr lang="en-US" sz="1600" dirty="0"/>
              <a:t>Once the AI is trained, explain how a human player can play against the AI: </a:t>
            </a:r>
          </a:p>
          <a:p>
            <a:r>
              <a:rPr lang="en-US" sz="1600" dirty="0"/>
              <a:t>• Human-Player Interaction: "After training, the human player can play against the AI by clicking on the grid to place their 'X' symbol. The AI plays as 'O'. After each human move, the AI selects its move based on the Q-table." </a:t>
            </a:r>
          </a:p>
          <a:p>
            <a:r>
              <a:rPr lang="en-US" sz="1600" dirty="0"/>
              <a:t>• Game Flow: "The game alternates turns between the human player and the AI, displaying the updated board and the current game status after each move." </a:t>
            </a:r>
            <a:endParaRPr lang="en-US" sz="1700" dirty="0"/>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p:spPr>
        <p:txBody>
          <a:bodyPr anchor="ctr">
            <a:normAutofit/>
          </a:bodyPr>
          <a:lstStyle/>
          <a:p>
            <a:r>
              <a:rPr lang="en-US" dirty="0"/>
              <a:t>Future Improvements and Next Steps </a:t>
            </a:r>
          </a:p>
        </p:txBody>
      </p:sp>
      <p:pic>
        <p:nvPicPr>
          <p:cNvPr id="6" name="Content Placeholder 5" descr="A diagram of a company&#10;&#10;Description automatically generated with medium confidence">
            <a:extLst>
              <a:ext uri="{FF2B5EF4-FFF2-40B4-BE49-F238E27FC236}">
                <a16:creationId xmlns:a16="http://schemas.microsoft.com/office/drawing/2014/main" id="{A030A761-3F9F-A813-5043-CB47961EF3B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p:blipFill>
        <p:spPr>
          <a:xfrm>
            <a:off x="464372" y="1690688"/>
            <a:ext cx="4047344" cy="4047344"/>
          </a:xfrm>
          <a:noFill/>
        </p:spPr>
      </p:pic>
      <p:sp>
        <p:nvSpPr>
          <p:cNvPr id="3" name="Content Placeholder 2">
            <a:extLst>
              <a:ext uri="{FF2B5EF4-FFF2-40B4-BE49-F238E27FC236}">
                <a16:creationId xmlns:a16="http://schemas.microsoft.com/office/drawing/2014/main" id="{68A5FD2B-E3E5-1C2B-0151-21F216B14A33}"/>
              </a:ext>
            </a:extLst>
          </p:cNvPr>
          <p:cNvSpPr>
            <a:spLocks noGrp="1"/>
          </p:cNvSpPr>
          <p:nvPr>
            <p:ph sz="half" idx="15"/>
          </p:nvPr>
        </p:nvSpPr>
        <p:spPr>
          <a:xfrm>
            <a:off x="4661820" y="1816916"/>
            <a:ext cx="6698156" cy="4297680"/>
          </a:xfrm>
        </p:spPr>
        <p:txBody>
          <a:bodyPr>
            <a:normAutofit/>
          </a:bodyPr>
          <a:lstStyle/>
          <a:p>
            <a:r>
              <a:rPr lang="en-US"/>
              <a:t>Discuss potential improvements you could make to your project:</a:t>
            </a:r>
          </a:p>
          <a:p>
            <a:r>
              <a:rPr lang="en-US"/>
              <a:t>• Increased Training Episodes: "Training the AI for more  episodes will help improve its performance by providing more opportunities for it to learn from different game scenarios." </a:t>
            </a:r>
          </a:p>
          <a:p>
            <a:r>
              <a:rPr lang="en-US"/>
              <a:t>• Optimizing the AI: "Exploration can sometimes make the AI perform sub-optimally. I could experiment with different exploration-exploitation strategies (such as decaying epsilon  over time)." </a:t>
            </a:r>
          </a:p>
          <a:p>
            <a:r>
              <a:rPr lang="en-US"/>
              <a:t>• User Interface Enhancements: "Improving the user interface(UI) for smoother interaction, including a restart button or AI difficulty levels, could make the game more engaging." </a:t>
            </a:r>
            <a:endParaRPr lang="en-US" dirty="0"/>
          </a:p>
        </p:txBody>
      </p:sp>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365125"/>
            <a:ext cx="10515600" cy="1325563"/>
          </a:xfrm>
        </p:spPr>
        <p:txBody>
          <a:bodyPr anchor="ctr">
            <a:normAutofit/>
          </a:bodyPr>
          <a:lstStyle/>
          <a:p>
            <a:r>
              <a:rPr lang="en-US" dirty="0"/>
              <a:t>Why Q-learning May Be Better Than Minimax </a:t>
            </a:r>
          </a:p>
        </p:txBody>
      </p:sp>
      <p:graphicFrame>
        <p:nvGraphicFramePr>
          <p:cNvPr id="6" name="Content Placeholder 2">
            <a:extLst>
              <a:ext uri="{FF2B5EF4-FFF2-40B4-BE49-F238E27FC236}">
                <a16:creationId xmlns:a16="http://schemas.microsoft.com/office/drawing/2014/main" id="{019631CF-8EDA-8E37-50B4-F1376FD5668A}"/>
              </a:ext>
            </a:extLst>
          </p:cNvPr>
          <p:cNvGraphicFramePr>
            <a:graphicFrameLocks noGrp="1"/>
          </p:cNvGraphicFramePr>
          <p:nvPr>
            <p:ph type="tbl" sz="quarter" idx="13"/>
          </p:nvPr>
        </p:nvGraphicFramePr>
        <p:xfrm>
          <a:off x="838199" y="1825625"/>
          <a:ext cx="10515600" cy="4297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1325563"/>
          </a:xfrm>
        </p:spPr>
        <p:txBody>
          <a:bodyPr anchor="ctr">
            <a:normAutofit/>
          </a:bodyPr>
          <a:lstStyle/>
          <a:p>
            <a:r>
              <a:rPr lang="en-US" dirty="0"/>
              <a:t>Conclusion</a:t>
            </a:r>
          </a:p>
        </p:txBody>
      </p:sp>
      <p:pic>
        <p:nvPicPr>
          <p:cNvPr id="10" name="Content Placeholder 9" descr="A game with multiple cubes&#10;&#10;Description automatically generated with medium confidence">
            <a:extLst>
              <a:ext uri="{FF2B5EF4-FFF2-40B4-BE49-F238E27FC236}">
                <a16:creationId xmlns:a16="http://schemas.microsoft.com/office/drawing/2014/main" id="{DDC572D8-7F31-6E68-CDB0-646A2AB1AB3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4372" y="1461540"/>
            <a:ext cx="4107628" cy="4107628"/>
          </a:xfrm>
          <a:noFill/>
        </p:spPr>
      </p:pic>
      <p:sp>
        <p:nvSpPr>
          <p:cNvPr id="3" name="Content Placeholder 2">
            <a:extLst>
              <a:ext uri="{FF2B5EF4-FFF2-40B4-BE49-F238E27FC236}">
                <a16:creationId xmlns:a16="http://schemas.microsoft.com/office/drawing/2014/main" id="{FACE640F-7F5A-BDB7-205D-765FA80B6796}"/>
              </a:ext>
            </a:extLst>
          </p:cNvPr>
          <p:cNvSpPr>
            <a:spLocks noGrp="1"/>
          </p:cNvSpPr>
          <p:nvPr>
            <p:ph sz="half" idx="15"/>
          </p:nvPr>
        </p:nvSpPr>
        <p:spPr>
          <a:xfrm>
            <a:off x="4655644" y="1366514"/>
            <a:ext cx="6698156" cy="4297680"/>
          </a:xfrm>
        </p:spPr>
        <p:txBody>
          <a:bodyPr>
            <a:normAutofit/>
          </a:bodyPr>
          <a:lstStyle/>
          <a:p>
            <a:endParaRPr lang="en-US" dirty="0"/>
          </a:p>
          <a:p>
            <a:r>
              <a:rPr lang="en-US" dirty="0"/>
              <a:t>Q-learning tends to be better for dynamic, adaptive, and large-scale learning environments where the agent learns from experience, especially in complex or imperfect information games. On the other hand, Minimax is perfect for smaller, simpler games with perfect information where the optimal strategy can be computed exhaustively.</a:t>
            </a:r>
          </a:p>
          <a:p>
            <a:r>
              <a:rPr lang="en-US" dirty="0"/>
              <a:t>"In this project, I successfully implemented a Tic-Tac-Toe game where the AI learns to play using Q-learning. Through training, the AI improves its gameplay and gradually becomes more strategic. This project has provided me with valuable insights into both reinforcement learning and game development." </a:t>
            </a:r>
          </a:p>
        </p:txBody>
      </p:sp>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605455" y="755171"/>
            <a:ext cx="4619937" cy="5315035"/>
          </a:xfrm>
          <a:noFill/>
        </p:spPr>
        <p:txBody>
          <a:bodyPr>
            <a:normAutofit/>
          </a:bodyPr>
          <a:lstStyle/>
          <a:p>
            <a:endParaRPr lang="en-US" sz="2400" b="1" dirty="0"/>
          </a:p>
          <a:p>
            <a:r>
              <a:rPr lang="en-US" sz="2400" b="1" dirty="0"/>
              <a:t>Sravanthi Kadari</a:t>
            </a:r>
          </a:p>
          <a:p>
            <a:r>
              <a:rPr lang="en-US" sz="2400" b="1" dirty="0"/>
              <a:t>Nakka Lakshmi </a:t>
            </a:r>
            <a:r>
              <a:rPr lang="en-US" b="1" dirty="0"/>
              <a:t>P</a:t>
            </a:r>
            <a:r>
              <a:rPr lang="en-US" sz="2400" b="1" dirty="0"/>
              <a:t>rasanna</a:t>
            </a:r>
          </a:p>
          <a:p>
            <a:r>
              <a:rPr lang="en-US" sz="2400" b="1" dirty="0"/>
              <a:t>Richa </a:t>
            </a:r>
            <a:r>
              <a:rPr lang="en-US" b="1" dirty="0"/>
              <a:t>P</a:t>
            </a:r>
            <a:r>
              <a:rPr lang="en-US" sz="2400" b="1" dirty="0"/>
              <a:t>atel</a:t>
            </a:r>
          </a:p>
          <a:p>
            <a:endParaRPr lang="en-US" dirty="0"/>
          </a:p>
        </p:txBody>
      </p:sp>
    </p:spTree>
    <p:extLst>
      <p:ext uri="{BB962C8B-B14F-4D97-AF65-F5344CB8AC3E}">
        <p14:creationId xmlns:p14="http://schemas.microsoft.com/office/powerpoint/2010/main" val="156248483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TotalTime>
  <Words>533</Words>
  <Application>Microsoft Office PowerPoint</Application>
  <PresentationFormat>Widescreen</PresentationFormat>
  <Paragraphs>52</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Avenir Next LT Pro</vt:lpstr>
      <vt:lpstr>Calibri</vt:lpstr>
      <vt:lpstr>Georgia Pro Cond Light</vt:lpstr>
      <vt:lpstr>Speak Pro</vt:lpstr>
      <vt:lpstr>RetrospectVTI</vt:lpstr>
      <vt:lpstr>Pathfinding Algorithms for Game Optimization</vt:lpstr>
      <vt:lpstr>1. Introduction to the Project</vt:lpstr>
      <vt:lpstr>Overview of the Q-learning Approach</vt:lpstr>
      <vt:lpstr>Game Flow and AI Behavior</vt:lpstr>
      <vt:lpstr>AI vs Human Gameplay </vt:lpstr>
      <vt:lpstr>Future Improvements and Next Steps </vt:lpstr>
      <vt:lpstr>Why Q-learning May Be Better Than Minimax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Pathfinding Algorithms for Game Optimization</dc:title>
  <dc:creator>14753080223</dc:creator>
  <cp:lastModifiedBy>Patel, Richa A</cp:lastModifiedBy>
  <cp:revision>3</cp:revision>
  <dcterms:created xsi:type="dcterms:W3CDTF">2024-12-07T21:16:19Z</dcterms:created>
  <dcterms:modified xsi:type="dcterms:W3CDTF">2024-12-12T01:35:19Z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