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7170" y="655820"/>
            <a:ext cx="818965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2500" y="4734807"/>
            <a:ext cx="8121650" cy="408940"/>
          </a:xfrm>
          <a:custGeom>
            <a:avLst/>
            <a:gdLst/>
            <a:ahLst/>
            <a:cxnLst/>
            <a:rect l="l" t="t" r="r" b="b"/>
            <a:pathLst>
              <a:path w="8121650" h="408939">
                <a:moveTo>
                  <a:pt x="0" y="408692"/>
                </a:moveTo>
                <a:lnTo>
                  <a:pt x="8121499" y="408692"/>
                </a:lnTo>
                <a:lnTo>
                  <a:pt x="8121499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8030" y="4667070"/>
            <a:ext cx="384810" cy="476884"/>
          </a:xfrm>
          <a:custGeom>
            <a:avLst/>
            <a:gdLst/>
            <a:ahLst/>
            <a:cxnLst/>
            <a:rect l="l" t="t" r="r" b="b"/>
            <a:pathLst>
              <a:path w="384809" h="476885">
                <a:moveTo>
                  <a:pt x="0" y="0"/>
                </a:moveTo>
                <a:lnTo>
                  <a:pt x="384469" y="0"/>
                </a:lnTo>
                <a:lnTo>
                  <a:pt x="384469" y="476429"/>
                </a:lnTo>
                <a:lnTo>
                  <a:pt x="0" y="476429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4724400"/>
            <a:ext cx="258207" cy="327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7832"/>
            <a:ext cx="83185" cy="387350"/>
          </a:xfrm>
          <a:custGeom>
            <a:avLst/>
            <a:gdLst/>
            <a:ahLst/>
            <a:cxnLst/>
            <a:rect l="l" t="t" r="r" b="b"/>
            <a:pathLst>
              <a:path w="83185" h="387350">
                <a:moveTo>
                  <a:pt x="82664" y="387197"/>
                </a:moveTo>
                <a:lnTo>
                  <a:pt x="0" y="387197"/>
                </a:lnTo>
                <a:lnTo>
                  <a:pt x="0" y="0"/>
                </a:lnTo>
                <a:lnTo>
                  <a:pt x="82664" y="0"/>
                </a:lnTo>
                <a:lnTo>
                  <a:pt x="82664" y="38719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2500" y="4734807"/>
            <a:ext cx="8121650" cy="408940"/>
          </a:xfrm>
          <a:custGeom>
            <a:avLst/>
            <a:gdLst/>
            <a:ahLst/>
            <a:cxnLst/>
            <a:rect l="l" t="t" r="r" b="b"/>
            <a:pathLst>
              <a:path w="8121650" h="408939">
                <a:moveTo>
                  <a:pt x="0" y="408692"/>
                </a:moveTo>
                <a:lnTo>
                  <a:pt x="8121499" y="408692"/>
                </a:lnTo>
                <a:lnTo>
                  <a:pt x="8121499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38030" y="4667070"/>
            <a:ext cx="384810" cy="476884"/>
          </a:xfrm>
          <a:custGeom>
            <a:avLst/>
            <a:gdLst/>
            <a:ahLst/>
            <a:cxnLst/>
            <a:rect l="l" t="t" r="r" b="b"/>
            <a:pathLst>
              <a:path w="384809" h="476885">
                <a:moveTo>
                  <a:pt x="0" y="0"/>
                </a:moveTo>
                <a:lnTo>
                  <a:pt x="384469" y="0"/>
                </a:lnTo>
                <a:lnTo>
                  <a:pt x="384469" y="476429"/>
                </a:lnTo>
                <a:lnTo>
                  <a:pt x="0" y="476429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8500" y="4724400"/>
            <a:ext cx="258207" cy="327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320" y="729046"/>
            <a:ext cx="2233930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770" y="1083306"/>
            <a:ext cx="7978458" cy="1520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9711" y="4845240"/>
            <a:ext cx="431800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jpe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jpeg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0.jpeg"/><Relationship Id="rId1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cheese/vignettes/cheese.html" TargetMode="External"/><Relationship Id="rId3" Type="http://schemas.openxmlformats.org/officeDocument/2006/relationships/hyperlink" Target="https://cran.r-project.org/web/packages/gtsummary/gtsummary.pdf" TargetMode="External"/><Relationship Id="rId2" Type="http://schemas.openxmlformats.org/officeDocument/2006/relationships/hyperlink" Target="https://www.who.int/news-room/fact-sheets/detail/cardiovascular-diseases-(cvds)" TargetMode="Externa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rchive.ics.uci.edu/ml/machine-learning-databases/heart-diseas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27.png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3303" y="0"/>
            <a:ext cx="734060" cy="1719580"/>
            <a:chOff x="633303" y="0"/>
            <a:chExt cx="734060" cy="1719580"/>
          </a:xfrm>
        </p:grpSpPr>
        <p:sp>
          <p:nvSpPr>
            <p:cNvPr id="4" name="object 4"/>
            <p:cNvSpPr/>
            <p:nvPr/>
          </p:nvSpPr>
          <p:spPr>
            <a:xfrm>
              <a:off x="633303" y="0"/>
              <a:ext cx="734060" cy="1719580"/>
            </a:xfrm>
            <a:custGeom>
              <a:avLst/>
              <a:gdLst/>
              <a:ahLst/>
              <a:cxnLst/>
              <a:rect l="l" t="t" r="r" b="b"/>
              <a:pathLst>
                <a:path w="734060" h="1719580">
                  <a:moveTo>
                    <a:pt x="0" y="0"/>
                  </a:moveTo>
                  <a:lnTo>
                    <a:pt x="733465" y="0"/>
                  </a:lnTo>
                  <a:lnTo>
                    <a:pt x="733465" y="1719143"/>
                  </a:lnTo>
                  <a:lnTo>
                    <a:pt x="0" y="171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977900"/>
              <a:ext cx="489120" cy="6208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62829" y="619482"/>
            <a:ext cx="6968490" cy="12630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ctr">
              <a:lnSpc>
                <a:spcPts val="3130"/>
              </a:lnSpc>
              <a:spcBef>
                <a:spcPts val="495"/>
              </a:spcBef>
            </a:pPr>
            <a:r>
              <a:rPr sz="2900" b="1" spc="-10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Predicting</a:t>
            </a:r>
            <a:r>
              <a:rPr sz="2900" b="1" spc="-30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factors</a:t>
            </a:r>
            <a:r>
              <a:rPr sz="2900" b="1" spc="-2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affecting</a:t>
            </a:r>
            <a:r>
              <a:rPr sz="2900" b="1" spc="-2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presence</a:t>
            </a:r>
            <a:r>
              <a:rPr sz="2900" b="1" spc="-30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or </a:t>
            </a:r>
            <a:r>
              <a:rPr sz="2900" b="1" spc="-790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absence of Heart Disease and </a:t>
            </a:r>
            <a:r>
              <a:rPr sz="2900" b="1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determining</a:t>
            </a:r>
            <a:r>
              <a:rPr sz="2900" b="1" spc="-1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the</a:t>
            </a:r>
            <a:r>
              <a:rPr sz="2900" b="1" spc="-10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gender</a:t>
            </a:r>
            <a:r>
              <a:rPr sz="2900" b="1" spc="-1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at</a:t>
            </a:r>
            <a:r>
              <a:rPr sz="2900" b="1" spc="-10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Arial" panose="020B0704020202020204"/>
                <a:cs typeface="Arial" panose="020B0704020202020204"/>
              </a:rPr>
              <a:t>risk.</a:t>
            </a:r>
            <a:endParaRPr sz="2900">
              <a:latin typeface="Arial" panose="020B0704020202020204"/>
              <a:cs typeface="Arial" panose="020B07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434" y="4748269"/>
            <a:ext cx="44830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5" dirty="0">
                <a:solidFill>
                  <a:srgbClr val="A6A6A6"/>
                </a:solidFill>
                <a:latin typeface="Arial" panose="020B0704020202020204"/>
                <a:cs typeface="Arial" panose="020B0704020202020204"/>
              </a:rPr>
              <a:t>IUPUI</a:t>
            </a:r>
            <a:endParaRPr sz="1100">
              <a:latin typeface="Arial" panose="020B0704020202020204"/>
              <a:cs typeface="Arial" panose="020B07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0913" y="3471347"/>
            <a:ext cx="123253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0" y="2616200"/>
            <a:ext cx="2646680" cy="85534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Sai</a:t>
            </a:r>
            <a:r>
              <a:rPr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Sravanthi</a:t>
            </a:r>
            <a:r>
              <a:rPr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Kilari</a:t>
            </a:r>
            <a:endParaRPr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500" y="3127156"/>
            <a:ext cx="1096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Guided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Professor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Meet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Pradhan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6644" y="3980596"/>
            <a:ext cx="918844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195" algn="ctr">
              <a:lnSpc>
                <a:spcPts val="1675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T.A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675"/>
              </a:lnSpc>
            </a:pP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Hardik</a:t>
            </a:r>
            <a:r>
              <a:rPr sz="14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Patel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4" name="object 4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54000"/>
            <a:ext cx="2543175" cy="21621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500" y="2578100"/>
            <a:ext cx="2571749" cy="19431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5991" y="601777"/>
            <a:ext cx="3440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Arial MT"/>
                <a:cs typeface="Arial MT"/>
              </a:rPr>
              <a:t>Types</a:t>
            </a:r>
            <a:r>
              <a:rPr sz="180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00"/>
                </a:solidFill>
                <a:latin typeface="Arial MT"/>
                <a:cs typeface="Arial MT"/>
              </a:rPr>
              <a:t>chest</a:t>
            </a:r>
            <a:r>
              <a:rPr sz="18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 MT"/>
                <a:cs typeface="Arial MT"/>
              </a:rPr>
              <a:t>pain</a:t>
            </a:r>
            <a:r>
              <a:rPr sz="18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 MT"/>
                <a:cs typeface="Arial MT"/>
              </a:rPr>
              <a:t>among</a:t>
            </a:r>
            <a:r>
              <a:rPr sz="18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00"/>
                </a:solidFill>
                <a:latin typeface="Arial MT"/>
                <a:cs typeface="Arial MT"/>
              </a:rPr>
              <a:t>males </a:t>
            </a:r>
            <a:r>
              <a:rPr sz="1800" spc="-484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 MT"/>
                <a:cs typeface="Arial MT"/>
              </a:rPr>
              <a:t>females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055647" y="3477136"/>
            <a:ext cx="3009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ECG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slope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males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females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832"/>
            <a:ext cx="83185" cy="387350"/>
          </a:xfrm>
          <a:custGeom>
            <a:avLst/>
            <a:gdLst/>
            <a:ahLst/>
            <a:cxnLst/>
            <a:rect l="l" t="t" r="r" b="b"/>
            <a:pathLst>
              <a:path w="83185" h="387350">
                <a:moveTo>
                  <a:pt x="82664" y="387197"/>
                </a:moveTo>
                <a:lnTo>
                  <a:pt x="0" y="387197"/>
                </a:lnTo>
                <a:lnTo>
                  <a:pt x="0" y="0"/>
                </a:lnTo>
                <a:lnTo>
                  <a:pt x="82664" y="0"/>
                </a:lnTo>
                <a:lnTo>
                  <a:pt x="82664" y="38719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5" name="object 5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16765" y="4270383"/>
            <a:ext cx="3054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males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females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789" y="1000633"/>
            <a:ext cx="2850430" cy="28543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3042" y="157557"/>
            <a:ext cx="2689376" cy="26603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961" y="2869254"/>
            <a:ext cx="2627613" cy="15569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5818" y="383265"/>
            <a:ext cx="1225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400" spc="-8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distribution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2796" y="498950"/>
            <a:ext cx="2541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00000"/>
                </a:solidFill>
                <a:latin typeface="Arial MT"/>
                <a:cs typeface="Arial MT"/>
              </a:rPr>
              <a:t>CORRELATION</a:t>
            </a:r>
            <a:r>
              <a:rPr sz="160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346" y="1111563"/>
            <a:ext cx="3841750" cy="162496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3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dependent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variable.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ct val="146000"/>
              </a:lnSpc>
              <a:spcBef>
                <a:spcPts val="14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Highly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positive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correlated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cp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(0.77),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thalach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(0.8),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slope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(0.71)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Highly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negative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correlated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exang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(-0.81),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oldpeak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(-0.8),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(-0.74)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thal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(-0.69)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35000"/>
            <a:ext cx="4775200" cy="4140200"/>
            <a:chOff x="0" y="635000"/>
            <a:chExt cx="4775200" cy="41402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635000"/>
              <a:ext cx="4775200" cy="414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863600"/>
              <a:ext cx="4150782" cy="35077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57535" y="368834"/>
          <a:ext cx="3475990" cy="363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985"/>
                <a:gridCol w="1798319"/>
              </a:tblGrid>
              <a:tr h="259079">
                <a:tc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b="1" spc="-5" dirty="0">
                          <a:latin typeface="Arial" panose="020B0704020202020204"/>
                          <a:cs typeface="Arial" panose="020B0704020202020204"/>
                        </a:rPr>
                        <a:t>Variables</a:t>
                      </a:r>
                      <a:endParaRPr sz="105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50" b="1" dirty="0">
                          <a:latin typeface="Arial" panose="020B0704020202020204"/>
                          <a:cs typeface="Arial" panose="020B0704020202020204"/>
                        </a:rPr>
                        <a:t>P</a:t>
                      </a:r>
                      <a:r>
                        <a:rPr sz="1050" b="1" spc="-50" dirty="0"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050" b="1" spc="-5" dirty="0">
                          <a:latin typeface="Arial" panose="020B0704020202020204"/>
                          <a:cs typeface="Arial" panose="020B0704020202020204"/>
                        </a:rPr>
                        <a:t>values</a:t>
                      </a:r>
                      <a:endParaRPr sz="105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chol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5.365</a:t>
                      </a:r>
                      <a:r>
                        <a:rPr sz="11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e-19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age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0.05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ca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10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2.2</a:t>
                      </a:r>
                      <a:r>
                        <a:rPr sz="10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e-16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thal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11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2.2</a:t>
                      </a:r>
                      <a:r>
                        <a:rPr sz="11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e-16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sex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11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2.2</a:t>
                      </a:r>
                      <a:r>
                        <a:rPr sz="11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e-16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cp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11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2.2</a:t>
                      </a:r>
                      <a:r>
                        <a:rPr sz="11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e-16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thalach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11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3.76</a:t>
                      </a:r>
                      <a:r>
                        <a:rPr sz="11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e-17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oldpeak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&lt;2.2</a:t>
                      </a:r>
                      <a:r>
                        <a:rPr sz="11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e-16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Slope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&lt;2.2</a:t>
                      </a:r>
                      <a:r>
                        <a:rPr sz="11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1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-16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exang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&lt;2.2</a:t>
                      </a:r>
                      <a:r>
                        <a:rPr sz="11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e-16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trestbps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11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1.458e</a:t>
                      </a:r>
                      <a:r>
                        <a:rPr sz="11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-06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638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restecg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1100" spc="2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2.2e-16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target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&lt;2.2</a:t>
                      </a:r>
                      <a:r>
                        <a:rPr sz="11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e-16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9900" y="1031009"/>
            <a:ext cx="3486150" cy="262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90000"/>
                </a:solidFill>
                <a:latin typeface="Arial MT"/>
                <a:cs typeface="Arial MT"/>
              </a:rPr>
              <a:t>Shapiro</a:t>
            </a:r>
            <a:r>
              <a:rPr sz="14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90000"/>
                </a:solidFill>
                <a:latin typeface="Arial MT"/>
                <a:cs typeface="Arial MT"/>
              </a:rPr>
              <a:t>Wilk</a:t>
            </a:r>
            <a:r>
              <a:rPr sz="14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90000"/>
                </a:solidFill>
                <a:latin typeface="Arial MT"/>
                <a:cs typeface="Arial MT"/>
              </a:rPr>
              <a:t>Test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MT"/>
              <a:cs typeface="Arial MT"/>
            </a:endParaRPr>
          </a:p>
          <a:p>
            <a:pPr marL="298450" marR="5080" indent="-285750">
              <a:lnSpc>
                <a:spcPct val="150000"/>
              </a:lnSpc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All the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variable p values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&lt; 0.05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which indicates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did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normalcy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assumptions.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98450" marR="189230" indent="-285750">
              <a:lnSpc>
                <a:spcPct val="150000"/>
              </a:lnSpc>
              <a:spcBef>
                <a:spcPts val="5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 normality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assumptions, we can say that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Shapiro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tests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statistically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significant.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98450" marR="241300" indent="-285750">
              <a:lnSpc>
                <a:spcPct val="150000"/>
              </a:lnSpc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Therefore, there is an evidence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 rejecting null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hypothesis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(i.e.,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normally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distributed).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901" y="366802"/>
            <a:ext cx="291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NORMALITY</a:t>
            </a:r>
            <a:r>
              <a:rPr sz="1800" spc="-75" dirty="0"/>
              <a:t> </a:t>
            </a:r>
            <a:r>
              <a:rPr sz="1800" spc="-5" dirty="0"/>
              <a:t>ASSUMPTION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0800" y="381000"/>
            <a:ext cx="6210300" cy="3721100"/>
            <a:chOff x="1320800" y="381000"/>
            <a:chExt cx="6210300" cy="37211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0800" y="381000"/>
              <a:ext cx="6210300" cy="3721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400" y="609600"/>
              <a:ext cx="5577154" cy="308982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28070" y="3819748"/>
            <a:ext cx="24695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Arial MT"/>
                <a:cs typeface="Arial MT"/>
              </a:rPr>
              <a:t>Histograms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depicting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the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data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distribution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4" name="object 4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9877" y="254151"/>
            <a:ext cx="265938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STATISTICAL</a:t>
            </a:r>
            <a:r>
              <a:rPr sz="1800" spc="-75" dirty="0"/>
              <a:t> </a:t>
            </a:r>
            <a:r>
              <a:rPr sz="1800" spc="-5" dirty="0"/>
              <a:t>ANALYSIS</a:t>
            </a:r>
            <a:endParaRPr sz="1800"/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Chi</a:t>
            </a:r>
            <a:r>
              <a:rPr spc="-35" dirty="0"/>
              <a:t> </a:t>
            </a:r>
            <a:r>
              <a:rPr spc="-5" dirty="0"/>
              <a:t>square</a:t>
            </a:r>
            <a:r>
              <a:rPr spc="-30" dirty="0"/>
              <a:t> </a:t>
            </a:r>
            <a:r>
              <a:rPr spc="-5" dirty="0"/>
              <a:t>test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69877" y="957811"/>
            <a:ext cx="41846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chi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square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determine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relationship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target and sex.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84150" marR="556895" indent="-171450">
              <a:lnSpc>
                <a:spcPct val="100000"/>
              </a:lnSpc>
              <a:buSzPct val="104000"/>
              <a:buFont typeface="Arial MT"/>
              <a:buChar char="•"/>
              <a:tabLst>
                <a:tab pos="259715" algn="l"/>
                <a:tab pos="260350" algn="l"/>
                <a:tab pos="1086485" algn="l"/>
              </a:tabLst>
            </a:pPr>
            <a:r>
              <a:rPr dirty="0"/>
              <a:t>	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 value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&lt; 0.05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which indicates that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statistical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association	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sex and target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84150" marR="591185" indent="-171450">
              <a:lnSpc>
                <a:spcPct val="100000"/>
              </a:lnSpc>
              <a:buSzPct val="104000"/>
              <a:buFont typeface="Arial MT"/>
              <a:buChar char="•"/>
              <a:tabLst>
                <a:tab pos="1841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Therefore,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reject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null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hypothesis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(i.e.,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association)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680" y="2717800"/>
            <a:ext cx="3612190" cy="17221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4226" y="984407"/>
            <a:ext cx="4405248" cy="268447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4" name="object 4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99" y="919729"/>
            <a:ext cx="4067931" cy="35789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55515" y="925430"/>
            <a:ext cx="396747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94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odds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male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heart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73%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females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Males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55%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developing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heart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18631" y="250543"/>
            <a:ext cx="334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ODDS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RISK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753522" y="636745"/>
          <a:ext cx="4021454" cy="354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810"/>
                <a:gridCol w="1965960"/>
              </a:tblGrid>
              <a:tr h="276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b="1" spc="-5" dirty="0">
                          <a:latin typeface="Arial" panose="020B0704020202020204"/>
                          <a:cs typeface="Arial" panose="020B0704020202020204"/>
                        </a:rPr>
                        <a:t>Variables</a:t>
                      </a:r>
                      <a:endParaRPr sz="105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b="1" dirty="0">
                          <a:latin typeface="Arial" panose="020B0704020202020204"/>
                          <a:cs typeface="Arial" panose="020B0704020202020204"/>
                        </a:rPr>
                        <a:t>P</a:t>
                      </a:r>
                      <a:r>
                        <a:rPr sz="1050" b="1" spc="-50" dirty="0"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050" b="1" spc="-5" dirty="0">
                          <a:latin typeface="Arial" panose="020B0704020202020204"/>
                          <a:cs typeface="Arial" panose="020B0704020202020204"/>
                        </a:rPr>
                        <a:t>values</a:t>
                      </a:r>
                      <a:endParaRPr sz="105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age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7423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3.429</a:t>
                      </a:r>
                      <a:r>
                        <a:rPr sz="10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e-05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ca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1.83</a:t>
                      </a:r>
                      <a:r>
                        <a:rPr sz="10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0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-15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cp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1.157</a:t>
                      </a:r>
                      <a:r>
                        <a:rPr sz="10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e-15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thal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2.407</a:t>
                      </a:r>
                      <a:r>
                        <a:rPr sz="10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e-12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88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oldpeak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2.395</a:t>
                      </a:r>
                      <a:r>
                        <a:rPr sz="10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e-13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trestbps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0.0346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chol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0.03566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sex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1.049</a:t>
                      </a:r>
                      <a:r>
                        <a:rPr sz="10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e-06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restecg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0.009806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slope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1.08</a:t>
                      </a:r>
                      <a:r>
                        <a:rPr sz="10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0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-10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25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exang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3.198</a:t>
                      </a:r>
                      <a:r>
                        <a:rPr sz="10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e-14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263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thalach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9.748</a:t>
                      </a:r>
                      <a:r>
                        <a:rPr sz="10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-5" dirty="0">
                          <a:latin typeface="Times New Roman" panose="02020603050405020304"/>
                          <a:cs typeface="Times New Roman" panose="02020603050405020304"/>
                        </a:rPr>
                        <a:t>e-</a:t>
                      </a:r>
                      <a:r>
                        <a:rPr sz="10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Kruskal</a:t>
            </a:r>
            <a:r>
              <a:rPr spc="-25" dirty="0"/>
              <a:t> </a:t>
            </a:r>
            <a:r>
              <a:rPr spc="-5" dirty="0"/>
              <a:t>Wallis</a:t>
            </a:r>
            <a:r>
              <a:rPr spc="-25" dirty="0"/>
              <a:t> </a:t>
            </a:r>
            <a:r>
              <a:rPr spc="-5" dirty="0"/>
              <a:t>Rank</a:t>
            </a:r>
            <a:r>
              <a:rPr spc="-20" dirty="0"/>
              <a:t> </a:t>
            </a:r>
            <a:r>
              <a:rPr spc="-5" dirty="0"/>
              <a:t>Sum</a:t>
            </a:r>
            <a:r>
              <a:rPr spc="-25" dirty="0"/>
              <a:t> </a:t>
            </a:r>
            <a:r>
              <a:rPr spc="-5" dirty="0"/>
              <a:t>Test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9320" y="946257"/>
            <a:ext cx="421259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49225" indent="-285750">
              <a:lnSpc>
                <a:spcPct val="150000"/>
              </a:lnSpc>
              <a:spcBef>
                <a:spcPts val="10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All the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variables p values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&lt; 0.05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indicating that the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medians are equal.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Therefore,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enough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evidence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reject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null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hypothesis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Post</a:t>
            </a:r>
            <a:r>
              <a:rPr sz="1400" spc="-3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Hoc</a:t>
            </a:r>
            <a:r>
              <a:rPr sz="1400" spc="-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Test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marR="99060" indent="-285750">
              <a:lnSpc>
                <a:spcPct val="150000"/>
              </a:lnSpc>
              <a:spcBef>
                <a:spcPts val="30"/>
              </a:spcBef>
              <a:buSzPct val="104000"/>
              <a:buFont typeface="Arial MT"/>
              <a:buChar char="•"/>
              <a:tabLst>
                <a:tab pos="374015" algn="l"/>
                <a:tab pos="374650" algn="l"/>
              </a:tabLst>
            </a:pPr>
            <a:r>
              <a:rPr dirty="0"/>
              <a:t>	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performed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Dunn- Kruskal Wallis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comparison test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determine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if there are any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differences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within the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groups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adjusted with the Benjamini-Hochberg method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groups.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6874" y="290230"/>
            <a:ext cx="29813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Logistic</a:t>
            </a:r>
            <a:r>
              <a:rPr sz="1800" spc="-5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90000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With</a:t>
            </a:r>
            <a:r>
              <a:rPr sz="1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90000"/>
                </a:solidFill>
                <a:latin typeface="Arial MT"/>
                <a:cs typeface="Arial MT"/>
              </a:rPr>
              <a:t>step</a:t>
            </a:r>
            <a:r>
              <a:rPr sz="18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wise</a:t>
            </a:r>
            <a:r>
              <a:rPr sz="18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AIC</a:t>
            </a:r>
            <a:r>
              <a:rPr sz="1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backward </a:t>
            </a:r>
            <a:r>
              <a:rPr sz="1800" spc="-484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90000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9619" y="1525340"/>
            <a:ext cx="2941190" cy="19534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803" y="1472538"/>
            <a:ext cx="3150340" cy="21056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935" y="1122171"/>
            <a:ext cx="3830489" cy="21793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082" y="1002802"/>
            <a:ext cx="3550915" cy="22387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6799"/>
            <a:ext cx="83185" cy="387350"/>
          </a:xfrm>
          <a:custGeom>
            <a:avLst/>
            <a:gdLst/>
            <a:ahLst/>
            <a:cxnLst/>
            <a:rect l="l" t="t" r="r" b="b"/>
            <a:pathLst>
              <a:path w="83185" h="387350">
                <a:moveTo>
                  <a:pt x="82664" y="387197"/>
                </a:moveTo>
                <a:lnTo>
                  <a:pt x="0" y="387197"/>
                </a:lnTo>
                <a:lnTo>
                  <a:pt x="0" y="0"/>
                </a:lnTo>
                <a:lnTo>
                  <a:pt x="82664" y="0"/>
                </a:lnTo>
                <a:lnTo>
                  <a:pt x="82664" y="38719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8030" y="4667070"/>
            <a:ext cx="384810" cy="476884"/>
            <a:chOff x="638030" y="4667070"/>
            <a:chExt cx="384810" cy="476884"/>
          </a:xfrm>
        </p:grpSpPr>
        <p:sp>
          <p:nvSpPr>
            <p:cNvPr id="4" name="object 4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044" y="443421"/>
            <a:ext cx="1369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50044" y="880897"/>
            <a:ext cx="4965065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740" indent="-342900">
              <a:lnSpc>
                <a:spcPct val="150000"/>
              </a:lnSpc>
              <a:spcBef>
                <a:spcPts val="100"/>
              </a:spcBef>
              <a:buClr>
                <a:srgbClr val="808080"/>
              </a:buClr>
              <a:buSzPct val="104000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dirty="0"/>
              <a:t>	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Cardiovascular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diseases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one 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 leading cause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death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globally.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third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death occur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due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diseases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worldwide.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08080"/>
              </a:buClr>
              <a:buFont typeface="Arial MT"/>
              <a:buChar char="•"/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55600" marR="68580" indent="-342900">
              <a:lnSpc>
                <a:spcPct val="151000"/>
              </a:lnSpc>
              <a:buClr>
                <a:srgbClr val="808080"/>
              </a:buClr>
              <a:buSzPct val="104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Heart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diseases refers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to any condition that affects structure 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function of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heart.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808080"/>
              </a:buClr>
              <a:buFont typeface="Arial MT"/>
              <a:buChar char="•"/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55600" marR="495300" indent="-342900">
              <a:lnSpc>
                <a:spcPct val="150000"/>
              </a:lnSpc>
              <a:buClr>
                <a:srgbClr val="808080"/>
              </a:buClr>
              <a:buSzPct val="104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heart diseases, a plaque builds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inside the arteries thereby </a:t>
            </a:r>
            <a:r>
              <a:rPr sz="12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narrowing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blood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vessel.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This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leads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blockage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blood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flow.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08080"/>
              </a:buClr>
              <a:buFont typeface="Arial MT"/>
              <a:buChar char="•"/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50000"/>
              </a:lnSpc>
              <a:buClr>
                <a:srgbClr val="808080"/>
              </a:buClr>
              <a:buSzPct val="104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According to WHO, it is estimated that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17.9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million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people died because of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cardiovascular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diseases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in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2019,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which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32%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global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deaths.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0900" y="469900"/>
            <a:ext cx="3213100" cy="42209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8030" y="777041"/>
            <a:ext cx="8506460" cy="4366895"/>
            <a:chOff x="638030" y="777041"/>
            <a:chExt cx="8506460" cy="43668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02132" y="781804"/>
              <a:ext cx="2510193" cy="38425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02132" y="781804"/>
              <a:ext cx="2510790" cy="3843020"/>
            </a:xfrm>
            <a:custGeom>
              <a:avLst/>
              <a:gdLst/>
              <a:ahLst/>
              <a:cxnLst/>
              <a:rect l="l" t="t" r="r" b="b"/>
              <a:pathLst>
                <a:path w="2510790" h="3843020">
                  <a:moveTo>
                    <a:pt x="0" y="0"/>
                  </a:moveTo>
                  <a:lnTo>
                    <a:pt x="2510193" y="0"/>
                  </a:lnTo>
                  <a:lnTo>
                    <a:pt x="2510193" y="3842515"/>
                  </a:lnTo>
                  <a:lnTo>
                    <a:pt x="0" y="384251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028" y="843625"/>
              <a:ext cx="2237822" cy="29423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42543" y="781804"/>
              <a:ext cx="2499995" cy="2997835"/>
            </a:xfrm>
            <a:custGeom>
              <a:avLst/>
              <a:gdLst/>
              <a:ahLst/>
              <a:cxnLst/>
              <a:rect l="l" t="t" r="r" b="b"/>
              <a:pathLst>
                <a:path w="2499995" h="2997835">
                  <a:moveTo>
                    <a:pt x="0" y="0"/>
                  </a:moveTo>
                  <a:lnTo>
                    <a:pt x="2499994" y="0"/>
                  </a:lnTo>
                  <a:lnTo>
                    <a:pt x="2499994" y="2997340"/>
                  </a:lnTo>
                  <a:lnTo>
                    <a:pt x="0" y="29973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4250" y="787399"/>
              <a:ext cx="2022162" cy="25087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42538" y="781804"/>
              <a:ext cx="2207260" cy="2526030"/>
            </a:xfrm>
            <a:custGeom>
              <a:avLst/>
              <a:gdLst/>
              <a:ahLst/>
              <a:cxnLst/>
              <a:rect l="l" t="t" r="r" b="b"/>
              <a:pathLst>
                <a:path w="2207259" h="2526029">
                  <a:moveTo>
                    <a:pt x="0" y="0"/>
                  </a:moveTo>
                  <a:lnTo>
                    <a:pt x="2207139" y="0"/>
                  </a:lnTo>
                  <a:lnTo>
                    <a:pt x="2207139" y="2526008"/>
                  </a:lnTo>
                  <a:lnTo>
                    <a:pt x="0" y="25260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9175" y="0"/>
            <a:ext cx="1124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69175" y="545028"/>
            <a:ext cx="15748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Logistic</a:t>
            </a:r>
            <a:r>
              <a:rPr sz="1600" spc="-8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regression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749300"/>
            <a:ext cx="9067800" cy="4394200"/>
            <a:chOff x="76200" y="749300"/>
            <a:chExt cx="9067800" cy="43942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200" y="749300"/>
              <a:ext cx="4597400" cy="3492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977900"/>
              <a:ext cx="3969770" cy="286434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174" y="531639"/>
            <a:ext cx="943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/>
              <a:t>ROC</a:t>
            </a:r>
            <a:r>
              <a:rPr sz="1600" spc="-80" dirty="0"/>
              <a:t> </a:t>
            </a:r>
            <a:r>
              <a:rPr sz="1600" spc="-5" dirty="0"/>
              <a:t>curve</a:t>
            </a:r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4600268" y="1005264"/>
            <a:ext cx="37426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310515" indent="-171450" algn="just">
              <a:lnSpc>
                <a:spcPct val="100000"/>
              </a:lnSpc>
              <a:spcBef>
                <a:spcPts val="100"/>
              </a:spcBef>
              <a:buSzPct val="104000"/>
              <a:buFont typeface="Arial MT"/>
              <a:buChar char="•"/>
              <a:tabLst>
                <a:tab pos="1841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Logistic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regression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model achieved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very high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AUC </a:t>
            </a:r>
            <a:r>
              <a:rPr sz="12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score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0.9401.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84150" marR="312420" indent="-171450" algn="just">
              <a:lnSpc>
                <a:spcPct val="100000"/>
              </a:lnSpc>
              <a:buSzPct val="104000"/>
              <a:buFont typeface="Arial MT"/>
              <a:buChar char="•"/>
              <a:tabLst>
                <a:tab pos="1841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 means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model was able to correctly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predict 0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classes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classes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84150" marR="5080" indent="-171450" algn="just">
              <a:lnSpc>
                <a:spcPct val="100000"/>
              </a:lnSpc>
              <a:buSzPct val="104000"/>
              <a:buFont typeface="Arial MT"/>
              <a:buChar char="•"/>
              <a:tabLst>
                <a:tab pos="1841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Higher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AUC,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better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distinguishing between patients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with the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disease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disease.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81500" y="2247900"/>
            <a:ext cx="4241800" cy="2844800"/>
            <a:chOff x="4381500" y="2247900"/>
            <a:chExt cx="4241800" cy="284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2247900"/>
              <a:ext cx="4241800" cy="284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7400" y="2463800"/>
              <a:ext cx="3611582" cy="221836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2108200"/>
            <a:ext cx="8839200" cy="3035300"/>
            <a:chOff x="304800" y="2108200"/>
            <a:chExt cx="8839200" cy="30353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800" y="2108200"/>
              <a:ext cx="4038600" cy="2717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2336800"/>
              <a:ext cx="3411187" cy="209218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191" y="399905"/>
            <a:ext cx="1541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KNN</a:t>
            </a:r>
            <a:r>
              <a:rPr sz="2000" spc="-80" dirty="0"/>
              <a:t> </a:t>
            </a:r>
            <a:r>
              <a:rPr sz="2000" spc="-5" dirty="0"/>
              <a:t>MODEL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7500" y="847188"/>
          <a:ext cx="1933575" cy="116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761999"/>
                <a:gridCol w="900430"/>
              </a:tblGrid>
              <a:tr h="228600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k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accuracy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kappa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09205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0.6743333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0.3402848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0.6743333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0.3402099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0825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0.6618333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0.3159125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340496" y="938466"/>
            <a:ext cx="357187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32385" indent="-144780">
              <a:lnSpc>
                <a:spcPct val="100000"/>
              </a:lnSpc>
              <a:spcBef>
                <a:spcPts val="100"/>
              </a:spcBef>
              <a:buSzPct val="104000"/>
              <a:buFont typeface="Arial MT"/>
              <a:buChar char="•"/>
              <a:tabLst>
                <a:tab pos="14478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When K-NN with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10 repeated 10-fold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Cross Validation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performed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84150" indent="-171450">
              <a:lnSpc>
                <a:spcPct val="100000"/>
              </a:lnSpc>
              <a:buSzPct val="104000"/>
              <a:buFont typeface="Arial MT"/>
              <a:buChar char="•"/>
              <a:tabLst>
                <a:tab pos="1841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reached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0.703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23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84150" indent="-171450">
              <a:lnSpc>
                <a:spcPct val="100000"/>
              </a:lnSpc>
              <a:buSzPct val="104000"/>
              <a:buFont typeface="Arial MT"/>
              <a:buChar char="•"/>
              <a:tabLst>
                <a:tab pos="18415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Hence,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k=23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170" y="655820"/>
            <a:ext cx="3126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2000" spc="-4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FOREST</a:t>
            </a:r>
            <a:r>
              <a:rPr sz="2000" spc="-4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780" y="1248402"/>
            <a:ext cx="3824509" cy="23259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2327" y="1996793"/>
            <a:ext cx="281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81%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Accurate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65211" y="1343373"/>
            <a:ext cx="4402713" cy="2484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52226" y="485691"/>
            <a:ext cx="421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Variable</a:t>
            </a:r>
            <a:r>
              <a:rPr sz="1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importance</a:t>
            </a:r>
            <a:r>
              <a:rPr sz="18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Random</a:t>
            </a:r>
            <a:r>
              <a:rPr sz="18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Forest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4765" y="950579"/>
          <a:ext cx="7660005" cy="1923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080"/>
                <a:gridCol w="1910080"/>
                <a:gridCol w="1910080"/>
                <a:gridCol w="1910079"/>
              </a:tblGrid>
              <a:tr h="706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6400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Logistic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regression</a:t>
                      </a:r>
                      <a:endParaRPr sz="180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KNN</a:t>
                      </a:r>
                      <a:endParaRPr sz="180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Random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Forest</a:t>
                      </a:r>
                      <a:endParaRPr sz="180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453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Accuracy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0.94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0.67(K=5)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0.70(K=23)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0.803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584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Kappa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0.33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832"/>
            <a:ext cx="83185" cy="387350"/>
          </a:xfrm>
          <a:custGeom>
            <a:avLst/>
            <a:gdLst/>
            <a:ahLst/>
            <a:cxnLst/>
            <a:rect l="l" t="t" r="r" b="b"/>
            <a:pathLst>
              <a:path w="83185" h="387350">
                <a:moveTo>
                  <a:pt x="82664" y="387197"/>
                </a:moveTo>
                <a:lnTo>
                  <a:pt x="0" y="387197"/>
                </a:lnTo>
                <a:lnTo>
                  <a:pt x="0" y="0"/>
                </a:lnTo>
                <a:lnTo>
                  <a:pt x="82664" y="0"/>
                </a:lnTo>
                <a:lnTo>
                  <a:pt x="82664" y="38719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5" name="object 5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0287" y="62844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SUMMARY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5278" y="1482207"/>
          <a:ext cx="8098155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075"/>
                <a:gridCol w="1616075"/>
                <a:gridCol w="1616075"/>
                <a:gridCol w="1616075"/>
                <a:gridCol w="1616075"/>
              </a:tblGrid>
              <a:tr h="68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Shapiro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Wilk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test</a:t>
                      </a:r>
                      <a:endParaRPr sz="110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Kruskal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Wallis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Test</a:t>
                      </a:r>
                      <a:endParaRPr sz="110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Square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Regression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646583">
                <a:tc>
                  <a:txBody>
                    <a:bodyPr/>
                    <a:lstStyle/>
                    <a:p>
                      <a:pPr marL="106680" marR="718185" indent="-38735">
                        <a:lnSpc>
                          <a:spcPts val="152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Significance 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value</a:t>
                      </a:r>
                      <a:endParaRPr sz="110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64658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P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 panose="020B0704020202020204"/>
                          <a:cs typeface="Arial" panose="020B0704020202020204"/>
                        </a:rPr>
                        <a:t>value</a:t>
                      </a:r>
                      <a:endParaRPr sz="1100">
                        <a:latin typeface="Arial" panose="020B0704020202020204"/>
                        <a:cs typeface="Arial" panose="020B07040202020202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&lt;0.05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variables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&lt;0.05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variables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2.091e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&lt;0.05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4" name="object 4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179" y="548199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285750">
              <a:lnSpc>
                <a:spcPct val="100000"/>
              </a:lnSpc>
              <a:spcBef>
                <a:spcPts val="100"/>
              </a:spcBef>
              <a:buSzPct val="103000"/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spc="-5" dirty="0"/>
              <a:t>Significant association was </a:t>
            </a:r>
            <a:r>
              <a:rPr dirty="0"/>
              <a:t>found </a:t>
            </a:r>
            <a:r>
              <a:rPr spc="-5" dirty="0"/>
              <a:t>among the </a:t>
            </a:r>
            <a:r>
              <a:rPr dirty="0"/>
              <a:t>variables </a:t>
            </a:r>
            <a:r>
              <a:rPr spc="-5" dirty="0"/>
              <a:t>and the target </a:t>
            </a:r>
            <a:r>
              <a:rPr dirty="0"/>
              <a:t>(which </a:t>
            </a:r>
            <a:r>
              <a:rPr spc="-5" dirty="0"/>
              <a:t>is the </a:t>
            </a:r>
            <a:r>
              <a:rPr dirty="0"/>
              <a:t>presence or </a:t>
            </a:r>
            <a:r>
              <a:rPr spc="-385" dirty="0"/>
              <a:t> </a:t>
            </a:r>
            <a:r>
              <a:rPr spc="-5" dirty="0"/>
              <a:t>absence</a:t>
            </a:r>
            <a:r>
              <a:rPr spc="-10" dirty="0"/>
              <a:t> </a:t>
            </a:r>
            <a:r>
              <a:rPr dirty="0"/>
              <a:t>of heart disease</a:t>
            </a:r>
            <a:endParaRPr dirty="0"/>
          </a:p>
          <a:p>
            <a:pPr marL="315595" indent="-285750">
              <a:lnSpc>
                <a:spcPct val="100000"/>
              </a:lnSpc>
              <a:buSzPct val="103000"/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variable</a:t>
            </a:r>
            <a:r>
              <a:rPr spc="-5" dirty="0"/>
              <a:t> with</a:t>
            </a:r>
            <a:r>
              <a:rPr spc="-10" dirty="0"/>
              <a:t> </a:t>
            </a:r>
            <a:r>
              <a:rPr dirty="0"/>
              <a:t>highest</a:t>
            </a:r>
            <a:r>
              <a:rPr spc="-5" dirty="0"/>
              <a:t> association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chest</a:t>
            </a:r>
            <a:r>
              <a:rPr spc="-10" dirty="0"/>
              <a:t> </a:t>
            </a:r>
            <a:r>
              <a:rPr dirty="0"/>
              <a:t>pain</a:t>
            </a:r>
            <a:r>
              <a:rPr spc="-5" dirty="0"/>
              <a:t> </a:t>
            </a:r>
            <a:r>
              <a:rPr dirty="0"/>
              <a:t>obtained</a:t>
            </a:r>
            <a:r>
              <a:rPr spc="-5" dirty="0"/>
              <a:t> </a:t>
            </a:r>
            <a:r>
              <a:rPr dirty="0"/>
              <a:t>from</a:t>
            </a:r>
            <a:r>
              <a:rPr spc="-10" dirty="0"/>
              <a:t> </a:t>
            </a:r>
            <a:r>
              <a:rPr dirty="0"/>
              <a:t>random</a:t>
            </a:r>
            <a:r>
              <a:rPr spc="-5" dirty="0"/>
              <a:t> </a:t>
            </a:r>
            <a:r>
              <a:rPr dirty="0"/>
              <a:t>forest</a:t>
            </a:r>
            <a:endParaRPr dirty="0"/>
          </a:p>
          <a:p>
            <a:pPr marL="315595" indent="-285750">
              <a:lnSpc>
                <a:spcPts val="1900"/>
              </a:lnSpc>
              <a:spcBef>
                <a:spcPts val="45"/>
              </a:spcBef>
              <a:buSzPct val="103000"/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spc="-5" dirty="0"/>
              <a:t>Chi</a:t>
            </a:r>
            <a:r>
              <a:rPr spc="-10" dirty="0"/>
              <a:t> </a:t>
            </a:r>
            <a:r>
              <a:rPr spc="-5" dirty="0"/>
              <a:t>square</a:t>
            </a:r>
            <a:r>
              <a:rPr spc="-10" dirty="0"/>
              <a:t> </a:t>
            </a:r>
            <a:r>
              <a:rPr dirty="0"/>
              <a:t>results</a:t>
            </a:r>
            <a:r>
              <a:rPr spc="-5" dirty="0"/>
              <a:t> indicate</a:t>
            </a:r>
            <a:r>
              <a:rPr spc="-10" dirty="0"/>
              <a:t> </a:t>
            </a:r>
            <a:r>
              <a:rPr spc="-5" dirty="0"/>
              <a:t>that</a:t>
            </a:r>
            <a:r>
              <a:rPr spc="-10" dirty="0"/>
              <a:t> </a:t>
            </a:r>
            <a:r>
              <a:rPr spc="-5" dirty="0"/>
              <a:t>males</a:t>
            </a:r>
            <a:r>
              <a:rPr spc="-1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at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higher risk</a:t>
            </a:r>
            <a:r>
              <a:rPr spc="-5" dirty="0"/>
              <a:t> than</a:t>
            </a:r>
            <a:r>
              <a:rPr spc="-10" dirty="0"/>
              <a:t> </a:t>
            </a:r>
            <a:r>
              <a:rPr dirty="0"/>
              <a:t>females</a:t>
            </a:r>
            <a:endParaRPr dirty="0"/>
          </a:p>
          <a:p>
            <a:pPr marL="315595" indent="-285750">
              <a:lnSpc>
                <a:spcPts val="1900"/>
              </a:lnSpc>
              <a:buSzPct val="103000"/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spc="-5" dirty="0"/>
              <a:t>Among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spc="-10" dirty="0"/>
              <a:t> </a:t>
            </a:r>
            <a:r>
              <a:rPr spc="-5" dirty="0"/>
              <a:t>learning</a:t>
            </a:r>
            <a:r>
              <a:rPr spc="-10" dirty="0"/>
              <a:t> </a:t>
            </a:r>
            <a:r>
              <a:rPr spc="-5" dirty="0"/>
              <a:t>models</a:t>
            </a:r>
            <a:r>
              <a:rPr spc="-10" dirty="0"/>
              <a:t> </a:t>
            </a:r>
            <a:r>
              <a:rPr spc="-5" dirty="0"/>
              <a:t>logistic</a:t>
            </a:r>
            <a:r>
              <a:rPr spc="-10" dirty="0"/>
              <a:t> </a:t>
            </a:r>
            <a:r>
              <a:rPr dirty="0"/>
              <a:t>regression</a:t>
            </a:r>
            <a:r>
              <a:rPr spc="-5" dirty="0"/>
              <a:t> </a:t>
            </a:r>
            <a:r>
              <a:rPr dirty="0"/>
              <a:t>gave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dirty="0"/>
              <a:t>highest </a:t>
            </a:r>
            <a:r>
              <a:rPr spc="-5" dirty="0"/>
              <a:t>accuracy</a:t>
            </a:r>
            <a:r>
              <a:rPr spc="-10" dirty="0"/>
              <a:t> </a:t>
            </a:r>
            <a:r>
              <a:rPr dirty="0"/>
              <a:t>value</a:t>
            </a:r>
            <a:r>
              <a:rPr spc="-5" dirty="0"/>
              <a:t> </a:t>
            </a:r>
            <a:r>
              <a:rPr dirty="0"/>
              <a:t>of</a:t>
            </a:r>
            <a:endParaRPr dirty="0"/>
          </a:p>
          <a:p>
            <a:pPr marL="315595">
              <a:lnSpc>
                <a:spcPct val="100000"/>
              </a:lnSpc>
              <a:spcBef>
                <a:spcPts val="5"/>
              </a:spcBef>
            </a:pPr>
            <a:r>
              <a:rPr dirty="0"/>
              <a:t>0.94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70" y="526457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Discussion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2548" y="1191091"/>
            <a:ext cx="763587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808080"/>
              </a:buClr>
              <a:buSzPct val="103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1600" spc="-1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were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categorical</a:t>
            </a:r>
            <a:r>
              <a:rPr sz="1600" spc="-1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nature.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08080"/>
              </a:buClr>
              <a:buFont typeface="Arial MT"/>
              <a:buChar char="•"/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298450" marR="112395" indent="-285750">
              <a:lnSpc>
                <a:spcPct val="101000"/>
              </a:lnSpc>
              <a:buClr>
                <a:srgbClr val="808080"/>
              </a:buClr>
              <a:buSzPct val="103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With correlation analysis, the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highest positive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correlation was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found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among thalach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1600" spc="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random forest variable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importance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shown that chest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pain had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highest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influence in </a:t>
            </a:r>
            <a:r>
              <a:rPr sz="1600" spc="-38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presence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of heart disease.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08080"/>
              </a:buClr>
              <a:buFont typeface="Arial MT"/>
              <a:buChar char="•"/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Clr>
                <a:srgbClr val="808080"/>
              </a:buClr>
              <a:buSzPct val="103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machine learning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logistic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regression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highest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</a:pP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0.94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KNN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gave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(0.67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-10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1"/>
                </a:solidFill>
                <a:latin typeface="Times New Roman" panose="02020603050405020304"/>
                <a:cs typeface="Times New Roman" panose="02020603050405020304"/>
              </a:rPr>
              <a:t>K=5)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80" y="631288"/>
            <a:ext cx="85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Critique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038" y="1431564"/>
            <a:ext cx="734504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SzPct val="103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did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important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that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occurrence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heart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disease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such as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BMI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underlying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comorbid conditions,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diet,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adverse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habits.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8450" marR="666115" indent="-285750">
              <a:lnSpc>
                <a:spcPct val="100000"/>
              </a:lnSpc>
              <a:buSzPct val="103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have used only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Cleveland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set. However similar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was available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California,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Switzerland, South Africa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Hungary</a:t>
            </a:r>
            <a:r>
              <a:rPr sz="1800" spc="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832"/>
            <a:ext cx="83185" cy="387350"/>
          </a:xfrm>
          <a:custGeom>
            <a:avLst/>
            <a:gdLst/>
            <a:ahLst/>
            <a:cxnLst/>
            <a:rect l="l" t="t" r="r" b="b"/>
            <a:pathLst>
              <a:path w="83185" h="387350">
                <a:moveTo>
                  <a:pt x="82664" y="387197"/>
                </a:moveTo>
                <a:lnTo>
                  <a:pt x="0" y="387197"/>
                </a:lnTo>
                <a:lnTo>
                  <a:pt x="0" y="0"/>
                </a:lnTo>
                <a:lnTo>
                  <a:pt x="82664" y="0"/>
                </a:lnTo>
                <a:lnTo>
                  <a:pt x="82664" y="38719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5" name="object 5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61022" y="342132"/>
            <a:ext cx="791146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AIM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 marR="659765">
              <a:lnSpc>
                <a:spcPts val="15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aim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our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study is to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determine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factors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affecting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occurrence of heart disease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 the Cleveland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population.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AIM</a:t>
            </a:r>
            <a:r>
              <a:rPr sz="1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4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highly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affected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heart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diseases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Cleveland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population.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OBJECTIVE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1510"/>
              </a:lnSpc>
              <a:buClr>
                <a:srgbClr val="808080"/>
              </a:buClr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objective 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study is to identify the which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factor has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maximum influence in 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occurrence of heart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808080"/>
              </a:buClr>
              <a:buFont typeface="Arial MT"/>
              <a:buChar char="•"/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Clr>
                <a:srgbClr val="808080"/>
              </a:buClr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higher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developing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heart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what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percentage.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4" name="object 4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05" y="485691"/>
            <a:ext cx="1194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Arial MT"/>
                <a:cs typeface="Arial MT"/>
              </a:rPr>
              <a:t>References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40248" y="1030602"/>
            <a:ext cx="803211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Detrano, R., Yiannikas, J., Salcedo, E., Rincon, G., Go, R., Williams, G.,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Leatherman, J.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(1984).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Bayesian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probability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analysis: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 prospective demonstration 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its clinical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utility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diagnosing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coronary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disease.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Circulation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69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(3), 541-547. doi: 10.1161/01.cir.69.3.541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298450" marR="298450" indent="-285750">
              <a:lnSpc>
                <a:spcPct val="100000"/>
              </a:lnSpc>
              <a:buSzPct val="104000"/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dirty="0"/>
              <a:t>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Cardiovascular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(CVDs).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(2021).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Retrieved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December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2021,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https://www.who.int/news- </a:t>
            </a:r>
            <a:r>
              <a:rPr sz="1400" spc="-3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room/fact-sheets/detail/cardiovascular-diseases-(cvds)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Clr>
                <a:srgbClr val="000000"/>
              </a:buClr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gtsummary: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Presentation-Ready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Data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Summary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and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Analytic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Result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Tables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(r-project.org)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Clr>
                <a:srgbClr val="000000"/>
              </a:buClr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Heart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disease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dataset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(r-project.org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140" y="2369855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Questions?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690" y="618008"/>
            <a:ext cx="142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HYPOTHESIS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7823" y="1105494"/>
            <a:ext cx="8064500" cy="311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Null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Hypothesis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(H0):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association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factors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occurrence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heart disease.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Alternative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Hypothesis(H1):</a:t>
            </a:r>
            <a:r>
              <a:rPr sz="1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association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factors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occurrence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heart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we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used for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is Cleveland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Heart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taken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UCI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repository.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Cleveland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heart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disease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includes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303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individual’s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14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29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years.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7815" marR="5080" indent="-285750">
              <a:lnSpc>
                <a:spcPct val="150000"/>
              </a:lnSpc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Data set includes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14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columns age, sex, cp, trestbps, chol,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fbs, restecg,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thalach, exang,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oldpeak,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slope, ca, thal,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num.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46050">
              <a:lnSpc>
                <a:spcPct val="100000"/>
              </a:lnSpc>
              <a:spcBef>
                <a:spcPts val="910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Link: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Index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of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/ml/machine-learning-databases/heart-disease</a:t>
            </a:r>
            <a:r>
              <a:rPr sz="14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(uci.edu)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252" y="376504"/>
            <a:ext cx="4192904" cy="3914775"/>
            <a:chOff x="247252" y="376504"/>
            <a:chExt cx="4192904" cy="39147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8315" y="381000"/>
              <a:ext cx="4165858" cy="39020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3602" y="382854"/>
              <a:ext cx="4180204" cy="3902075"/>
            </a:xfrm>
            <a:custGeom>
              <a:avLst/>
              <a:gdLst/>
              <a:ahLst/>
              <a:cxnLst/>
              <a:rect l="l" t="t" r="r" b="b"/>
              <a:pathLst>
                <a:path w="4180204" h="3902075">
                  <a:moveTo>
                    <a:pt x="0" y="0"/>
                  </a:moveTo>
                  <a:lnTo>
                    <a:pt x="4180174" y="0"/>
                  </a:lnTo>
                  <a:lnTo>
                    <a:pt x="4180174" y="3902064"/>
                  </a:lnTo>
                  <a:lnTo>
                    <a:pt x="0" y="390206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596758" y="598749"/>
            <a:ext cx="4372610" cy="3470275"/>
            <a:chOff x="4596758" y="598749"/>
            <a:chExt cx="4372610" cy="3470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7400" y="609600"/>
              <a:ext cx="4359347" cy="3448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03108" y="605099"/>
              <a:ext cx="4359910" cy="3457575"/>
            </a:xfrm>
            <a:custGeom>
              <a:avLst/>
              <a:gdLst/>
              <a:ahLst/>
              <a:cxnLst/>
              <a:rect l="l" t="t" r="r" b="b"/>
              <a:pathLst>
                <a:path w="4359909" h="3457575">
                  <a:moveTo>
                    <a:pt x="0" y="0"/>
                  </a:moveTo>
                  <a:lnTo>
                    <a:pt x="4359347" y="0"/>
                  </a:lnTo>
                  <a:lnTo>
                    <a:pt x="4359347" y="3457575"/>
                  </a:lnTo>
                  <a:lnTo>
                    <a:pt x="0" y="34575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852" y="180825"/>
            <a:ext cx="182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90000"/>
                </a:solidFill>
                <a:latin typeface="Arial MT"/>
                <a:cs typeface="Arial MT"/>
              </a:rPr>
              <a:t>METHODOLOGY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6800" y="1117600"/>
            <a:ext cx="1790700" cy="495300"/>
            <a:chOff x="1066800" y="1117600"/>
            <a:chExt cx="1790700" cy="4953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6800" y="1117600"/>
              <a:ext cx="1790700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951" y="1170327"/>
              <a:ext cx="1669951" cy="3726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84007" y="1248292"/>
            <a:ext cx="991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Cleaning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51600" y="2070100"/>
            <a:ext cx="1854200" cy="584200"/>
            <a:chOff x="6451600" y="2070100"/>
            <a:chExt cx="1854200" cy="5842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1600" y="2070100"/>
              <a:ext cx="1854200" cy="584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02" y="2122766"/>
              <a:ext cx="1732571" cy="4568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84202" y="2254190"/>
            <a:ext cx="1404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Regression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86200" y="2133600"/>
            <a:ext cx="1816100" cy="508000"/>
            <a:chOff x="3886200" y="2133600"/>
            <a:chExt cx="1816100" cy="508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200" y="2133600"/>
              <a:ext cx="1816100" cy="508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5184" y="2184163"/>
              <a:ext cx="1689914" cy="37826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67810" y="2268990"/>
            <a:ext cx="1283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Statistical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71900" y="1104900"/>
            <a:ext cx="1790700" cy="508000"/>
            <a:chOff x="3771900" y="1104900"/>
            <a:chExt cx="1790700" cy="50800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1900" y="1104900"/>
              <a:ext cx="1790700" cy="508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8554" y="1153404"/>
              <a:ext cx="1669950" cy="37826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217269" y="1142746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Exploratory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Analysis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13500" y="1104900"/>
            <a:ext cx="1803400" cy="508000"/>
            <a:chOff x="6413500" y="1104900"/>
            <a:chExt cx="1803400" cy="50800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3500" y="1104900"/>
              <a:ext cx="1803400" cy="508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93261" y="1153404"/>
              <a:ext cx="1680419" cy="37826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644480" y="1234186"/>
            <a:ext cx="137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Correlation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81100" y="2133600"/>
            <a:ext cx="1816100" cy="508000"/>
            <a:chOff x="1181100" y="2133600"/>
            <a:chExt cx="1816100" cy="50800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100" y="2133600"/>
              <a:ext cx="1816100" cy="508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1043" y="2184163"/>
              <a:ext cx="1689915" cy="37826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648325" y="2177550"/>
            <a:ext cx="896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Normality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Assumptions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13200" y="3263900"/>
            <a:ext cx="1854200" cy="584200"/>
            <a:chOff x="4013200" y="3263900"/>
            <a:chExt cx="1854200" cy="5842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3200" y="3263900"/>
              <a:ext cx="1854200" cy="584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80396" y="3312003"/>
              <a:ext cx="1732573" cy="45686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304368" y="3443426"/>
            <a:ext cx="1294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Predictiv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93900" y="1270000"/>
            <a:ext cx="5422900" cy="1206500"/>
            <a:chOff x="1993900" y="1270000"/>
            <a:chExt cx="5422900" cy="120650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39000" y="1460500"/>
              <a:ext cx="177800" cy="558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31867" y="1531668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30">
                  <a:moveTo>
                    <a:pt x="0" y="0"/>
                  </a:moveTo>
                  <a:lnTo>
                    <a:pt x="0" y="379324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3900" y="1828800"/>
              <a:ext cx="5410200" cy="177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17800" y="1270000"/>
              <a:ext cx="1206500" cy="1905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811727" y="1305486"/>
              <a:ext cx="1027430" cy="76200"/>
            </a:xfrm>
            <a:custGeom>
              <a:avLst/>
              <a:gdLst/>
              <a:ahLst/>
              <a:cxnLst/>
              <a:rect l="l" t="t" r="r" b="b"/>
              <a:pathLst>
                <a:path w="1027429" h="76200">
                  <a:moveTo>
                    <a:pt x="1002482" y="25292"/>
                  </a:moveTo>
                  <a:lnTo>
                    <a:pt x="958074" y="25292"/>
                  </a:lnTo>
                  <a:lnTo>
                    <a:pt x="958422" y="50690"/>
                  </a:lnTo>
                  <a:lnTo>
                    <a:pt x="950808" y="50795"/>
                  </a:lnTo>
                  <a:lnTo>
                    <a:pt x="951157" y="76192"/>
                  </a:lnTo>
                  <a:lnTo>
                    <a:pt x="1026826" y="37049"/>
                  </a:lnTo>
                  <a:lnTo>
                    <a:pt x="1002482" y="25292"/>
                  </a:lnTo>
                  <a:close/>
                </a:path>
                <a:path w="1027429" h="76200">
                  <a:moveTo>
                    <a:pt x="950459" y="25397"/>
                  </a:moveTo>
                  <a:lnTo>
                    <a:pt x="0" y="38457"/>
                  </a:lnTo>
                  <a:lnTo>
                    <a:pt x="348" y="63855"/>
                  </a:lnTo>
                  <a:lnTo>
                    <a:pt x="950808" y="50795"/>
                  </a:lnTo>
                  <a:lnTo>
                    <a:pt x="950459" y="25397"/>
                  </a:lnTo>
                  <a:close/>
                </a:path>
                <a:path w="1027429" h="76200">
                  <a:moveTo>
                    <a:pt x="958074" y="25292"/>
                  </a:moveTo>
                  <a:lnTo>
                    <a:pt x="950459" y="25397"/>
                  </a:lnTo>
                  <a:lnTo>
                    <a:pt x="950808" y="50795"/>
                  </a:lnTo>
                  <a:lnTo>
                    <a:pt x="958422" y="50690"/>
                  </a:lnTo>
                  <a:lnTo>
                    <a:pt x="958074" y="25292"/>
                  </a:lnTo>
                  <a:close/>
                </a:path>
                <a:path w="1027429" h="76200">
                  <a:moveTo>
                    <a:pt x="950110" y="0"/>
                  </a:moveTo>
                  <a:lnTo>
                    <a:pt x="950459" y="25397"/>
                  </a:lnTo>
                  <a:lnTo>
                    <a:pt x="958074" y="25292"/>
                  </a:lnTo>
                  <a:lnTo>
                    <a:pt x="1002482" y="25292"/>
                  </a:lnTo>
                  <a:lnTo>
                    <a:pt x="95011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10200" y="1270000"/>
              <a:ext cx="1155700" cy="1778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08504" y="1304435"/>
              <a:ext cx="984885" cy="76200"/>
            </a:xfrm>
            <a:custGeom>
              <a:avLst/>
              <a:gdLst/>
              <a:ahLst/>
              <a:cxnLst/>
              <a:rect l="l" t="t" r="r" b="b"/>
              <a:pathLst>
                <a:path w="984885" h="76200">
                  <a:moveTo>
                    <a:pt x="959356" y="50800"/>
                  </a:moveTo>
                  <a:lnTo>
                    <a:pt x="912962" y="50800"/>
                  </a:lnTo>
                  <a:lnTo>
                    <a:pt x="912962" y="25400"/>
                  </a:lnTo>
                  <a:lnTo>
                    <a:pt x="908556" y="25400"/>
                  </a:lnTo>
                  <a:lnTo>
                    <a:pt x="908556" y="0"/>
                  </a:lnTo>
                  <a:lnTo>
                    <a:pt x="984756" y="38099"/>
                  </a:lnTo>
                  <a:lnTo>
                    <a:pt x="959356" y="50800"/>
                  </a:lnTo>
                  <a:close/>
                </a:path>
                <a:path w="984885" h="76200">
                  <a:moveTo>
                    <a:pt x="908556" y="50800"/>
                  </a:moveTo>
                  <a:lnTo>
                    <a:pt x="0" y="50799"/>
                  </a:lnTo>
                  <a:lnTo>
                    <a:pt x="0" y="25399"/>
                  </a:lnTo>
                  <a:lnTo>
                    <a:pt x="908556" y="25400"/>
                  </a:lnTo>
                  <a:lnTo>
                    <a:pt x="908556" y="50800"/>
                  </a:lnTo>
                  <a:close/>
                </a:path>
                <a:path w="984885" h="76200">
                  <a:moveTo>
                    <a:pt x="912962" y="50800"/>
                  </a:moveTo>
                  <a:lnTo>
                    <a:pt x="908556" y="50800"/>
                  </a:lnTo>
                  <a:lnTo>
                    <a:pt x="908556" y="25400"/>
                  </a:lnTo>
                  <a:lnTo>
                    <a:pt x="912962" y="25400"/>
                  </a:lnTo>
                  <a:lnTo>
                    <a:pt x="912962" y="50800"/>
                  </a:lnTo>
                  <a:close/>
                </a:path>
                <a:path w="984885" h="76200">
                  <a:moveTo>
                    <a:pt x="908556" y="76199"/>
                  </a:moveTo>
                  <a:lnTo>
                    <a:pt x="908556" y="50800"/>
                  </a:lnTo>
                  <a:lnTo>
                    <a:pt x="959356" y="50800"/>
                  </a:lnTo>
                  <a:lnTo>
                    <a:pt x="908556" y="761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96000" y="1910993"/>
              <a:ext cx="5231765" cy="0"/>
            </a:xfrm>
            <a:custGeom>
              <a:avLst/>
              <a:gdLst/>
              <a:ahLst/>
              <a:cxnLst/>
              <a:rect l="l" t="t" r="r" b="b"/>
              <a:pathLst>
                <a:path w="5231765">
                  <a:moveTo>
                    <a:pt x="523136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3900" y="1828800"/>
              <a:ext cx="177800" cy="4445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44800" y="2298700"/>
              <a:ext cx="1193800" cy="1778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62403" y="1910994"/>
              <a:ext cx="1892935" cy="501015"/>
            </a:xfrm>
            <a:custGeom>
              <a:avLst/>
              <a:gdLst/>
              <a:ahLst/>
              <a:cxnLst/>
              <a:rect l="l" t="t" r="r" b="b"/>
              <a:pathLst>
                <a:path w="1892935" h="501014">
                  <a:moveTo>
                    <a:pt x="76200" y="196977"/>
                  </a:moveTo>
                  <a:lnTo>
                    <a:pt x="50800" y="196977"/>
                  </a:lnTo>
                  <a:lnTo>
                    <a:pt x="50787" y="0"/>
                  </a:lnTo>
                  <a:lnTo>
                    <a:pt x="25387" y="0"/>
                  </a:lnTo>
                  <a:lnTo>
                    <a:pt x="25400" y="196977"/>
                  </a:lnTo>
                  <a:lnTo>
                    <a:pt x="0" y="196977"/>
                  </a:lnTo>
                  <a:lnTo>
                    <a:pt x="38100" y="273177"/>
                  </a:lnTo>
                  <a:lnTo>
                    <a:pt x="72390" y="204597"/>
                  </a:lnTo>
                  <a:lnTo>
                    <a:pt x="76200" y="196977"/>
                  </a:lnTo>
                  <a:close/>
                </a:path>
                <a:path w="1892935" h="501014">
                  <a:moveTo>
                    <a:pt x="1892769" y="462305"/>
                  </a:moveTo>
                  <a:lnTo>
                    <a:pt x="1867369" y="449605"/>
                  </a:lnTo>
                  <a:lnTo>
                    <a:pt x="1816569" y="424205"/>
                  </a:lnTo>
                  <a:lnTo>
                    <a:pt x="1816569" y="449605"/>
                  </a:lnTo>
                  <a:lnTo>
                    <a:pt x="878547" y="449605"/>
                  </a:lnTo>
                  <a:lnTo>
                    <a:pt x="878547" y="475005"/>
                  </a:lnTo>
                  <a:lnTo>
                    <a:pt x="1816569" y="475005"/>
                  </a:lnTo>
                  <a:lnTo>
                    <a:pt x="1816569" y="500405"/>
                  </a:lnTo>
                  <a:lnTo>
                    <a:pt x="1892769" y="462305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4838700" y="2273300"/>
            <a:ext cx="2628900" cy="1143000"/>
            <a:chOff x="4838700" y="2273300"/>
            <a:chExt cx="2628900" cy="1143000"/>
          </a:xfrm>
        </p:grpSpPr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51400" y="2882900"/>
              <a:ext cx="2616200" cy="1778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946683" y="2954417"/>
              <a:ext cx="2437765" cy="5080"/>
            </a:xfrm>
            <a:custGeom>
              <a:avLst/>
              <a:gdLst/>
              <a:ahLst/>
              <a:cxnLst/>
              <a:rect l="l" t="t" r="r" b="b"/>
              <a:pathLst>
                <a:path w="2437765" h="5080">
                  <a:moveTo>
                    <a:pt x="2437605" y="0"/>
                  </a:moveTo>
                  <a:lnTo>
                    <a:pt x="0" y="4540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38700" y="2882900"/>
              <a:ext cx="177800" cy="5334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898309" y="2958956"/>
              <a:ext cx="76200" cy="360680"/>
            </a:xfrm>
            <a:custGeom>
              <a:avLst/>
              <a:gdLst/>
              <a:ahLst/>
              <a:cxnLst/>
              <a:rect l="l" t="t" r="r" b="b"/>
              <a:pathLst>
                <a:path w="76200" h="360679">
                  <a:moveTo>
                    <a:pt x="50800" y="287209"/>
                  </a:moveTo>
                  <a:lnTo>
                    <a:pt x="25400" y="287209"/>
                  </a:lnTo>
                  <a:lnTo>
                    <a:pt x="25400" y="0"/>
                  </a:lnTo>
                  <a:lnTo>
                    <a:pt x="50800" y="0"/>
                  </a:lnTo>
                  <a:lnTo>
                    <a:pt x="50800" y="287209"/>
                  </a:lnTo>
                  <a:close/>
                </a:path>
                <a:path w="76200" h="360679">
                  <a:moveTo>
                    <a:pt x="38100" y="360355"/>
                  </a:moveTo>
                  <a:lnTo>
                    <a:pt x="0" y="284155"/>
                  </a:lnTo>
                  <a:lnTo>
                    <a:pt x="25400" y="284155"/>
                  </a:lnTo>
                  <a:lnTo>
                    <a:pt x="25400" y="287209"/>
                  </a:lnTo>
                  <a:lnTo>
                    <a:pt x="74672" y="287209"/>
                  </a:lnTo>
                  <a:lnTo>
                    <a:pt x="38100" y="360355"/>
                  </a:lnTo>
                  <a:close/>
                </a:path>
                <a:path w="76200" h="360679">
                  <a:moveTo>
                    <a:pt x="74672" y="287209"/>
                  </a:moveTo>
                  <a:lnTo>
                    <a:pt x="50800" y="287209"/>
                  </a:lnTo>
                  <a:lnTo>
                    <a:pt x="50800" y="284155"/>
                  </a:lnTo>
                  <a:lnTo>
                    <a:pt x="76200" y="284155"/>
                  </a:lnTo>
                  <a:lnTo>
                    <a:pt x="74672" y="28720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89800" y="2501900"/>
              <a:ext cx="177800" cy="5588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384288" y="2579630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8263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49900" y="2273300"/>
              <a:ext cx="1054100" cy="2032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644777" y="2324440"/>
              <a:ext cx="873760" cy="76200"/>
            </a:xfrm>
            <a:custGeom>
              <a:avLst/>
              <a:gdLst/>
              <a:ahLst/>
              <a:cxnLst/>
              <a:rect l="l" t="t" r="r" b="b"/>
              <a:pathLst>
                <a:path w="873759" h="76200">
                  <a:moveTo>
                    <a:pt x="849843" y="25199"/>
                  </a:moveTo>
                  <a:lnTo>
                    <a:pt x="804335" y="25199"/>
                  </a:lnTo>
                  <a:lnTo>
                    <a:pt x="804977" y="50590"/>
                  </a:lnTo>
                  <a:lnTo>
                    <a:pt x="797371" y="50783"/>
                  </a:lnTo>
                  <a:lnTo>
                    <a:pt x="798014" y="76175"/>
                  </a:lnTo>
                  <a:lnTo>
                    <a:pt x="873225" y="36159"/>
                  </a:lnTo>
                  <a:lnTo>
                    <a:pt x="849843" y="25199"/>
                  </a:lnTo>
                  <a:close/>
                </a:path>
                <a:path w="873759" h="76200">
                  <a:moveTo>
                    <a:pt x="796728" y="25391"/>
                  </a:moveTo>
                  <a:lnTo>
                    <a:pt x="0" y="45560"/>
                  </a:lnTo>
                  <a:lnTo>
                    <a:pt x="642" y="70952"/>
                  </a:lnTo>
                  <a:lnTo>
                    <a:pt x="797371" y="50783"/>
                  </a:lnTo>
                  <a:lnTo>
                    <a:pt x="796728" y="25391"/>
                  </a:lnTo>
                  <a:close/>
                </a:path>
                <a:path w="873759" h="76200">
                  <a:moveTo>
                    <a:pt x="804335" y="25199"/>
                  </a:moveTo>
                  <a:lnTo>
                    <a:pt x="796728" y="25391"/>
                  </a:lnTo>
                  <a:lnTo>
                    <a:pt x="797371" y="50783"/>
                  </a:lnTo>
                  <a:lnTo>
                    <a:pt x="804977" y="50590"/>
                  </a:lnTo>
                  <a:lnTo>
                    <a:pt x="804335" y="25199"/>
                  </a:lnTo>
                  <a:close/>
                </a:path>
                <a:path w="873759" h="76200">
                  <a:moveTo>
                    <a:pt x="796085" y="0"/>
                  </a:moveTo>
                  <a:lnTo>
                    <a:pt x="796728" y="25391"/>
                  </a:lnTo>
                  <a:lnTo>
                    <a:pt x="804335" y="25199"/>
                  </a:lnTo>
                  <a:lnTo>
                    <a:pt x="849843" y="25199"/>
                  </a:lnTo>
                  <a:lnTo>
                    <a:pt x="79608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832"/>
            <a:ext cx="83185" cy="387350"/>
          </a:xfrm>
          <a:custGeom>
            <a:avLst/>
            <a:gdLst/>
            <a:ahLst/>
            <a:cxnLst/>
            <a:rect l="l" t="t" r="r" b="b"/>
            <a:pathLst>
              <a:path w="83185" h="387350">
                <a:moveTo>
                  <a:pt x="82664" y="387197"/>
                </a:moveTo>
                <a:lnTo>
                  <a:pt x="0" y="387197"/>
                </a:lnTo>
                <a:lnTo>
                  <a:pt x="0" y="0"/>
                </a:lnTo>
                <a:lnTo>
                  <a:pt x="82664" y="0"/>
                </a:lnTo>
                <a:lnTo>
                  <a:pt x="82664" y="38719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5" name="object 5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9060" y="169951"/>
            <a:ext cx="335851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DATA</a:t>
            </a:r>
            <a:r>
              <a:rPr sz="1800" spc="-9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0000"/>
                </a:solidFill>
                <a:latin typeface="Arial MT"/>
                <a:cs typeface="Arial MT"/>
              </a:rPr>
              <a:t>CLEANING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38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assigned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labels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categorical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variables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060" y="4033518"/>
            <a:ext cx="182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104000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Removed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outliers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10604" y="990600"/>
            <a:ext cx="3790315" cy="2877820"/>
            <a:chOff x="1110604" y="990600"/>
            <a:chExt cx="3790315" cy="28778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00" y="990600"/>
              <a:ext cx="3677793" cy="28670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15366" y="996048"/>
              <a:ext cx="3780790" cy="2867660"/>
            </a:xfrm>
            <a:custGeom>
              <a:avLst/>
              <a:gdLst/>
              <a:ahLst/>
              <a:cxnLst/>
              <a:rect l="l" t="t" r="r" b="b"/>
              <a:pathLst>
                <a:path w="3780790" h="2867660">
                  <a:moveTo>
                    <a:pt x="0" y="0"/>
                  </a:moveTo>
                  <a:lnTo>
                    <a:pt x="3780429" y="0"/>
                  </a:lnTo>
                  <a:lnTo>
                    <a:pt x="3780429" y="2867078"/>
                  </a:lnTo>
                  <a:lnTo>
                    <a:pt x="0" y="28670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832"/>
            <a:ext cx="83185" cy="387350"/>
          </a:xfrm>
          <a:custGeom>
            <a:avLst/>
            <a:gdLst/>
            <a:ahLst/>
            <a:cxnLst/>
            <a:rect l="l" t="t" r="r" b="b"/>
            <a:pathLst>
              <a:path w="83185" h="387350">
                <a:moveTo>
                  <a:pt x="82664" y="387197"/>
                </a:moveTo>
                <a:lnTo>
                  <a:pt x="0" y="387197"/>
                </a:lnTo>
                <a:lnTo>
                  <a:pt x="0" y="0"/>
                </a:lnTo>
                <a:lnTo>
                  <a:pt x="82664" y="0"/>
                </a:lnTo>
                <a:lnTo>
                  <a:pt x="82664" y="38719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5" name="object 5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82136" y="4061563"/>
            <a:ext cx="14363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Plots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variables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6236" y="4722144"/>
            <a:ext cx="4699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404041"/>
                </a:solidFill>
                <a:latin typeface="Arial MT"/>
                <a:cs typeface="Arial MT"/>
              </a:rPr>
              <a:t>B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27" y="444177"/>
            <a:ext cx="3284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EXPLORATORY</a:t>
            </a:r>
            <a:r>
              <a:rPr sz="1600" spc="35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35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4300" y="660400"/>
            <a:ext cx="4406900" cy="3479800"/>
            <a:chOff x="114300" y="660400"/>
            <a:chExt cx="4406900" cy="34798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660400"/>
              <a:ext cx="4406900" cy="3479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200" y="876300"/>
              <a:ext cx="3979557" cy="305524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216400" y="609600"/>
            <a:ext cx="4648200" cy="3568700"/>
            <a:chOff x="4216400" y="609600"/>
            <a:chExt cx="4648200" cy="35687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6400" y="609600"/>
              <a:ext cx="4648200" cy="3568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3100" y="884545"/>
              <a:ext cx="4130475" cy="304846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86940" y="884545"/>
              <a:ext cx="4126865" cy="3044190"/>
            </a:xfrm>
            <a:custGeom>
              <a:avLst/>
              <a:gdLst/>
              <a:ahLst/>
              <a:cxnLst/>
              <a:rect l="l" t="t" r="r" b="b"/>
              <a:pathLst>
                <a:path w="4126865" h="3044190">
                  <a:moveTo>
                    <a:pt x="0" y="0"/>
                  </a:moveTo>
                  <a:lnTo>
                    <a:pt x="4126635" y="0"/>
                  </a:lnTo>
                  <a:lnTo>
                    <a:pt x="4126635" y="3044011"/>
                  </a:lnTo>
                  <a:lnTo>
                    <a:pt x="0" y="3044011"/>
                  </a:lnTo>
                  <a:lnTo>
                    <a:pt x="0" y="0"/>
                  </a:lnTo>
                  <a:close/>
                </a:path>
              </a:pathLst>
            </a:custGeom>
            <a:ln w="190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7832"/>
            <a:ext cx="83185" cy="387350"/>
          </a:xfrm>
          <a:custGeom>
            <a:avLst/>
            <a:gdLst/>
            <a:ahLst/>
            <a:cxnLst/>
            <a:rect l="l" t="t" r="r" b="b"/>
            <a:pathLst>
              <a:path w="83185" h="387350">
                <a:moveTo>
                  <a:pt x="82664" y="387197"/>
                </a:moveTo>
                <a:lnTo>
                  <a:pt x="0" y="387197"/>
                </a:lnTo>
                <a:lnTo>
                  <a:pt x="0" y="0"/>
                </a:lnTo>
                <a:lnTo>
                  <a:pt x="82664" y="0"/>
                </a:lnTo>
                <a:lnTo>
                  <a:pt x="82664" y="38719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734807"/>
            <a:ext cx="638175" cy="408940"/>
          </a:xfrm>
          <a:custGeom>
            <a:avLst/>
            <a:gdLst/>
            <a:ahLst/>
            <a:cxnLst/>
            <a:rect l="l" t="t" r="r" b="b"/>
            <a:pathLst>
              <a:path w="638175" h="408939">
                <a:moveTo>
                  <a:pt x="0" y="408692"/>
                </a:moveTo>
                <a:lnTo>
                  <a:pt x="638030" y="408692"/>
                </a:lnTo>
                <a:lnTo>
                  <a:pt x="638030" y="0"/>
                </a:lnTo>
                <a:lnTo>
                  <a:pt x="0" y="0"/>
                </a:lnTo>
                <a:lnTo>
                  <a:pt x="0" y="408692"/>
                </a:lnTo>
                <a:close/>
              </a:path>
            </a:pathLst>
          </a:custGeom>
          <a:solidFill>
            <a:srgbClr val="691E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38030" y="4667070"/>
            <a:ext cx="8506460" cy="476884"/>
            <a:chOff x="638030" y="4667070"/>
            <a:chExt cx="8506460" cy="476884"/>
          </a:xfrm>
        </p:grpSpPr>
        <p:sp>
          <p:nvSpPr>
            <p:cNvPr id="5" name="object 5"/>
            <p:cNvSpPr/>
            <p:nvPr/>
          </p:nvSpPr>
          <p:spPr>
            <a:xfrm>
              <a:off x="1022500" y="4734807"/>
              <a:ext cx="8121650" cy="408940"/>
            </a:xfrm>
            <a:custGeom>
              <a:avLst/>
              <a:gdLst/>
              <a:ahLst/>
              <a:cxnLst/>
              <a:rect l="l" t="t" r="r" b="b"/>
              <a:pathLst>
                <a:path w="8121650" h="408939">
                  <a:moveTo>
                    <a:pt x="0" y="408692"/>
                  </a:moveTo>
                  <a:lnTo>
                    <a:pt x="8121499" y="408692"/>
                  </a:lnTo>
                  <a:lnTo>
                    <a:pt x="8121499" y="0"/>
                  </a:lnTo>
                  <a:lnTo>
                    <a:pt x="0" y="0"/>
                  </a:lnTo>
                  <a:lnTo>
                    <a:pt x="0" y="408692"/>
                  </a:lnTo>
                  <a:close/>
                </a:path>
              </a:pathLst>
            </a:custGeom>
            <a:solidFill>
              <a:srgbClr val="691E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8030" y="4667070"/>
              <a:ext cx="384810" cy="476884"/>
            </a:xfrm>
            <a:custGeom>
              <a:avLst/>
              <a:gdLst/>
              <a:ahLst/>
              <a:cxnLst/>
              <a:rect l="l" t="t" r="r" b="b"/>
              <a:pathLst>
                <a:path w="384809" h="476885">
                  <a:moveTo>
                    <a:pt x="0" y="0"/>
                  </a:moveTo>
                  <a:lnTo>
                    <a:pt x="384469" y="0"/>
                  </a:lnTo>
                  <a:lnTo>
                    <a:pt x="384469" y="476429"/>
                  </a:lnTo>
                  <a:lnTo>
                    <a:pt x="0" y="476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8500" y="4724400"/>
              <a:ext cx="258207" cy="3277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99" y="160951"/>
            <a:ext cx="2597164" cy="20206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2184400"/>
            <a:ext cx="2536203" cy="19386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19355" y="4343979"/>
            <a:ext cx="203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plots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categorical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variables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IUPUI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4698959" y="825721"/>
            <a:ext cx="2235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Total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males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females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3065697"/>
            <a:ext cx="3063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Fbs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males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females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6761</Words>
  <Application>WPS Writer</Application>
  <PresentationFormat>On-screen Show (4:3)</PresentationFormat>
  <Paragraphs>437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SimSun</vt:lpstr>
      <vt:lpstr>Wingdings</vt:lpstr>
      <vt:lpstr>Times New Roman</vt:lpstr>
      <vt:lpstr>Arial MT</vt:lpstr>
      <vt:lpstr>Arial</vt:lpstr>
      <vt:lpstr>Calibri</vt:lpstr>
      <vt:lpstr>Helvetica Neue</vt:lpstr>
      <vt:lpstr>Microsoft YaHei</vt:lpstr>
      <vt:lpstr>汉仪旗黑</vt:lpstr>
      <vt:lpstr>Arial Unicode MS</vt:lpstr>
      <vt:lpstr>Calibri</vt:lpstr>
      <vt:lpstr>宋体-简</vt:lpstr>
      <vt:lpstr>Office Theme</vt:lpstr>
      <vt:lpstr>Predicting factors affecting presence or  absence of Heart Disease and  determining the gender at risk.</vt:lpstr>
      <vt:lpstr>INTRODUCTION</vt:lpstr>
      <vt:lpstr>PowerPoint 演示文稿</vt:lpstr>
      <vt:lpstr>HYPOTHESIS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Types of chest pain among males  and females</vt:lpstr>
      <vt:lpstr>PowerPoint 演示文稿</vt:lpstr>
      <vt:lpstr>CORRELATION ANALYSIS</vt:lpstr>
      <vt:lpstr>NORMALITY ASSUMPTION</vt:lpstr>
      <vt:lpstr>PowerPoint 演示文稿</vt:lpstr>
      <vt:lpstr>Chi square test</vt:lpstr>
      <vt:lpstr>ODDS RATIO AND RISK RATIO</vt:lpstr>
      <vt:lpstr>Kruskal Wallis Rank Sum Test</vt:lpstr>
      <vt:lpstr>PowerPoint 演示文稿</vt:lpstr>
      <vt:lpstr>PowerPoint 演示文稿</vt:lpstr>
      <vt:lpstr>PowerPoint 演示文稿</vt:lpstr>
      <vt:lpstr>ROC curve</vt:lpstr>
      <vt:lpstr>KNN MODEL</vt:lpstr>
      <vt:lpstr>PowerPoint 演示文稿</vt:lpstr>
      <vt:lpstr>PowerPoint 演示文稿</vt:lpstr>
      <vt:lpstr>PowerPoint 演示文稿</vt:lpstr>
      <vt:lpstr>PowerPoint 演示文稿</vt:lpstr>
      <vt:lpstr>Conclusion</vt:lpstr>
      <vt:lpstr>Discussion</vt:lpstr>
      <vt:lpstr>Critique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factors affecting presence or  absence of Heart Disease and  determining the gender at risk.</dc:title>
  <dc:creator>Vallabh, Rasagna</dc:creator>
  <cp:lastModifiedBy>sravanthi3004</cp:lastModifiedBy>
  <cp:revision>1</cp:revision>
  <dcterms:created xsi:type="dcterms:W3CDTF">2024-09-30T11:53:04Z</dcterms:created>
  <dcterms:modified xsi:type="dcterms:W3CDTF">2024-09-30T11:53:04Z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2021-11-30T05:30:00Z</vt:filetime>
  </property>
  <property fmtid="{D5CDD505-2E9C-101B-9397-08002B2CF9AE}" pid="3" name="Creator">
    <vt:lpwstr>Aspose Ltd.</vt:lpwstr>
  </property>
  <property fmtid="{D5CDD505-2E9C-101B-9397-08002B2CF9AE}" pid="4" name="LastSaved">
    <vt:filetime>2024-09-30T05:30:00Z</vt:filetime>
  </property>
  <property fmtid="{D5CDD505-2E9C-101B-9397-08002B2CF9AE}" pid="5" name="ICV">
    <vt:lpwstr>0B1F4AB53BDF906E1F91FA66CAABA673_43</vt:lpwstr>
  </property>
  <property fmtid="{D5CDD505-2E9C-101B-9397-08002B2CF9AE}" pid="6" name="KSOProductBuildVer">
    <vt:lpwstr>1033-6.10.1.8197</vt:lpwstr>
  </property>
</Properties>
</file>