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0" r:id="rId4"/>
    <p:sldId id="261" r:id="rId5"/>
    <p:sldId id="263" r:id="rId6"/>
    <p:sldId id="265" r:id="rId7"/>
    <p:sldId id="262" r:id="rId8"/>
    <p:sldId id="264" r:id="rId9"/>
    <p:sldId id="266" r:id="rId10"/>
    <p:sldId id="267" r:id="rId11"/>
    <p:sldId id="268" r:id="rId12"/>
    <p:sldId id="269" r:id="rId13"/>
    <p:sldId id="275" r:id="rId14"/>
    <p:sldId id="270" r:id="rId15"/>
    <p:sldId id="271" r:id="rId16"/>
    <p:sldId id="272" r:id="rId17"/>
    <p:sldId id="273" r:id="rId18"/>
    <p:sldId id="274" r:id="rId19"/>
    <p:sldId id="276" r:id="rId20"/>
    <p:sldId id="25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Gill Sans Ultra Bold" panose="020B0A02020104020203" pitchFamily="34" charset="0"/>
      <p:regular r:id="rId27"/>
    </p:embeddedFont>
    <p:embeddedFont>
      <p:font typeface="Lato Black" panose="020F0502020204030203" pitchFamily="34" charset="0"/>
      <p:bold r:id="rId28"/>
      <p:boldItalic r:id="rId29"/>
    </p:embeddedFont>
    <p:embeddedFont>
      <p:font typeface="Libre Baskerville" panose="02000000000000000000" pitchFamily="2"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
          <p:cNvSpPr txBox="1"/>
          <p:nvPr/>
        </p:nvSpPr>
        <p:spPr>
          <a:xfrm>
            <a:off x="3648456" y="3622582"/>
            <a:ext cx="8190762"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FF0000"/>
                </a:solidFill>
              </a:rPr>
              <a:t>PROJECT ON</a:t>
            </a:r>
          </a:p>
          <a:p>
            <a:pPr marL="0" marR="0" lvl="0" indent="0" algn="ctr" rtl="0">
              <a:spcBef>
                <a:spcPts val="0"/>
              </a:spcBef>
              <a:spcAft>
                <a:spcPts val="0"/>
              </a:spcAft>
              <a:buNone/>
            </a:pPr>
            <a:r>
              <a:rPr lang="en-US" sz="2800" dirty="0"/>
              <a:t>USED CARS MARKET ANALYSIS</a:t>
            </a:r>
            <a:endParaRPr sz="2800" dirty="0"/>
          </a:p>
        </p:txBody>
      </p:sp>
      <p:pic>
        <p:nvPicPr>
          <p:cNvPr id="1026" name="Picture 2" descr="Buying a Second Hand Used Car? | Dealership or Private Seller?">
            <a:extLst>
              <a:ext uri="{FF2B5EF4-FFF2-40B4-BE49-F238E27FC236}">
                <a16:creationId xmlns:a16="http://schemas.microsoft.com/office/drawing/2014/main" id="{97DA6A45-E377-C031-2F9B-657E6415D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67" y="3145514"/>
            <a:ext cx="3030781" cy="21116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9A7D92-8A10-55CF-B561-D54927D04369}"/>
              </a:ext>
            </a:extLst>
          </p:cNvPr>
          <p:cNvSpPr txBox="1"/>
          <p:nvPr/>
        </p:nvSpPr>
        <p:spPr>
          <a:xfrm>
            <a:off x="2514600" y="2912252"/>
            <a:ext cx="10661904" cy="646331"/>
          </a:xfrm>
          <a:prstGeom prst="rect">
            <a:avLst/>
          </a:prstGeom>
          <a:noFill/>
        </p:spPr>
        <p:txBody>
          <a:bodyPr wrap="square" rtlCol="0">
            <a:spAutoFit/>
          </a:bodyPr>
          <a:lstStyle/>
          <a:p>
            <a:r>
              <a:rPr lang="en-US" sz="3600" dirty="0"/>
              <a:t>           </a:t>
            </a:r>
            <a:r>
              <a:rPr lang="en-US" sz="3600" b="1" dirty="0">
                <a:solidFill>
                  <a:schemeClr val="accent5">
                    <a:lumMod val="75000"/>
                  </a:schemeClr>
                </a:solidFill>
              </a:rPr>
              <a:t>EXPLORATORY DATA ANALYSIS</a:t>
            </a:r>
          </a:p>
        </p:txBody>
      </p:sp>
      <p:pic>
        <p:nvPicPr>
          <p:cNvPr id="1032" name="Picture 8" descr="Innomatics Research Labs | Secunderabad">
            <a:extLst>
              <a:ext uri="{FF2B5EF4-FFF2-40B4-BE49-F238E27FC236}">
                <a16:creationId xmlns:a16="http://schemas.microsoft.com/office/drawing/2014/main" id="{4ED4C7D2-9303-95E1-D991-5BFA7260F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656" y="142154"/>
            <a:ext cx="3300984" cy="2601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D8B1E2B-1470-A1FD-1AE4-CACB70009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304800"/>
            <a:ext cx="6519862" cy="5400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C28714-D912-8201-390F-74E72709F67B}"/>
              </a:ext>
            </a:extLst>
          </p:cNvPr>
          <p:cNvSpPr txBox="1"/>
          <p:nvPr/>
        </p:nvSpPr>
        <p:spPr>
          <a:xfrm>
            <a:off x="1200150" y="5619750"/>
            <a:ext cx="840105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count plot says that Maruthi has highest number of cars for sale where as MG and Scoda have lowest number</a:t>
            </a:r>
          </a:p>
        </p:txBody>
      </p:sp>
    </p:spTree>
    <p:extLst>
      <p:ext uri="{BB962C8B-B14F-4D97-AF65-F5344CB8AC3E}">
        <p14:creationId xmlns:p14="http://schemas.microsoft.com/office/powerpoint/2010/main" val="2585712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F69E34-4BCA-B315-3ACC-F0E4B42A0BF5}"/>
              </a:ext>
            </a:extLst>
          </p:cNvPr>
          <p:cNvSpPr txBox="1"/>
          <p:nvPr/>
        </p:nvSpPr>
        <p:spPr>
          <a:xfrm>
            <a:off x="276225" y="285750"/>
            <a:ext cx="5124450" cy="461665"/>
          </a:xfrm>
          <a:prstGeom prst="rect">
            <a:avLst/>
          </a:prstGeom>
          <a:noFill/>
        </p:spPr>
        <p:txBody>
          <a:bodyPr wrap="square" rtlCol="0">
            <a:spAutoFit/>
          </a:bodyPr>
          <a:lstStyle/>
          <a:p>
            <a:r>
              <a:rPr lang="en-US" sz="2400" b="1" dirty="0"/>
              <a:t>BI-VARIATE ANALYSIS :</a:t>
            </a:r>
          </a:p>
        </p:txBody>
      </p:sp>
      <p:pic>
        <p:nvPicPr>
          <p:cNvPr id="7170" name="Picture 2">
            <a:extLst>
              <a:ext uri="{FF2B5EF4-FFF2-40B4-BE49-F238E27FC236}">
                <a16:creationId xmlns:a16="http://schemas.microsoft.com/office/drawing/2014/main" id="{FD7281A2-779C-4284-D9FB-A9C7D594B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747416"/>
            <a:ext cx="7534275" cy="5529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55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6D5DE9E-A1AF-B3C3-A3F9-23D35887A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849" y="0"/>
            <a:ext cx="7613651" cy="672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2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AFEDFFDE-F1DD-831E-2486-ABC789DDD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1" y="581026"/>
            <a:ext cx="7272338" cy="559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914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F54A117-C40F-10BB-B177-01FEDA457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57200"/>
            <a:ext cx="6748463" cy="54292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BDDCB59-6770-CCEC-1930-7EBC6F3FF54A}"/>
              </a:ext>
            </a:extLst>
          </p:cNvPr>
          <p:cNvPicPr>
            <a:picLocks noChangeAspect="1"/>
          </p:cNvPicPr>
          <p:nvPr/>
        </p:nvPicPr>
        <p:blipFill>
          <a:blip r:embed="rId3"/>
          <a:stretch>
            <a:fillRect/>
          </a:stretch>
        </p:blipFill>
        <p:spPr>
          <a:xfrm>
            <a:off x="333102" y="2247735"/>
            <a:ext cx="3905795" cy="1181265"/>
          </a:xfrm>
          <a:prstGeom prst="rect">
            <a:avLst/>
          </a:prstGeom>
        </p:spPr>
      </p:pic>
    </p:spTree>
    <p:extLst>
      <p:ext uri="{BB962C8B-B14F-4D97-AF65-F5344CB8AC3E}">
        <p14:creationId xmlns:p14="http://schemas.microsoft.com/office/powerpoint/2010/main" val="55478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D78FC4A-FA33-8372-2E5B-51A7F4EF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6" y="1009649"/>
            <a:ext cx="7505700" cy="5667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5ED677-E654-132C-7D80-6E8202F8C25C}"/>
              </a:ext>
            </a:extLst>
          </p:cNvPr>
          <p:cNvSpPr txBox="1"/>
          <p:nvPr/>
        </p:nvSpPr>
        <p:spPr>
          <a:xfrm>
            <a:off x="323849" y="266700"/>
            <a:ext cx="4505325" cy="461665"/>
          </a:xfrm>
          <a:prstGeom prst="rect">
            <a:avLst/>
          </a:prstGeom>
          <a:noFill/>
        </p:spPr>
        <p:txBody>
          <a:bodyPr wrap="square" rtlCol="0">
            <a:spAutoFit/>
          </a:bodyPr>
          <a:lstStyle/>
          <a:p>
            <a:r>
              <a:rPr lang="en-US" sz="2400" b="1" dirty="0">
                <a:solidFill>
                  <a:schemeClr val="accent1">
                    <a:lumMod val="75000"/>
                  </a:schemeClr>
                </a:solidFill>
              </a:rPr>
              <a:t>MULTIVARIATE ANALYSIS:</a:t>
            </a:r>
          </a:p>
        </p:txBody>
      </p:sp>
    </p:spTree>
    <p:extLst>
      <p:ext uri="{BB962C8B-B14F-4D97-AF65-F5344CB8AC3E}">
        <p14:creationId xmlns:p14="http://schemas.microsoft.com/office/powerpoint/2010/main" val="225242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C3A32C68-DCA3-0055-D78F-4245DB87F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7" y="257176"/>
            <a:ext cx="7653337" cy="651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2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D5F13302-F7C6-FBC7-066E-6CE4B93B1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4" y="285750"/>
            <a:ext cx="7010401" cy="54525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8465AB-4692-6C32-79C3-6F7B23153E73}"/>
              </a:ext>
            </a:extLst>
          </p:cNvPr>
          <p:cNvSpPr txBox="1"/>
          <p:nvPr/>
        </p:nvSpPr>
        <p:spPr>
          <a:xfrm>
            <a:off x="1562100" y="5738284"/>
            <a:ext cx="8039100" cy="307777"/>
          </a:xfrm>
          <a:prstGeom prst="rect">
            <a:avLst/>
          </a:prstGeom>
          <a:noFill/>
        </p:spPr>
        <p:txBody>
          <a:bodyPr wrap="square" rtlCol="0">
            <a:spAutoFit/>
          </a:bodyPr>
          <a:lstStyle/>
          <a:p>
            <a:pPr marL="285750" indent="-285750">
              <a:buFont typeface="Arial" panose="020B0604020202020204" pitchFamily="34" charset="0"/>
              <a:buChar char="•"/>
            </a:pPr>
            <a:r>
              <a:rPr lang="en-US" dirty="0"/>
              <a:t>BRAND AND PRICE VARIATION BASED ON PRICE RANGE 12,00,000 TO MAXIMUM.</a:t>
            </a:r>
          </a:p>
        </p:txBody>
      </p:sp>
    </p:spTree>
    <p:extLst>
      <p:ext uri="{BB962C8B-B14F-4D97-AF65-F5344CB8AC3E}">
        <p14:creationId xmlns:p14="http://schemas.microsoft.com/office/powerpoint/2010/main" val="8499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23E6D450-3B71-B953-BA65-52D65F29F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6" y="527502"/>
            <a:ext cx="8453438" cy="547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5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5B2A5-03FE-B338-8F50-D3E1C2B0DBD4}"/>
              </a:ext>
            </a:extLst>
          </p:cNvPr>
          <p:cNvSpPr txBox="1"/>
          <p:nvPr/>
        </p:nvSpPr>
        <p:spPr>
          <a:xfrm>
            <a:off x="371475" y="371475"/>
            <a:ext cx="5362575" cy="400110"/>
          </a:xfrm>
          <a:prstGeom prst="rect">
            <a:avLst/>
          </a:prstGeom>
          <a:noFill/>
        </p:spPr>
        <p:txBody>
          <a:bodyPr wrap="square" rtlCol="0">
            <a:spAutoFit/>
          </a:bodyPr>
          <a:lstStyle/>
          <a:p>
            <a:r>
              <a:rPr lang="en-US" sz="2000" b="1" dirty="0"/>
              <a:t>CONCLUSION:</a:t>
            </a:r>
          </a:p>
        </p:txBody>
      </p:sp>
      <p:sp>
        <p:nvSpPr>
          <p:cNvPr id="3" name="TextBox 2">
            <a:extLst>
              <a:ext uri="{FF2B5EF4-FFF2-40B4-BE49-F238E27FC236}">
                <a16:creationId xmlns:a16="http://schemas.microsoft.com/office/drawing/2014/main" id="{3958BC4B-D581-894F-8F84-8D58438A384B}"/>
              </a:ext>
            </a:extLst>
          </p:cNvPr>
          <p:cNvSpPr txBox="1"/>
          <p:nvPr/>
        </p:nvSpPr>
        <p:spPr>
          <a:xfrm>
            <a:off x="495300" y="1000125"/>
            <a:ext cx="1087755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By the above analysis we can conclude that MG car has highest price among all because it is added recently for sale.</a:t>
            </a:r>
          </a:p>
          <a:p>
            <a:pPr marL="285750" indent="-285750">
              <a:buFont typeface="Arial" panose="020B0604020202020204" pitchFamily="34" charset="0"/>
              <a:buChar char="•"/>
            </a:pPr>
            <a:r>
              <a:rPr lang="en-US" sz="2000" dirty="0"/>
              <a:t>Most number of cars fuel type is petrol but compared to diesel cars these cars have low price.</a:t>
            </a:r>
          </a:p>
          <a:p>
            <a:pPr marL="285750" indent="-285750">
              <a:buFont typeface="Arial" panose="020B0604020202020204" pitchFamily="34" charset="0"/>
              <a:buChar char="•"/>
            </a:pPr>
            <a:r>
              <a:rPr lang="en-US" sz="2000" dirty="0"/>
              <a:t>Compared to all brands Maruthi brand is having the high availability.</a:t>
            </a:r>
          </a:p>
          <a:p>
            <a:pPr marL="285750" indent="-285750">
              <a:buFont typeface="Arial" panose="020B0604020202020204" pitchFamily="34" charset="0"/>
              <a:buChar char="•"/>
            </a:pPr>
            <a:r>
              <a:rPr lang="en-US" sz="2000" dirty="0"/>
              <a:t>Even though Maruthi having the high availability of cars Renault brand cars are having low price.</a:t>
            </a:r>
          </a:p>
          <a:p>
            <a:pPr marL="285750" indent="-285750">
              <a:buFont typeface="Arial" panose="020B0604020202020204" pitchFamily="34" charset="0"/>
              <a:buChar char="•"/>
            </a:pPr>
            <a:r>
              <a:rPr lang="en-US" sz="2000" dirty="0"/>
              <a:t>Customers can afford car prices below 7,50,000. Because the range above this price are travelled more and have high price and are not affordable by commoners.</a:t>
            </a:r>
          </a:p>
          <a:p>
            <a:pPr marL="285750" indent="-285750">
              <a:buFont typeface="Arial" panose="020B0604020202020204" pitchFamily="34" charset="0"/>
              <a:buChar char="•"/>
            </a:pPr>
            <a:r>
              <a:rPr lang="en-US" sz="2000" dirty="0"/>
              <a:t>Customers who are interested in </a:t>
            </a:r>
            <a:r>
              <a:rPr lang="en-US" sz="2000"/>
              <a:t>buying costly </a:t>
            </a:r>
            <a:r>
              <a:rPr lang="en-US" sz="2000" dirty="0"/>
              <a:t>brands can afford price range above 7,50,000.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424577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765340" cy="332394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2400" b="1" dirty="0">
                <a:solidFill>
                  <a:schemeClr val="dk1"/>
                </a:solidFill>
                <a:latin typeface="Calibri"/>
                <a:ea typeface="Calibri"/>
                <a:cs typeface="Calibri"/>
                <a:sym typeface="Calibri"/>
              </a:rPr>
              <a:t>I am Sravan Tunikipati completed Graduation (B-Tech) from VIJAYA ENGINEERING COLLEGE in the stream Electrical and Electronics Engineering.</a:t>
            </a:r>
          </a:p>
          <a:p>
            <a:pPr marL="285750" marR="0" lvl="0" indent="-285750" algn="l" rtl="0">
              <a:spcBef>
                <a:spcPts val="0"/>
              </a:spcBef>
              <a:spcAft>
                <a:spcPts val="0"/>
              </a:spcAft>
              <a:buClr>
                <a:schemeClr val="dk1"/>
              </a:buClr>
              <a:buSzPts val="1800"/>
              <a:buFont typeface="Arial"/>
              <a:buChar char="•"/>
            </a:pPr>
            <a:r>
              <a:rPr lang="en-IN" sz="2400" b="1" i="0" u="none" strike="noStrike" cap="none" dirty="0">
                <a:solidFill>
                  <a:schemeClr val="dk1"/>
                </a:solidFill>
                <a:latin typeface="Calibri"/>
                <a:ea typeface="Calibri"/>
                <a:cs typeface="Calibri"/>
                <a:sym typeface="Calibri"/>
              </a:rPr>
              <a:t>I am Chiranjee</a:t>
            </a:r>
            <a:r>
              <a:rPr lang="en-IN" sz="2400" b="1" dirty="0">
                <a:solidFill>
                  <a:schemeClr val="dk1"/>
                </a:solidFill>
                <a:latin typeface="Calibri"/>
                <a:ea typeface="Calibri"/>
                <a:cs typeface="Calibri"/>
                <a:sym typeface="Calibri"/>
              </a:rPr>
              <a:t>vi Malleboina completed Graduation (B.Sc) from SRI GOUTHAMI DEGREE AND PG COLLEGE.</a:t>
            </a:r>
            <a:endParaRPr lang="en-IN" sz="24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2400" b="1" dirty="0">
                <a:solidFill>
                  <a:schemeClr val="dk1"/>
                </a:solidFill>
                <a:latin typeface="Calibri"/>
                <a:ea typeface="Calibri"/>
                <a:cs typeface="Calibri"/>
                <a:sym typeface="Calibri"/>
              </a:rPr>
              <a:t>We are passionate in learning  Data Science because learning Data Science enables us to extract valuable insights from vast amounts of data, and solve complex problems across various domains, ultimately driving innovation and efficiency in a data-driven world.</a:t>
            </a:r>
            <a:r>
              <a:rPr lang="en-US" sz="2400" b="0" i="0" dirty="0">
                <a:solidFill>
                  <a:srgbClr val="0F0F0F"/>
                </a:solidFill>
                <a:effectLst/>
                <a:latin typeface="Söhne"/>
              </a:rPr>
              <a:t> </a:t>
            </a:r>
          </a:p>
        </p:txBody>
      </p:sp>
      <p:sp>
        <p:nvSpPr>
          <p:cNvPr id="105" name="Google Shape;105;p3"/>
          <p:cNvSpPr txBox="1"/>
          <p:nvPr/>
        </p:nvSpPr>
        <p:spPr>
          <a:xfrm>
            <a:off x="1065831" y="4927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a:t>
            </a:r>
            <a:r>
              <a:rPr lang="en-IN" sz="3200" dirty="0">
                <a:solidFill>
                  <a:srgbClr val="FF0000"/>
                </a:solidFill>
                <a:latin typeface="Lato Black"/>
                <a:ea typeface="Lato Black"/>
                <a:cs typeface="Lato Black"/>
                <a:sym typeface="Lato Black"/>
              </a:rPr>
              <a:t>us :</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FF08F-3945-CE50-A257-6C5D31007557}"/>
              </a:ext>
            </a:extLst>
          </p:cNvPr>
          <p:cNvSpPr txBox="1"/>
          <p:nvPr/>
        </p:nvSpPr>
        <p:spPr>
          <a:xfrm>
            <a:off x="530352" y="813816"/>
            <a:ext cx="11164824" cy="5262979"/>
          </a:xfrm>
          <a:prstGeom prst="rect">
            <a:avLst/>
          </a:prstGeom>
          <a:noFill/>
        </p:spPr>
        <p:txBody>
          <a:bodyPr wrap="square" rtlCol="0">
            <a:spAutoFit/>
          </a:bodyPr>
          <a:lstStyle/>
          <a:p>
            <a:r>
              <a:rPr lang="en-US" sz="2400" b="1" dirty="0">
                <a:solidFill>
                  <a:schemeClr val="accent1"/>
                </a:solidFill>
              </a:rPr>
              <a:t>BUSINESS PROBLEM</a:t>
            </a:r>
            <a:r>
              <a:rPr lang="en-US" sz="2400" dirty="0"/>
              <a:t>:</a:t>
            </a:r>
          </a:p>
          <a:p>
            <a:r>
              <a:rPr lang="en-US" sz="2400" dirty="0"/>
              <a:t>	</a:t>
            </a:r>
            <a:r>
              <a:rPr lang="en-US" sz="2400" b="0" i="0" dirty="0">
                <a:solidFill>
                  <a:srgbClr val="0F0F0F"/>
                </a:solidFill>
                <a:effectLst/>
                <a:latin typeface="Söhne"/>
              </a:rPr>
              <a:t>The used cars market is dynamic and influenced by various factors such as year of manufacturing, kilometers driven, fuel type, consumer preferences, and technological advancements. Our aim is to gain valuable insights in the used cars market to optimize according to the customer preferences. The primary focus is on understanding the key factors that impact the pricing of used cars.</a:t>
            </a:r>
          </a:p>
          <a:p>
            <a:endParaRPr lang="en-US" sz="2400" dirty="0">
              <a:solidFill>
                <a:srgbClr val="0F0F0F"/>
              </a:solidFill>
              <a:latin typeface="Söhne"/>
            </a:endParaRPr>
          </a:p>
          <a:p>
            <a:r>
              <a:rPr lang="en-US" sz="2400" b="1" dirty="0">
                <a:solidFill>
                  <a:schemeClr val="accent1"/>
                </a:solidFill>
              </a:rPr>
              <a:t>USE CASE DOMAIN </a:t>
            </a:r>
            <a:r>
              <a:rPr lang="en-US" sz="2400" dirty="0"/>
              <a:t>:</a:t>
            </a:r>
          </a:p>
          <a:p>
            <a:r>
              <a:rPr lang="en-US" sz="2400" dirty="0"/>
              <a:t>	</a:t>
            </a:r>
            <a:r>
              <a:rPr lang="en-US" sz="2400" b="0" i="0" dirty="0">
                <a:solidFill>
                  <a:srgbClr val="0F0F0F"/>
                </a:solidFill>
                <a:effectLst/>
                <a:latin typeface="Söhne"/>
              </a:rPr>
              <a:t>The focus of this exploratory data analysis (EDA) project is to analyze and derive meaningful patterns and trends from a dataset comprising key features of used cars. The dataset includes information on price, kilometers driven, year of manufacturing, fuel type, gear type, and brand. By gaining a deeper understanding of these features, we aim to provide actionable insights.</a:t>
            </a:r>
            <a:endParaRPr lang="en-US" sz="2400" dirty="0"/>
          </a:p>
          <a:p>
            <a:endParaRPr lang="en-US" sz="2400" dirty="0"/>
          </a:p>
        </p:txBody>
      </p:sp>
      <p:sp>
        <p:nvSpPr>
          <p:cNvPr id="4" name="Arrow: Right 3">
            <a:extLst>
              <a:ext uri="{FF2B5EF4-FFF2-40B4-BE49-F238E27FC236}">
                <a16:creationId xmlns:a16="http://schemas.microsoft.com/office/drawing/2014/main" id="{F5900484-8E8B-23AB-75DC-1408D29A7332}"/>
              </a:ext>
            </a:extLst>
          </p:cNvPr>
          <p:cNvSpPr/>
          <p:nvPr/>
        </p:nvSpPr>
        <p:spPr>
          <a:xfrm>
            <a:off x="554736" y="1296234"/>
            <a:ext cx="554736" cy="2423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56FCD780-8595-5C99-AF28-E68EC867C3F1}"/>
              </a:ext>
            </a:extLst>
          </p:cNvPr>
          <p:cNvSpPr/>
          <p:nvPr/>
        </p:nvSpPr>
        <p:spPr>
          <a:xfrm>
            <a:off x="588264" y="3880938"/>
            <a:ext cx="554736" cy="2423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2D4E204-49D8-EEC0-A230-E0DDC564BFB3}"/>
              </a:ext>
            </a:extLst>
          </p:cNvPr>
          <p:cNvSpPr txBox="1"/>
          <p:nvPr/>
        </p:nvSpPr>
        <p:spPr>
          <a:xfrm>
            <a:off x="3076575" y="152400"/>
            <a:ext cx="4276725" cy="523220"/>
          </a:xfrm>
          <a:prstGeom prst="rect">
            <a:avLst/>
          </a:prstGeom>
          <a:noFill/>
        </p:spPr>
        <p:txBody>
          <a:bodyPr wrap="square" rtlCol="0">
            <a:spAutoFit/>
          </a:bodyPr>
          <a:lstStyle/>
          <a:p>
            <a:r>
              <a:rPr lang="en-US" sz="2800" b="1" dirty="0">
                <a:solidFill>
                  <a:srgbClr val="FF0000"/>
                </a:solidFill>
              </a:rPr>
              <a:t>PROBLEM STATEMENT</a:t>
            </a:r>
          </a:p>
        </p:txBody>
      </p:sp>
    </p:spTree>
    <p:extLst>
      <p:ext uri="{BB962C8B-B14F-4D97-AF65-F5344CB8AC3E}">
        <p14:creationId xmlns:p14="http://schemas.microsoft.com/office/powerpoint/2010/main" val="4073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043058-6A5E-9099-0178-A7DFDFC3305A}"/>
              </a:ext>
            </a:extLst>
          </p:cNvPr>
          <p:cNvSpPr txBox="1"/>
          <p:nvPr/>
        </p:nvSpPr>
        <p:spPr>
          <a:xfrm>
            <a:off x="210312" y="237743"/>
            <a:ext cx="11848338" cy="575542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3200" b="1" dirty="0">
                <a:solidFill>
                  <a:schemeClr val="accent4">
                    <a:lumMod val="60000"/>
                    <a:lumOff val="40000"/>
                  </a:schemeClr>
                </a:solidFill>
                <a:latin typeface="Gill Sans Ultra Bold" panose="020B0A02020104020203" pitchFamily="34" charset="0"/>
              </a:rPr>
              <a:t>OBJECTIVE</a:t>
            </a:r>
            <a:r>
              <a:rPr lang="en-US" sz="3200" b="1" dirty="0">
                <a:solidFill>
                  <a:srgbClr val="FF0000"/>
                </a:solidFill>
                <a:latin typeface="Gill Sans Ultra Bold" panose="020B0A02020104020203" pitchFamily="34" charset="0"/>
              </a:rPr>
              <a:t> </a:t>
            </a:r>
            <a:r>
              <a:rPr lang="en-US" sz="3200" b="1" dirty="0">
                <a:solidFill>
                  <a:schemeClr val="tx1">
                    <a:lumMod val="65000"/>
                    <a:lumOff val="35000"/>
                  </a:schemeClr>
                </a:solidFill>
                <a:latin typeface="Gill Sans Ultra Bold" panose="020B0A02020104020203" pitchFamily="34" charset="0"/>
              </a:rPr>
              <a:t>OF</a:t>
            </a:r>
            <a:r>
              <a:rPr lang="en-US" sz="3200" b="1" dirty="0">
                <a:solidFill>
                  <a:srgbClr val="FF0000"/>
                </a:solidFill>
                <a:latin typeface="Gill Sans Ultra Bold" panose="020B0A02020104020203" pitchFamily="34" charset="0"/>
              </a:rPr>
              <a:t> THE </a:t>
            </a:r>
            <a:r>
              <a:rPr lang="en-US" sz="3200" b="1" dirty="0">
                <a:solidFill>
                  <a:schemeClr val="accent5">
                    <a:lumMod val="40000"/>
                    <a:lumOff val="60000"/>
                  </a:schemeClr>
                </a:solidFill>
                <a:latin typeface="Gill Sans Ultra Bold" panose="020B0A02020104020203" pitchFamily="34" charset="0"/>
              </a:rPr>
              <a:t>PROJECT</a:t>
            </a:r>
            <a:r>
              <a:rPr lang="en-US" sz="3200" b="1" dirty="0">
                <a:solidFill>
                  <a:srgbClr val="FF0000"/>
                </a:solidFill>
                <a:latin typeface="Gill Sans Ultra Bold" panose="020B0A02020104020203" pitchFamily="34" charset="0"/>
              </a:rPr>
              <a:t> </a:t>
            </a:r>
            <a:r>
              <a:rPr lang="en-US" sz="3200" b="1" dirty="0">
                <a:solidFill>
                  <a:schemeClr val="bg2"/>
                </a:solidFill>
                <a:latin typeface="Gill Sans Ultra Bold" panose="020B0A02020104020203" pitchFamily="34" charset="0"/>
              </a:rPr>
              <a:t>:</a:t>
            </a:r>
            <a:endParaRPr lang="en-US" sz="2400" dirty="0">
              <a:latin typeface="Gill Sans Ultra Bold" panose="020B0A02020104020203" pitchFamily="34" charset="0"/>
            </a:endParaRPr>
          </a:p>
          <a:p>
            <a:endParaRPr lang="en-US" sz="2400" dirty="0"/>
          </a:p>
          <a:p>
            <a:pPr algn="l">
              <a:buFont typeface="+mj-lt"/>
              <a:buAutoNum type="arabicPeriod"/>
            </a:pPr>
            <a:r>
              <a:rPr lang="en-US" sz="2400" b="1" i="0" dirty="0">
                <a:solidFill>
                  <a:schemeClr val="tx1">
                    <a:lumMod val="95000"/>
                    <a:lumOff val="5000"/>
                  </a:schemeClr>
                </a:solidFill>
                <a:effectLst/>
                <a:latin typeface="Söhne"/>
              </a:rPr>
              <a:t>Identify Trends</a:t>
            </a:r>
            <a:r>
              <a:rPr lang="en-US" sz="2400" b="1" i="0" dirty="0">
                <a:effectLst/>
                <a:latin typeface="Söhne"/>
              </a:rPr>
              <a:t>:</a:t>
            </a:r>
            <a:r>
              <a:rPr lang="en-US" sz="2400" b="0" i="0" dirty="0">
                <a:effectLst/>
                <a:latin typeface="Söhne"/>
              </a:rPr>
              <a:t> Explore how each feature correlates with the price and whether any observable trends exist.</a:t>
            </a:r>
          </a:p>
          <a:p>
            <a:pPr algn="l">
              <a:buFont typeface="+mj-lt"/>
              <a:buAutoNum type="arabicPeriod"/>
            </a:pPr>
            <a:r>
              <a:rPr lang="en-US" sz="2400" b="1" i="0" dirty="0">
                <a:solidFill>
                  <a:schemeClr val="tx1"/>
                </a:solidFill>
                <a:effectLst/>
                <a:latin typeface="Söhne"/>
              </a:rPr>
              <a:t>Outlier Detection</a:t>
            </a:r>
            <a:r>
              <a:rPr lang="en-US" sz="2400" b="1" i="0" dirty="0">
                <a:effectLst/>
                <a:latin typeface="Söhne"/>
              </a:rPr>
              <a:t>:</a:t>
            </a:r>
            <a:r>
              <a:rPr lang="en-US" sz="2400" b="0" i="0" dirty="0">
                <a:effectLst/>
                <a:latin typeface="Söhne"/>
              </a:rPr>
              <a:t> Identify and understand outliers in the dataset, as they may provide valuable insights into specific market segments.</a:t>
            </a:r>
          </a:p>
          <a:p>
            <a:pPr algn="l">
              <a:buFont typeface="+mj-lt"/>
              <a:buAutoNum type="arabicPeriod"/>
            </a:pPr>
            <a:r>
              <a:rPr lang="en-US" sz="2400" b="1" i="0" dirty="0">
                <a:solidFill>
                  <a:schemeClr val="tx1"/>
                </a:solidFill>
                <a:effectLst/>
                <a:latin typeface="Söhne"/>
              </a:rPr>
              <a:t>Feature Importance</a:t>
            </a:r>
            <a:r>
              <a:rPr lang="en-US" sz="2400" b="1" i="0" dirty="0">
                <a:effectLst/>
                <a:latin typeface="Söhne"/>
              </a:rPr>
              <a:t>:</a:t>
            </a:r>
            <a:r>
              <a:rPr lang="en-US" sz="2400" b="0" i="0" dirty="0">
                <a:effectLst/>
                <a:latin typeface="Söhne"/>
              </a:rPr>
              <a:t> Assess the impact of each feature on pricing to understand their relative importance in the used cars market.</a:t>
            </a:r>
          </a:p>
          <a:p>
            <a:pPr algn="l"/>
            <a:r>
              <a:rPr lang="en-US" sz="2400" b="1" i="0" dirty="0">
                <a:solidFill>
                  <a:schemeClr val="tx1"/>
                </a:solidFill>
                <a:effectLst/>
                <a:latin typeface="Söhne"/>
              </a:rPr>
              <a:t>4.Consumer Preferences</a:t>
            </a:r>
            <a:r>
              <a:rPr lang="en-US" sz="2400" b="1" i="0" dirty="0">
                <a:effectLst/>
                <a:latin typeface="Söhne"/>
              </a:rPr>
              <a:t>:</a:t>
            </a:r>
            <a:r>
              <a:rPr lang="en-US" sz="2400" b="0" i="0" dirty="0">
                <a:effectLst/>
                <a:latin typeface="Söhne"/>
              </a:rPr>
              <a:t> Analyze patterns to understand consumer preferences, such as the influence of fuel type, gear type, and brand on purchasing decisions.</a:t>
            </a:r>
          </a:p>
          <a:p>
            <a:pPr algn="l"/>
            <a:endParaRPr lang="en-US" sz="2400" dirty="0">
              <a:latin typeface="Söhne"/>
            </a:endParaRPr>
          </a:p>
          <a:p>
            <a:pPr algn="l"/>
            <a:endParaRPr lang="en-US" sz="2400" b="0" i="0" dirty="0">
              <a:effectLst/>
              <a:latin typeface="Söhne"/>
            </a:endParaRPr>
          </a:p>
          <a:p>
            <a:pPr algn="l"/>
            <a:endParaRPr lang="en-US" sz="2400" dirty="0">
              <a:latin typeface="Söhne"/>
            </a:endParaRPr>
          </a:p>
          <a:p>
            <a:pPr algn="l"/>
            <a:endParaRPr lang="en-US" sz="2400" b="0" i="0" dirty="0">
              <a:effectLst/>
              <a:latin typeface="Söhne"/>
            </a:endParaRPr>
          </a:p>
          <a:p>
            <a:endParaRPr lang="en-US" sz="2400" dirty="0"/>
          </a:p>
        </p:txBody>
      </p:sp>
    </p:spTree>
    <p:extLst>
      <p:ext uri="{BB962C8B-B14F-4D97-AF65-F5344CB8AC3E}">
        <p14:creationId xmlns:p14="http://schemas.microsoft.com/office/powerpoint/2010/main" val="110138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FC42-9F91-89E7-A8B6-D7364CF43953}"/>
              </a:ext>
            </a:extLst>
          </p:cNvPr>
          <p:cNvSpPr>
            <a:spLocks noGrp="1"/>
          </p:cNvSpPr>
          <p:nvPr>
            <p:ph type="title"/>
          </p:nvPr>
        </p:nvSpPr>
        <p:spPr>
          <a:xfrm>
            <a:off x="342900" y="136525"/>
            <a:ext cx="10515600" cy="720725"/>
          </a:xfrm>
        </p:spPr>
        <p:txBody>
          <a:bodyPr>
            <a:normAutofit/>
          </a:bodyPr>
          <a:lstStyle/>
          <a:p>
            <a:r>
              <a:rPr lang="en-US" sz="2800" b="1" dirty="0">
                <a:solidFill>
                  <a:srgbClr val="FF0000"/>
                </a:solidFill>
              </a:rPr>
              <a:t>WEB SCRAPING DETAILS </a:t>
            </a:r>
            <a:r>
              <a:rPr lang="en-US" sz="2800" dirty="0">
                <a:solidFill>
                  <a:srgbClr val="FF0000"/>
                </a:solidFill>
              </a:rPr>
              <a:t>:</a:t>
            </a:r>
          </a:p>
        </p:txBody>
      </p:sp>
      <p:pic>
        <p:nvPicPr>
          <p:cNvPr id="3074" name="Picture 2" descr="Cars24 shuts down outlets in Delhi, addressing 'anomalies' | Cars News –  India TV">
            <a:extLst>
              <a:ext uri="{FF2B5EF4-FFF2-40B4-BE49-F238E27FC236}">
                <a16:creationId xmlns:a16="http://schemas.microsoft.com/office/drawing/2014/main" id="{E6990800-749B-ECB3-4F27-BE1CB5CD4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8816" y="784225"/>
            <a:ext cx="3580284" cy="3225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ED4771-72AC-EC88-3D60-03EFAE81B769}"/>
              </a:ext>
            </a:extLst>
          </p:cNvPr>
          <p:cNvSpPr txBox="1"/>
          <p:nvPr/>
        </p:nvSpPr>
        <p:spPr>
          <a:xfrm>
            <a:off x="485775" y="857250"/>
            <a:ext cx="7600950" cy="4278094"/>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extracted this information from the website</a:t>
            </a:r>
            <a:r>
              <a:rPr lang="en-US" sz="2400" dirty="0"/>
              <a:t> “</a:t>
            </a:r>
            <a:r>
              <a:rPr lang="en-US" sz="2400" b="1" dirty="0">
                <a:solidFill>
                  <a:schemeClr val="accent4">
                    <a:lumMod val="75000"/>
                  </a:schemeClr>
                </a:solidFill>
              </a:rPr>
              <a:t>www.cars24.com</a:t>
            </a:r>
            <a:r>
              <a:rPr lang="en-US" sz="2400" dirty="0"/>
              <a:t>”.</a:t>
            </a:r>
          </a:p>
          <a:p>
            <a:endParaRPr lang="en-US" sz="2400" dirty="0"/>
          </a:p>
          <a:p>
            <a:pPr marL="342900" indent="-342900">
              <a:buFont typeface="Arial" panose="020B0604020202020204" pitchFamily="34" charset="0"/>
              <a:buChar char="•"/>
            </a:pPr>
            <a:r>
              <a:rPr lang="en-US" sz="2000" b="0" i="0" dirty="0">
                <a:solidFill>
                  <a:srgbClr val="202122"/>
                </a:solidFill>
                <a:effectLst/>
                <a:latin typeface="Arial" panose="020B0604020202020204" pitchFamily="34" charset="0"/>
              </a:rPr>
              <a:t>The CARS24 platform facilitates the transaction and has an offline presence. Apart from selling used cars, the company's services include paperwork such as transferring the car to the name of the new owner which enables end-to-end transactions and offers an online auction platform to businesses looking to sell their pre-owned cars.</a:t>
            </a:r>
          </a:p>
          <a:p>
            <a:endParaRPr lang="en-US" sz="2000" b="0" i="0" dirty="0">
              <a:solidFill>
                <a:srgbClr val="202122"/>
              </a:solidFill>
              <a:effectLst/>
              <a:latin typeface="Arial" panose="020B0604020202020204" pitchFamily="34" charset="0"/>
            </a:endParaRPr>
          </a:p>
          <a:p>
            <a:pPr marL="342900" indent="-342900">
              <a:buFont typeface="Arial" panose="020B0604020202020204" pitchFamily="34" charset="0"/>
              <a:buChar char="•"/>
            </a:pPr>
            <a:r>
              <a:rPr lang="en-US" sz="2000" b="0" i="0" dirty="0">
                <a:solidFill>
                  <a:srgbClr val="202122"/>
                </a:solidFill>
                <a:effectLst/>
                <a:latin typeface="Arial" panose="020B0604020202020204" pitchFamily="34" charset="0"/>
              </a:rPr>
              <a:t> In 2019, the company started offering verified used cars where the company offered a buyback guarantee on the vehicles verified by inspection.</a:t>
            </a:r>
            <a:endParaRPr lang="en-US" sz="2000" dirty="0"/>
          </a:p>
        </p:txBody>
      </p:sp>
    </p:spTree>
    <p:extLst>
      <p:ext uri="{BB962C8B-B14F-4D97-AF65-F5344CB8AC3E}">
        <p14:creationId xmlns:p14="http://schemas.microsoft.com/office/powerpoint/2010/main" val="188624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076AF1-E0C3-1DC3-2DCD-03E75B0C76DB}"/>
              </a:ext>
            </a:extLst>
          </p:cNvPr>
          <p:cNvSpPr txBox="1"/>
          <p:nvPr/>
        </p:nvSpPr>
        <p:spPr>
          <a:xfrm>
            <a:off x="247649" y="266700"/>
            <a:ext cx="5391151" cy="461665"/>
          </a:xfrm>
          <a:prstGeom prst="rect">
            <a:avLst/>
          </a:prstGeom>
          <a:noFill/>
        </p:spPr>
        <p:txBody>
          <a:bodyPr wrap="square" rtlCol="0">
            <a:spAutoFit/>
          </a:bodyPr>
          <a:lstStyle/>
          <a:p>
            <a:r>
              <a:rPr lang="en-US" sz="2400" b="1" dirty="0">
                <a:solidFill>
                  <a:schemeClr val="accent2">
                    <a:lumMod val="75000"/>
                  </a:schemeClr>
                </a:solidFill>
              </a:rPr>
              <a:t>TOOLS USED FOR OUR PROJECT :</a:t>
            </a:r>
          </a:p>
        </p:txBody>
      </p:sp>
      <p:pic>
        <p:nvPicPr>
          <p:cNvPr id="4" name="Picture 3">
            <a:extLst>
              <a:ext uri="{FF2B5EF4-FFF2-40B4-BE49-F238E27FC236}">
                <a16:creationId xmlns:a16="http://schemas.microsoft.com/office/drawing/2014/main" id="{72036785-43D1-435F-B7A5-2D4B085CAE0C}"/>
              </a:ext>
            </a:extLst>
          </p:cNvPr>
          <p:cNvPicPr>
            <a:picLocks noChangeAspect="1"/>
          </p:cNvPicPr>
          <p:nvPr/>
        </p:nvPicPr>
        <p:blipFill>
          <a:blip r:embed="rId2"/>
          <a:stretch>
            <a:fillRect/>
          </a:stretch>
        </p:blipFill>
        <p:spPr>
          <a:xfrm>
            <a:off x="2809875" y="996049"/>
            <a:ext cx="2552700" cy="1143000"/>
          </a:xfrm>
          <a:prstGeom prst="rect">
            <a:avLst/>
          </a:prstGeom>
        </p:spPr>
      </p:pic>
      <p:pic>
        <p:nvPicPr>
          <p:cNvPr id="5" name="Picture 4">
            <a:extLst>
              <a:ext uri="{FF2B5EF4-FFF2-40B4-BE49-F238E27FC236}">
                <a16:creationId xmlns:a16="http://schemas.microsoft.com/office/drawing/2014/main" id="{FABBD8B8-0A1F-A5B4-BB64-C2931292E6D2}"/>
              </a:ext>
            </a:extLst>
          </p:cNvPr>
          <p:cNvPicPr>
            <a:picLocks noChangeAspect="1"/>
          </p:cNvPicPr>
          <p:nvPr/>
        </p:nvPicPr>
        <p:blipFill>
          <a:blip r:embed="rId3"/>
          <a:stretch>
            <a:fillRect/>
          </a:stretch>
        </p:blipFill>
        <p:spPr>
          <a:xfrm>
            <a:off x="5638800" y="1095640"/>
            <a:ext cx="2689860" cy="1089660"/>
          </a:xfrm>
          <a:prstGeom prst="rect">
            <a:avLst/>
          </a:prstGeom>
        </p:spPr>
      </p:pic>
      <p:pic>
        <p:nvPicPr>
          <p:cNvPr id="6" name="Picture 5">
            <a:extLst>
              <a:ext uri="{FF2B5EF4-FFF2-40B4-BE49-F238E27FC236}">
                <a16:creationId xmlns:a16="http://schemas.microsoft.com/office/drawing/2014/main" id="{17E37403-8547-6E16-A574-C78E35E338FC}"/>
              </a:ext>
            </a:extLst>
          </p:cNvPr>
          <p:cNvPicPr>
            <a:picLocks noChangeAspect="1"/>
          </p:cNvPicPr>
          <p:nvPr/>
        </p:nvPicPr>
        <p:blipFill>
          <a:blip r:embed="rId4"/>
          <a:stretch>
            <a:fillRect/>
          </a:stretch>
        </p:blipFill>
        <p:spPr>
          <a:xfrm>
            <a:off x="361955" y="3552825"/>
            <a:ext cx="3200400" cy="914400"/>
          </a:xfrm>
          <a:prstGeom prst="rect">
            <a:avLst/>
          </a:prstGeom>
        </p:spPr>
      </p:pic>
      <p:pic>
        <p:nvPicPr>
          <p:cNvPr id="4098" name="Picture 2" descr="Beautiful Soup 4 | Funthon">
            <a:extLst>
              <a:ext uri="{FF2B5EF4-FFF2-40B4-BE49-F238E27FC236}">
                <a16:creationId xmlns:a16="http://schemas.microsoft.com/office/drawing/2014/main" id="{E101CFC6-A8C5-388D-C457-9409D7B4B9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1538" y="3272526"/>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T12A01: FUNDAMENTALS OF PYTHON PROGRAMMING (SF) (SYNCHRONOUS E-LEARNING) -  NTUC LearningHub">
            <a:extLst>
              <a:ext uri="{FF2B5EF4-FFF2-40B4-BE49-F238E27FC236}">
                <a16:creationId xmlns:a16="http://schemas.microsoft.com/office/drawing/2014/main" id="{503CE97A-8896-5388-9841-E75E824996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4" y="109564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7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16482C-73E4-76DF-C527-32FF0FA437CB}"/>
              </a:ext>
            </a:extLst>
          </p:cNvPr>
          <p:cNvPicPr>
            <a:picLocks noChangeAspect="1"/>
          </p:cNvPicPr>
          <p:nvPr/>
        </p:nvPicPr>
        <p:blipFill>
          <a:blip r:embed="rId2"/>
          <a:stretch>
            <a:fillRect/>
          </a:stretch>
        </p:blipFill>
        <p:spPr>
          <a:xfrm>
            <a:off x="542925" y="1142653"/>
            <a:ext cx="7844348" cy="4972744"/>
          </a:xfrm>
          <a:prstGeom prst="rect">
            <a:avLst/>
          </a:prstGeom>
        </p:spPr>
      </p:pic>
      <p:sp>
        <p:nvSpPr>
          <p:cNvPr id="13" name="TextBox 12">
            <a:extLst>
              <a:ext uri="{FF2B5EF4-FFF2-40B4-BE49-F238E27FC236}">
                <a16:creationId xmlns:a16="http://schemas.microsoft.com/office/drawing/2014/main" id="{FE4D4638-75B8-EB98-E002-86292DE46363}"/>
              </a:ext>
            </a:extLst>
          </p:cNvPr>
          <p:cNvSpPr txBox="1"/>
          <p:nvPr/>
        </p:nvSpPr>
        <p:spPr>
          <a:xfrm>
            <a:off x="542925" y="428625"/>
            <a:ext cx="6457950" cy="461665"/>
          </a:xfrm>
          <a:prstGeom prst="rect">
            <a:avLst/>
          </a:prstGeom>
          <a:noFill/>
        </p:spPr>
        <p:txBody>
          <a:bodyPr wrap="square" rtlCol="0">
            <a:spAutoFit/>
          </a:bodyPr>
          <a:lstStyle/>
          <a:p>
            <a:r>
              <a:rPr lang="en-US" sz="2400" b="1" dirty="0">
                <a:solidFill>
                  <a:schemeClr val="accent5">
                    <a:lumMod val="75000"/>
                  </a:schemeClr>
                </a:solidFill>
              </a:rPr>
              <a:t>RAW DATA:</a:t>
            </a:r>
          </a:p>
        </p:txBody>
      </p:sp>
    </p:spTree>
    <p:extLst>
      <p:ext uri="{BB962C8B-B14F-4D97-AF65-F5344CB8AC3E}">
        <p14:creationId xmlns:p14="http://schemas.microsoft.com/office/powerpoint/2010/main" val="370745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C507-86BE-A1E0-34B1-0A0DCBA7CFFA}"/>
              </a:ext>
            </a:extLst>
          </p:cNvPr>
          <p:cNvSpPr>
            <a:spLocks noGrp="1"/>
          </p:cNvSpPr>
          <p:nvPr>
            <p:ph type="title"/>
          </p:nvPr>
        </p:nvSpPr>
        <p:spPr>
          <a:xfrm>
            <a:off x="390525" y="193676"/>
            <a:ext cx="10515600" cy="825500"/>
          </a:xfrm>
        </p:spPr>
        <p:txBody>
          <a:bodyPr>
            <a:normAutofit/>
          </a:bodyPr>
          <a:lstStyle/>
          <a:p>
            <a:r>
              <a:rPr lang="en-US" sz="2800" b="1" dirty="0"/>
              <a:t>DATA CLEANING:</a:t>
            </a:r>
          </a:p>
        </p:txBody>
      </p:sp>
      <p:sp>
        <p:nvSpPr>
          <p:cNvPr id="3" name="Text Placeholder 2">
            <a:extLst>
              <a:ext uri="{FF2B5EF4-FFF2-40B4-BE49-F238E27FC236}">
                <a16:creationId xmlns:a16="http://schemas.microsoft.com/office/drawing/2014/main" id="{602EC32A-E2F4-E0AF-11A5-1FEB74315799}"/>
              </a:ext>
            </a:extLst>
          </p:cNvPr>
          <p:cNvSpPr>
            <a:spLocks noGrp="1"/>
          </p:cNvSpPr>
          <p:nvPr>
            <p:ph type="body" idx="1"/>
          </p:nvPr>
        </p:nvSpPr>
        <p:spPr>
          <a:xfrm>
            <a:off x="390525" y="1019176"/>
            <a:ext cx="10515600" cy="4351338"/>
          </a:xfrm>
        </p:spPr>
        <p:txBody>
          <a:bodyPr>
            <a:normAutofit/>
          </a:bodyPr>
          <a:lstStyle/>
          <a:p>
            <a:r>
              <a:rPr lang="en-US" sz="2000" dirty="0"/>
              <a:t>There are no Nan values and duplicates in our collected data.</a:t>
            </a:r>
          </a:p>
          <a:p>
            <a:r>
              <a:rPr lang="en-US" sz="2000" dirty="0"/>
              <a:t>We removed commas in numerical columns and converted the datatype to integer.</a:t>
            </a:r>
          </a:p>
          <a:p>
            <a:r>
              <a:rPr lang="en-US" sz="2000" dirty="0"/>
              <a:t>We got a column with ‘manufacturing year’, ‘Brand’, ‘Model’.</a:t>
            </a:r>
          </a:p>
          <a:p>
            <a:r>
              <a:rPr lang="en-US" sz="2000" dirty="0"/>
              <a:t>We split the column into three separate columns. </a:t>
            </a:r>
          </a:p>
          <a:p>
            <a:r>
              <a:rPr lang="en-US" sz="2000" dirty="0"/>
              <a:t>Our dataset is ready to convert into csv file.</a:t>
            </a:r>
          </a:p>
        </p:txBody>
      </p:sp>
    </p:spTree>
    <p:extLst>
      <p:ext uri="{BB962C8B-B14F-4D97-AF65-F5344CB8AC3E}">
        <p14:creationId xmlns:p14="http://schemas.microsoft.com/office/powerpoint/2010/main" val="376016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BA565F7-B6F2-6B84-FF36-153D9892F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539" y="1200745"/>
            <a:ext cx="6697436" cy="4838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72EBE5D-56FA-5F59-D9A6-1BFC11A04D5E}"/>
              </a:ext>
            </a:extLst>
          </p:cNvPr>
          <p:cNvSpPr txBox="1"/>
          <p:nvPr/>
        </p:nvSpPr>
        <p:spPr>
          <a:xfrm>
            <a:off x="1943100" y="6058495"/>
            <a:ext cx="7086600" cy="677108"/>
          </a:xfrm>
          <a:prstGeom prst="rect">
            <a:avLst/>
          </a:prstGeom>
          <a:noFill/>
        </p:spPr>
        <p:txBody>
          <a:bodyPr wrap="square" rtlCol="0">
            <a:spAutoFit/>
          </a:bodyPr>
          <a:lstStyle/>
          <a:p>
            <a:pPr marL="285750" indent="-285750">
              <a:buFont typeface="Arial" panose="020B0604020202020204" pitchFamily="34" charset="0"/>
              <a:buChar char="•"/>
            </a:pPr>
            <a:r>
              <a:rPr lang="en-US" sz="2400" dirty="0"/>
              <a:t>Most of the cars have price range of 5,00,000.</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72399EFE-E8FB-98A2-87D3-AE3E32ED2C13}"/>
              </a:ext>
            </a:extLst>
          </p:cNvPr>
          <p:cNvSpPr txBox="1"/>
          <p:nvPr/>
        </p:nvSpPr>
        <p:spPr>
          <a:xfrm>
            <a:off x="3533775" y="295335"/>
            <a:ext cx="5495925" cy="523220"/>
          </a:xfrm>
          <a:prstGeom prst="rect">
            <a:avLst/>
          </a:prstGeom>
          <a:noFill/>
        </p:spPr>
        <p:txBody>
          <a:bodyPr wrap="square" rtlCol="0">
            <a:spAutoFit/>
          </a:bodyPr>
          <a:lstStyle/>
          <a:p>
            <a:r>
              <a:rPr lang="en-US" sz="2800" b="1" dirty="0">
                <a:solidFill>
                  <a:schemeClr val="accent1">
                    <a:lumMod val="60000"/>
                    <a:lumOff val="40000"/>
                  </a:schemeClr>
                </a:solidFill>
              </a:rPr>
              <a:t>Density of Price </a:t>
            </a:r>
          </a:p>
        </p:txBody>
      </p:sp>
    </p:spTree>
    <p:extLst>
      <p:ext uri="{BB962C8B-B14F-4D97-AF65-F5344CB8AC3E}">
        <p14:creationId xmlns:p14="http://schemas.microsoft.com/office/powerpoint/2010/main" val="15694066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Widescreen</PresentationFormat>
  <Paragraphs>52</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Gill Sans Ultra Bold</vt:lpstr>
      <vt:lpstr>Lato Black</vt:lpstr>
      <vt:lpstr>Arial</vt:lpstr>
      <vt:lpstr>Libre Baskerville</vt:lpstr>
      <vt:lpstr>Calibri</vt:lpstr>
      <vt:lpstr>Söhne</vt:lpstr>
      <vt:lpstr>Office Theme</vt:lpstr>
      <vt:lpstr>PowerPoint Presentation</vt:lpstr>
      <vt:lpstr>PowerPoint Presentation</vt:lpstr>
      <vt:lpstr>PowerPoint Presentation</vt:lpstr>
      <vt:lpstr>PowerPoint Presentation</vt:lpstr>
      <vt:lpstr>WEB SCRAPING DETAILS :</vt:lpstr>
      <vt:lpstr>PowerPoint Presentation</vt:lpstr>
      <vt:lpstr>PowerPoint Presentation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SRAVAN TUNIKIPATI</cp:lastModifiedBy>
  <cp:revision>1</cp:revision>
  <dcterms:created xsi:type="dcterms:W3CDTF">2021-02-16T05:19:01Z</dcterms:created>
  <dcterms:modified xsi:type="dcterms:W3CDTF">2023-11-22T18:05:30Z</dcterms:modified>
</cp:coreProperties>
</file>