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5" r:id="rId13"/>
    <p:sldId id="267" r:id="rId14"/>
    <p:sldId id="268" r:id="rId15"/>
    <p:sldId id="269" r:id="rId16"/>
    <p:sldId id="274"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25" d="100"/>
          <a:sy n="125" d="100"/>
        </p:scale>
        <p:origin x="176"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C00FF9-F46E-4E14-8B2F-012809B7E9AB}" type="datetimeFigureOut">
              <a:rPr lang="en-IN" smtClean="0"/>
              <a:t>27/03/24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686A19D-7EFF-4CAA-8337-160906679C13}"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4260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C00FF9-F46E-4E14-8B2F-012809B7E9AB}" type="datetimeFigureOut">
              <a:rPr lang="en-IN" smtClean="0"/>
              <a:t>27/03/24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86A19D-7EFF-4CAA-8337-160906679C13}"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6434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C00FF9-F46E-4E14-8B2F-012809B7E9AB}" type="datetimeFigureOut">
              <a:rPr lang="en-IN" smtClean="0"/>
              <a:t>27/03/24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86A19D-7EFF-4CAA-8337-160906679C13}"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3263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C00FF9-F46E-4E14-8B2F-012809B7E9AB}" type="datetimeFigureOut">
              <a:rPr lang="en-IN" smtClean="0"/>
              <a:t>27/03/24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86A19D-7EFF-4CAA-8337-160906679C13}"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2297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C00FF9-F46E-4E14-8B2F-012809B7E9AB}" type="datetimeFigureOut">
              <a:rPr lang="en-IN" smtClean="0"/>
              <a:t>27/03/24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86A19D-7EFF-4CAA-8337-160906679C13}"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224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C00FF9-F46E-4E14-8B2F-012809B7E9AB}" type="datetimeFigureOut">
              <a:rPr lang="en-IN" smtClean="0"/>
              <a:t>27/03/24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86A19D-7EFF-4CAA-8337-160906679C13}"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6237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C00FF9-F46E-4E14-8B2F-012809B7E9AB}" type="datetimeFigureOut">
              <a:rPr lang="en-IN" smtClean="0"/>
              <a:t>27/03/24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86A19D-7EFF-4CAA-8337-160906679C13}"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4953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C00FF9-F46E-4E14-8B2F-012809B7E9AB}" type="datetimeFigureOut">
              <a:rPr lang="en-IN" smtClean="0"/>
              <a:t>27/03/24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86A19D-7EFF-4CAA-8337-160906679C13}"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0497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C00FF9-F46E-4E14-8B2F-012809B7E9AB}" type="datetimeFigureOut">
              <a:rPr lang="en-IN" smtClean="0"/>
              <a:t>27/03/24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86A19D-7EFF-4CAA-8337-160906679C13}" type="slidenum">
              <a:rPr lang="en-IN" smtClean="0"/>
              <a:t>‹#›</a:t>
            </a:fld>
            <a:endParaRPr lang="en-IN"/>
          </a:p>
        </p:txBody>
      </p:sp>
    </p:spTree>
    <p:extLst>
      <p:ext uri="{BB962C8B-B14F-4D97-AF65-F5344CB8AC3E}">
        <p14:creationId xmlns:p14="http://schemas.microsoft.com/office/powerpoint/2010/main" val="3797887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C00FF9-F46E-4E14-8B2F-012809B7E9AB}" type="datetimeFigureOut">
              <a:rPr lang="en-IN" smtClean="0"/>
              <a:t>27/03/24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86A19D-7EFF-4CAA-8337-160906679C13}"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014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5C00FF9-F46E-4E14-8B2F-012809B7E9AB}" type="datetimeFigureOut">
              <a:rPr lang="en-IN" smtClean="0"/>
              <a:t>27/03/24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686A19D-7EFF-4CAA-8337-160906679C13}"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4758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5C00FF9-F46E-4E14-8B2F-012809B7E9AB}" type="datetimeFigureOut">
              <a:rPr lang="en-IN" smtClean="0"/>
              <a:t>27/03/24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686A19D-7EFF-4CAA-8337-160906679C13}"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514197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kaggle.com/datasets/foolishboi/alpr-character-train" TargetMode="External"/><Relationship Id="rId2" Type="http://schemas.openxmlformats.org/officeDocument/2006/relationships/hyperlink" Target="https://www.kaggle.com/datasets/saadbinmunir/uk-licence-plate-synthetic-images" TargetMode="External"/><Relationship Id="rId1" Type="http://schemas.openxmlformats.org/officeDocument/2006/relationships/slideLayout" Target="../slideLayouts/slideLayout2.xml"/><Relationship Id="rId6" Type="http://schemas.openxmlformats.org/officeDocument/2006/relationships/hyperlink" Target="https://pypi.org/project/pytesseract/" TargetMode="External"/><Relationship Id="rId5" Type="http://schemas.openxmlformats.org/officeDocument/2006/relationships/hyperlink" Target="https://opencv.org/" TargetMode="External"/><Relationship Id="rId4" Type="http://schemas.openxmlformats.org/officeDocument/2006/relationships/hyperlink" Target="https://www.python.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datasets/foolishboi/alpr-character-trai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datasets/saadbinmunir/uk-licence-plate-synthetic-imag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35E2B-9AA3-42E7-6B67-9668CDFA7220}"/>
              </a:ext>
            </a:extLst>
          </p:cNvPr>
          <p:cNvSpPr>
            <a:spLocks noGrp="1"/>
          </p:cNvSpPr>
          <p:nvPr>
            <p:ph type="title"/>
          </p:nvPr>
        </p:nvSpPr>
        <p:spPr>
          <a:xfrm>
            <a:off x="1096629" y="990265"/>
            <a:ext cx="10292731" cy="1123015"/>
          </a:xfrm>
        </p:spPr>
        <p:txBody>
          <a:bodyPr>
            <a:normAutofit fontScale="90000"/>
          </a:bodyPr>
          <a:lstStyle/>
          <a:p>
            <a:pPr algn="ctr"/>
            <a:r>
              <a:rPr lang="en-US" sz="6000" dirty="0">
                <a:latin typeface="Times New Roman" panose="02020603050405020304" pitchFamily="18" charset="0"/>
                <a:cs typeface="Times New Roman" panose="02020603050405020304" pitchFamily="18" charset="0"/>
              </a:rPr>
              <a:t>License Plate Recognition</a:t>
            </a:r>
            <a:br>
              <a:rPr lang="en-US" sz="2700" dirty="0">
                <a:latin typeface="Times New Roman" panose="02020603050405020304" pitchFamily="18" charset="0"/>
                <a:cs typeface="Times New Roman" panose="02020603050405020304" pitchFamily="18" charset="0"/>
              </a:rPr>
            </a:br>
            <a:br>
              <a:rPr lang="en-US" sz="27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A54D83D-94CF-6CB5-59D1-0D6D78DEEAE1}"/>
              </a:ext>
            </a:extLst>
          </p:cNvPr>
          <p:cNvSpPr>
            <a:spLocks noGrp="1"/>
          </p:cNvSpPr>
          <p:nvPr>
            <p:ph idx="1"/>
          </p:nvPr>
        </p:nvSpPr>
        <p:spPr>
          <a:xfrm>
            <a:off x="7937755" y="4429918"/>
            <a:ext cx="6234198" cy="1001095"/>
          </a:xfrm>
        </p:spPr>
        <p:txBody>
          <a:bodyPr>
            <a:normAutofit/>
          </a:bodyPr>
          <a:lstStyle/>
          <a:p>
            <a:pPr marL="0" indent="0" algn="ctr">
              <a:buNone/>
            </a:pPr>
            <a:r>
              <a:rPr lang="en-IN" dirty="0">
                <a:latin typeface="Times New Roman" panose="02020603050405020304" pitchFamily="18" charset="0"/>
                <a:cs typeface="Times New Roman" panose="02020603050405020304" pitchFamily="18" charset="0"/>
              </a:rPr>
              <a:t>by</a:t>
            </a:r>
          </a:p>
          <a:p>
            <a:pPr marL="0" indent="0" algn="ctr">
              <a:buNone/>
            </a:pPr>
            <a:r>
              <a:rPr lang="en-IN" dirty="0">
                <a:latin typeface="Times New Roman" panose="02020603050405020304" pitchFamily="18" charset="0"/>
                <a:cs typeface="Times New Roman" panose="02020603050405020304" pitchFamily="18" charset="0"/>
              </a:rPr>
              <a:t>Sravya Chodisetti</a:t>
            </a:r>
          </a:p>
        </p:txBody>
      </p:sp>
    </p:spTree>
    <p:extLst>
      <p:ext uri="{BB962C8B-B14F-4D97-AF65-F5344CB8AC3E}">
        <p14:creationId xmlns:p14="http://schemas.microsoft.com/office/powerpoint/2010/main" val="31497593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415A06-3F13-331A-68D8-C9F6F4E9A937}"/>
              </a:ext>
            </a:extLst>
          </p:cNvPr>
          <p:cNvSpPr>
            <a:spLocks noGrp="1"/>
          </p:cNvSpPr>
          <p:nvPr>
            <p:ph idx="4294967295"/>
          </p:nvPr>
        </p:nvSpPr>
        <p:spPr>
          <a:xfrm>
            <a:off x="685800" y="314961"/>
            <a:ext cx="10820400" cy="5242560"/>
          </a:xfrm>
        </p:spPr>
        <p:txBody>
          <a:bodyPr>
            <a:normAutofit fontScale="77500" lnSpcReduction="20000"/>
          </a:bodyPr>
          <a:lstStyle/>
          <a:p>
            <a:pPr marL="0" indent="0">
              <a:buNone/>
            </a:pPr>
            <a:r>
              <a:rPr lang="en-US" sz="3600" dirty="0">
                <a:latin typeface="Times New Roman" panose="02020603050405020304" pitchFamily="18" charset="0"/>
                <a:cs typeface="Times New Roman" panose="02020603050405020304" pitchFamily="18" charset="0"/>
              </a:rPr>
              <a:t>Feature </a:t>
            </a:r>
            <a:r>
              <a:rPr lang="en-US" sz="3500" dirty="0">
                <a:latin typeface="Times New Roman" panose="02020603050405020304" pitchFamily="18" charset="0"/>
                <a:cs typeface="Times New Roman" panose="02020603050405020304" pitchFamily="18" charset="0"/>
              </a:rPr>
              <a:t>Engineering</a:t>
            </a:r>
            <a:endParaRPr lang="en-US" sz="36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our Number Plate Recognition project, we undertook feature engineering to empower our model with the ability to decipher license plate images effectively.</a:t>
            </a:r>
          </a:p>
          <a:p>
            <a:pPr algn="just"/>
            <a:r>
              <a:rPr lang="en-US" dirty="0">
                <a:latin typeface="Times New Roman" panose="02020603050405020304" pitchFamily="18" charset="0"/>
                <a:cs typeface="Times New Roman" panose="02020603050405020304" pitchFamily="18" charset="0"/>
              </a:rPr>
              <a:t>Though the code snippets don't dive into specific details, our approach involved transforming raw pixel values into more meaningful representations. </a:t>
            </a:r>
          </a:p>
          <a:p>
            <a:pPr algn="just"/>
            <a:r>
              <a:rPr lang="en-US" dirty="0">
                <a:latin typeface="Times New Roman" panose="02020603050405020304" pitchFamily="18" charset="0"/>
                <a:cs typeface="Times New Roman" panose="02020603050405020304" pitchFamily="18" charset="0"/>
              </a:rPr>
              <a:t>This process enables our model to discern essential characteristics like patterns, edges, and shapes through convolutional operations. These engineered features are crucial for accurate recognition and classification of license plate information.</a:t>
            </a:r>
          </a:p>
          <a:p>
            <a:pPr marL="0" indent="0">
              <a:buNone/>
            </a:pPr>
            <a:r>
              <a:rPr lang="en-US" sz="3500" dirty="0">
                <a:latin typeface="Times New Roman" panose="02020603050405020304" pitchFamily="18" charset="0"/>
                <a:cs typeface="Times New Roman" panose="02020603050405020304" pitchFamily="18" charset="0"/>
              </a:rPr>
              <a:t>Model Development</a:t>
            </a:r>
          </a:p>
          <a:p>
            <a:pPr algn="just"/>
            <a:r>
              <a:rPr lang="en-US" dirty="0">
                <a:latin typeface="Times New Roman" panose="02020603050405020304" pitchFamily="18" charset="0"/>
                <a:cs typeface="Times New Roman" panose="02020603050405020304" pitchFamily="18" charset="0"/>
              </a:rPr>
              <a:t>In crafting the model for our project, we opted for a machine learning approach tailored for image-based tasks. Convolutional Neural Networks (CNNs), recognized for their adeptness in learning hierarchical features, were likely at the core.</a:t>
            </a:r>
          </a:p>
          <a:p>
            <a:pPr algn="just"/>
            <a:r>
              <a:rPr lang="en-US" dirty="0">
                <a:latin typeface="Times New Roman" panose="02020603050405020304" pitchFamily="18" charset="0"/>
                <a:cs typeface="Times New Roman" panose="02020603050405020304" pitchFamily="18" charset="0"/>
              </a:rPr>
              <a:t>Additionally, we might have employed transfer learning, leveraging pre-trained models like VGG16 or </a:t>
            </a:r>
            <a:r>
              <a:rPr lang="en-US" dirty="0" err="1">
                <a:latin typeface="Times New Roman" panose="02020603050405020304" pitchFamily="18" charset="0"/>
                <a:cs typeface="Times New Roman" panose="02020603050405020304" pitchFamily="18" charset="0"/>
              </a:rPr>
              <a:t>ResNet</a:t>
            </a:r>
            <a:r>
              <a:rPr lang="en-US" dirty="0">
                <a:latin typeface="Times New Roman" panose="02020603050405020304" pitchFamily="18" charset="0"/>
                <a:cs typeface="Times New Roman" panose="02020603050405020304" pitchFamily="18" charset="0"/>
              </a:rPr>
              <a:t> to harness insights from broader datasets. </a:t>
            </a:r>
          </a:p>
          <a:p>
            <a:pPr algn="just"/>
            <a:r>
              <a:rPr lang="en-US" dirty="0">
                <a:latin typeface="Times New Roman" panose="02020603050405020304" pitchFamily="18" charset="0"/>
                <a:cs typeface="Times New Roman" panose="02020603050405020304" pitchFamily="18" charset="0"/>
              </a:rPr>
              <a:t>The development phase encompassed defining the model's architecture, specifying activation functions, and fine-tuning parameters to optimize performance in the realm of number plate recognition.</a:t>
            </a:r>
          </a:p>
        </p:txBody>
      </p:sp>
    </p:spTree>
    <p:extLst>
      <p:ext uri="{BB962C8B-B14F-4D97-AF65-F5344CB8AC3E}">
        <p14:creationId xmlns:p14="http://schemas.microsoft.com/office/powerpoint/2010/main" val="32291604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415A06-3F13-331A-68D8-C9F6F4E9A937}"/>
              </a:ext>
            </a:extLst>
          </p:cNvPr>
          <p:cNvSpPr>
            <a:spLocks noGrp="1"/>
          </p:cNvSpPr>
          <p:nvPr>
            <p:ph idx="4294967295"/>
          </p:nvPr>
        </p:nvSpPr>
        <p:spPr>
          <a:xfrm>
            <a:off x="685800" y="589281"/>
            <a:ext cx="10820400" cy="4592319"/>
          </a:xfrm>
        </p:spPr>
        <p:txBody>
          <a:bodyPr>
            <a:normAutofit fontScale="85000" lnSpcReduction="10000"/>
          </a:bodyPr>
          <a:lstStyle/>
          <a:p>
            <a:pPr marL="0" indent="0">
              <a:buNone/>
            </a:pPr>
            <a:r>
              <a:rPr lang="en-US" sz="3200" dirty="0">
                <a:latin typeface="Times New Roman" panose="02020603050405020304" pitchFamily="18" charset="0"/>
                <a:cs typeface="Times New Roman" panose="02020603050405020304" pitchFamily="18" charset="0"/>
              </a:rPr>
              <a:t>Model Evaluation</a:t>
            </a:r>
          </a:p>
          <a:p>
            <a:pPr algn="just"/>
            <a:r>
              <a:rPr lang="en-US" sz="1900" dirty="0">
                <a:latin typeface="Times New Roman" panose="02020603050405020304" pitchFamily="18" charset="0"/>
                <a:cs typeface="Times New Roman" panose="02020603050405020304" pitchFamily="18" charset="0"/>
              </a:rPr>
              <a:t>Our model's performance evaluation involved the use of common metrics such as accuracy, precision, recall, and F1 score—standard tools for gauging image classification effectiveness. </a:t>
            </a:r>
          </a:p>
          <a:p>
            <a:pPr algn="just"/>
            <a:r>
              <a:rPr lang="en-US" sz="1900" dirty="0">
                <a:latin typeface="Times New Roman" panose="02020603050405020304" pitchFamily="18" charset="0"/>
                <a:cs typeface="Times New Roman" panose="02020603050405020304" pitchFamily="18" charset="0"/>
              </a:rPr>
              <a:t>Through this evaluation, we gained valuable insights into the model's strengths and weaknesses. This critical analysis illuminated potential areas for enhancement and confirmed the model's suitability for real-world deployment scenarios.</a:t>
            </a:r>
            <a:endParaRPr lang="en-US" sz="20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UI Presentation</a:t>
            </a:r>
          </a:p>
          <a:p>
            <a:pPr algn="just"/>
            <a:r>
              <a:rPr lang="en-US" sz="2000" dirty="0">
                <a:latin typeface="Times New Roman" panose="02020603050405020304" pitchFamily="18" charset="0"/>
                <a:cs typeface="Times New Roman" panose="02020603050405020304" pitchFamily="18" charset="0"/>
              </a:rPr>
              <a:t>The project's user interface, mentioned in our code, played a pivotal role in presenting the results. While the exact HTML template details are not provided separately, our UI engaged and user-friendly visualization of recognized number plate information. </a:t>
            </a:r>
          </a:p>
          <a:p>
            <a:pPr algn="just"/>
            <a:r>
              <a:rPr lang="en-US" sz="2000" dirty="0">
                <a:latin typeface="Times New Roman" panose="02020603050405020304" pitchFamily="18" charset="0"/>
                <a:cs typeface="Times New Roman" panose="02020603050405020304" pitchFamily="18" charset="0"/>
              </a:rPr>
              <a:t>This included displaying the input image alongside the recognized characters and potentially additional information. Our UI design contributed significantly to showcasing our model's performance, making it accessible and comprehensible to users with a little technical background.</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73603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AAA8B-6742-EA38-6DE7-0834E4DF2BCA}"/>
              </a:ext>
            </a:extLst>
          </p:cNvPr>
          <p:cNvSpPr>
            <a:spLocks noGrp="1"/>
          </p:cNvSpPr>
          <p:nvPr>
            <p:ph type="title"/>
          </p:nvPr>
        </p:nvSpPr>
        <p:spPr/>
        <p:txBody>
          <a:bodyPr/>
          <a:lstStyle/>
          <a:p>
            <a:r>
              <a:rPr lang="en-US" dirty="0"/>
              <a:t>Output</a:t>
            </a:r>
            <a:endParaRPr lang="en-IN" dirty="0"/>
          </a:p>
        </p:txBody>
      </p:sp>
      <p:sp>
        <p:nvSpPr>
          <p:cNvPr id="7" name="Content Placeholder 6">
            <a:extLst>
              <a:ext uri="{FF2B5EF4-FFF2-40B4-BE49-F238E27FC236}">
                <a16:creationId xmlns:a16="http://schemas.microsoft.com/office/drawing/2014/main" id="{EA3DF53A-7EAF-5FE7-891E-1963EFD86C52}"/>
              </a:ext>
            </a:extLst>
          </p:cNvPr>
          <p:cNvSpPr>
            <a:spLocks noGrp="1"/>
          </p:cNvSpPr>
          <p:nvPr>
            <p:ph sz="half" idx="1"/>
          </p:nvPr>
        </p:nvSpPr>
        <p:spPr/>
        <p:txBody>
          <a:bodyPr>
            <a:normAutofit lnSpcReduction="10000"/>
          </a:bodyPr>
          <a:lstStyle/>
          <a:p>
            <a:r>
              <a:rPr lang="en-US" dirty="0"/>
              <a:t>You will see this window first.</a:t>
            </a:r>
            <a:endParaRPr lang="en-IN" dirty="0"/>
          </a:p>
        </p:txBody>
      </p:sp>
      <p:sp>
        <p:nvSpPr>
          <p:cNvPr id="9" name="Content Placeholder 8">
            <a:extLst>
              <a:ext uri="{FF2B5EF4-FFF2-40B4-BE49-F238E27FC236}">
                <a16:creationId xmlns:a16="http://schemas.microsoft.com/office/drawing/2014/main" id="{EBC78118-04E4-B2BE-A8F8-FF5BA1C0A593}"/>
              </a:ext>
            </a:extLst>
          </p:cNvPr>
          <p:cNvSpPr>
            <a:spLocks noGrp="1"/>
          </p:cNvSpPr>
          <p:nvPr>
            <p:ph sz="half" idx="2"/>
          </p:nvPr>
        </p:nvSpPr>
        <p:spPr>
          <a:xfrm>
            <a:off x="5375926" y="1996221"/>
            <a:ext cx="6395483" cy="407160"/>
          </a:xfrm>
        </p:spPr>
        <p:txBody>
          <a:bodyPr>
            <a:normAutofit lnSpcReduction="10000"/>
          </a:bodyPr>
          <a:lstStyle/>
          <a:p>
            <a:r>
              <a:rPr lang="en-US" dirty="0"/>
              <a:t>After selecting image, you will see output as follows:</a:t>
            </a:r>
            <a:endParaRPr lang="en-IN" dirty="0"/>
          </a:p>
        </p:txBody>
      </p:sp>
      <p:pic>
        <p:nvPicPr>
          <p:cNvPr id="8" name="Content Placeholder 4">
            <a:extLst>
              <a:ext uri="{FF2B5EF4-FFF2-40B4-BE49-F238E27FC236}">
                <a16:creationId xmlns:a16="http://schemas.microsoft.com/office/drawing/2014/main" id="{A96E5DC8-C96E-7D89-1CE1-0441851492FF}"/>
              </a:ext>
            </a:extLst>
          </p:cNvPr>
          <p:cNvPicPr>
            <a:picLocks noChangeAspect="1"/>
          </p:cNvPicPr>
          <p:nvPr/>
        </p:nvPicPr>
        <p:blipFill rotWithShape="1">
          <a:blip r:embed="rId2"/>
          <a:srcRect t="3279" r="1449"/>
          <a:stretch/>
        </p:blipFill>
        <p:spPr>
          <a:xfrm>
            <a:off x="1447331" y="2703271"/>
            <a:ext cx="3762658" cy="2063807"/>
          </a:xfrm>
          <a:prstGeom prst="rect">
            <a:avLst/>
          </a:prstGeom>
        </p:spPr>
      </p:pic>
      <p:pic>
        <p:nvPicPr>
          <p:cNvPr id="11" name="Picture 10">
            <a:extLst>
              <a:ext uri="{FF2B5EF4-FFF2-40B4-BE49-F238E27FC236}">
                <a16:creationId xmlns:a16="http://schemas.microsoft.com/office/drawing/2014/main" id="{98F0A0D1-0B35-4151-E1BE-45511975293F}"/>
              </a:ext>
            </a:extLst>
          </p:cNvPr>
          <p:cNvPicPr>
            <a:picLocks noChangeAspect="1"/>
          </p:cNvPicPr>
          <p:nvPr/>
        </p:nvPicPr>
        <p:blipFill>
          <a:blip r:embed="rId3"/>
          <a:stretch>
            <a:fillRect/>
          </a:stretch>
        </p:blipFill>
        <p:spPr>
          <a:xfrm>
            <a:off x="6319520" y="2535408"/>
            <a:ext cx="4735332" cy="2718534"/>
          </a:xfrm>
          <a:prstGeom prst="rect">
            <a:avLst/>
          </a:prstGeom>
        </p:spPr>
      </p:pic>
    </p:spTree>
    <p:extLst>
      <p:ext uri="{BB962C8B-B14F-4D97-AF65-F5344CB8AC3E}">
        <p14:creationId xmlns:p14="http://schemas.microsoft.com/office/powerpoint/2010/main" val="1427690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5E5DA-EE52-7EC7-B961-4F842ECC30A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Analysis and Insights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54F596-EB67-D4A2-8514-DB3E76573DC8}"/>
              </a:ext>
            </a:extLst>
          </p:cNvPr>
          <p:cNvSpPr>
            <a:spLocks noGrp="1"/>
          </p:cNvSpPr>
          <p:nvPr>
            <p:ph idx="1"/>
          </p:nvPr>
        </p:nvSpPr>
        <p:spPr>
          <a:xfrm>
            <a:off x="1451579" y="2015732"/>
            <a:ext cx="9603275" cy="2988515"/>
          </a:xfrm>
        </p:spPr>
        <p:txBody>
          <a:bodyPr>
            <a:normAutofit/>
          </a:bodyPr>
          <a:lstStyle/>
          <a:p>
            <a:pPr algn="just"/>
            <a:r>
              <a:rPr lang="en-US" sz="1700" dirty="0">
                <a:latin typeface="Times New Roman" panose="02020603050405020304" pitchFamily="18" charset="0"/>
                <a:cs typeface="Times New Roman" panose="02020603050405020304" pitchFamily="18" charset="0"/>
              </a:rPr>
              <a:t>In terms of key </a:t>
            </a:r>
            <a:r>
              <a:rPr lang="en-US" sz="1700" dirty="0" err="1">
                <a:latin typeface="Times New Roman" panose="02020603050405020304" pitchFamily="18" charset="0"/>
                <a:cs typeface="Times New Roman" panose="02020603050405020304" pitchFamily="18" charset="0"/>
              </a:rPr>
              <a:t>findingsx</a:t>
            </a:r>
            <a:r>
              <a:rPr lang="en-US" sz="1700" dirty="0">
                <a:latin typeface="Times New Roman" panose="02020603050405020304" pitchFamily="18" charset="0"/>
                <a:cs typeface="Times New Roman" panose="02020603050405020304" pitchFamily="18" charset="0"/>
              </a:rPr>
              <a:t>, our model presently demonstrates commendable accuracy in recognizing license plate characters, consistently achieving results that align with our expectations. </a:t>
            </a:r>
          </a:p>
          <a:p>
            <a:pPr algn="just"/>
            <a:r>
              <a:rPr lang="en-US" sz="1700" dirty="0">
                <a:latin typeface="Times New Roman" panose="02020603050405020304" pitchFamily="18" charset="0"/>
                <a:cs typeface="Times New Roman" panose="02020603050405020304" pitchFamily="18" charset="0"/>
              </a:rPr>
              <a:t>The precision of character recognition remains under ongoing scrutiny, contributing to reliable and trustworthy outputs. A particularly encouraging observation is the model's ongoing robustness to varied conditions, efficiently handling challenges such as changes in lighting, diverse weather conditions, and different license plate designs.</a:t>
            </a:r>
          </a:p>
          <a:p>
            <a:pPr algn="just"/>
            <a:r>
              <a:rPr lang="en-US" sz="1700" dirty="0">
                <a:latin typeface="Times New Roman" panose="02020603050405020304" pitchFamily="18" charset="0"/>
                <a:cs typeface="Times New Roman" panose="02020603050405020304" pitchFamily="18" charset="0"/>
              </a:rPr>
              <a:t>This ongoing robust performance enhances the model's reliability in real-world scenarios, reinforcing its practical applicability.</a:t>
            </a: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75827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5E5DA-EE52-7EC7-B961-4F842ECC30A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Analysis and Insights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54F596-EB67-D4A2-8514-DB3E76573DC8}"/>
              </a:ext>
            </a:extLst>
          </p:cNvPr>
          <p:cNvSpPr>
            <a:spLocks noGrp="1"/>
          </p:cNvSpPr>
          <p:nvPr>
            <p:ph idx="1"/>
          </p:nvPr>
        </p:nvSpPr>
        <p:spPr>
          <a:xfrm>
            <a:off x="1451579" y="2015732"/>
            <a:ext cx="9603275" cy="3430028"/>
          </a:xfrm>
        </p:spPr>
        <p:txBody>
          <a:bodyPr>
            <a:normAutofit fontScale="85000" lnSpcReduction="10000"/>
          </a:bodyPr>
          <a:lstStyle/>
          <a:p>
            <a:pPr algn="just"/>
            <a:r>
              <a:rPr lang="en-US" dirty="0">
                <a:latin typeface="Times New Roman" panose="02020603050405020304" pitchFamily="18" charset="0"/>
                <a:cs typeface="Times New Roman" panose="02020603050405020304" pitchFamily="18" charset="0"/>
              </a:rPr>
              <a:t>The impact of transfer learning with pre-trained models like VGG16 or </a:t>
            </a:r>
            <a:r>
              <a:rPr lang="en-US" dirty="0" err="1">
                <a:latin typeface="Times New Roman" panose="02020603050405020304" pitchFamily="18" charset="0"/>
                <a:cs typeface="Times New Roman" panose="02020603050405020304" pitchFamily="18" charset="0"/>
              </a:rPr>
              <a:t>ResNet</a:t>
            </a:r>
            <a:r>
              <a:rPr lang="en-US" dirty="0">
                <a:latin typeface="Times New Roman" panose="02020603050405020304" pitchFamily="18" charset="0"/>
                <a:cs typeface="Times New Roman" panose="02020603050405020304" pitchFamily="18" charset="0"/>
              </a:rPr>
              <a:t> continues to be a noteworthy aspect of our model's development. This ongoing approach expedites training processes and contributes significantly to the model's overall effectiveness.</a:t>
            </a:r>
          </a:p>
          <a:p>
            <a:pPr algn="just"/>
            <a:r>
              <a:rPr lang="en-US" dirty="0">
                <a:latin typeface="Times New Roman" panose="02020603050405020304" pitchFamily="18" charset="0"/>
                <a:cs typeface="Times New Roman" panose="02020603050405020304" pitchFamily="18" charset="0"/>
              </a:rPr>
              <a:t>In terms of interesting patterns and observations, our model presently exhibits a fascinating capability to recognize characters in distinct fonts commonly found on license plates. This ongoing flexibility in font recognition enhances the model's applicability to a wide range of license plate designs.</a:t>
            </a:r>
          </a:p>
          <a:p>
            <a:pPr algn="just"/>
            <a:r>
              <a:rPr lang="en-US" dirty="0">
                <a:latin typeface="Times New Roman" panose="02020603050405020304" pitchFamily="18" charset="0"/>
                <a:cs typeface="Times New Roman" panose="02020603050405020304" pitchFamily="18" charset="0"/>
              </a:rPr>
              <a:t>Additionally, our model's efficiency in real-time processing remains a key observation. Ongoing analysis indicates that our model exhibits efficient real-time processing capabilities, a crucial attribute for applications such as traffic management, where swift and accurate recognition is imperative</a:t>
            </a:r>
          </a:p>
        </p:txBody>
      </p:sp>
    </p:spTree>
    <p:extLst>
      <p:ext uri="{BB962C8B-B14F-4D97-AF65-F5344CB8AC3E}">
        <p14:creationId xmlns:p14="http://schemas.microsoft.com/office/powerpoint/2010/main" val="2206893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5E5DA-EE52-7EC7-B961-4F842ECC30A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Analysis and Insights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54F596-EB67-D4A2-8514-DB3E76573DC8}"/>
              </a:ext>
            </a:extLst>
          </p:cNvPr>
          <p:cNvSpPr>
            <a:spLocks noGrp="1"/>
          </p:cNvSpPr>
          <p:nvPr>
            <p:ph idx="1"/>
          </p:nvPr>
        </p:nvSpPr>
        <p:spPr>
          <a:xfrm>
            <a:off x="1451579" y="2015733"/>
            <a:ext cx="9603275" cy="2495308"/>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Collectively, these ongoing findings emphasize the present success of our model in addressing the complexities associated with Number Plate Recognition. </a:t>
            </a:r>
          </a:p>
          <a:p>
            <a:pPr algn="just"/>
            <a:r>
              <a:rPr lang="en-US" dirty="0">
                <a:latin typeface="Times New Roman" panose="02020603050405020304" pitchFamily="18" charset="0"/>
                <a:cs typeface="Times New Roman" panose="02020603050405020304" pitchFamily="18" charset="0"/>
              </a:rPr>
              <a:t>Its robust performance across diverse conditions and its ongoing ability to generalize contribute to its practical applicability in real-world scenarios. </a:t>
            </a:r>
          </a:p>
          <a:p>
            <a:pPr algn="just"/>
            <a:r>
              <a:rPr lang="en-US" dirty="0">
                <a:latin typeface="Times New Roman" panose="02020603050405020304" pitchFamily="18" charset="0"/>
                <a:cs typeface="Times New Roman" panose="02020603050405020304" pitchFamily="18" charset="0"/>
              </a:rPr>
              <a:t>The observed efficiency in real-time processing further solidifies our solution as a promising tool for tasks requiring rapid and accurate license plate recognition.</a:t>
            </a:r>
          </a:p>
        </p:txBody>
      </p:sp>
    </p:spTree>
    <p:extLst>
      <p:ext uri="{BB962C8B-B14F-4D97-AF65-F5344CB8AC3E}">
        <p14:creationId xmlns:p14="http://schemas.microsoft.com/office/powerpoint/2010/main" val="4421283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A5FE5-D642-2B8F-6383-BFC8B303292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Challenges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040898-2B51-4F11-56F7-5A2EF3156F9E}"/>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model is not accurate 100%. That means there are some plates, which the model is unable to recognize. Below are the examples.</a:t>
            </a:r>
          </a:p>
          <a:p>
            <a:pPr algn="just"/>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1867604-E78E-C351-2FE5-71B16B31C6F1}"/>
              </a:ext>
            </a:extLst>
          </p:cNvPr>
          <p:cNvPicPr>
            <a:picLocks noChangeAspect="1"/>
          </p:cNvPicPr>
          <p:nvPr/>
        </p:nvPicPr>
        <p:blipFill>
          <a:blip r:embed="rId2"/>
          <a:stretch>
            <a:fillRect/>
          </a:stretch>
        </p:blipFill>
        <p:spPr>
          <a:xfrm>
            <a:off x="1510245" y="3153757"/>
            <a:ext cx="3755571" cy="2762001"/>
          </a:xfrm>
          <a:prstGeom prst="rect">
            <a:avLst/>
          </a:prstGeom>
        </p:spPr>
      </p:pic>
      <p:pic>
        <p:nvPicPr>
          <p:cNvPr id="7" name="Picture 6">
            <a:extLst>
              <a:ext uri="{FF2B5EF4-FFF2-40B4-BE49-F238E27FC236}">
                <a16:creationId xmlns:a16="http://schemas.microsoft.com/office/drawing/2014/main" id="{60056602-BABA-11E3-3C5A-F53D380DF6EE}"/>
              </a:ext>
            </a:extLst>
          </p:cNvPr>
          <p:cNvPicPr>
            <a:picLocks noChangeAspect="1"/>
          </p:cNvPicPr>
          <p:nvPr/>
        </p:nvPicPr>
        <p:blipFill>
          <a:blip r:embed="rId3"/>
          <a:stretch>
            <a:fillRect/>
          </a:stretch>
        </p:blipFill>
        <p:spPr>
          <a:xfrm>
            <a:off x="6926186" y="3167145"/>
            <a:ext cx="3983655" cy="2762001"/>
          </a:xfrm>
          <a:prstGeom prst="rect">
            <a:avLst/>
          </a:prstGeom>
        </p:spPr>
      </p:pic>
    </p:spTree>
    <p:extLst>
      <p:ext uri="{BB962C8B-B14F-4D97-AF65-F5344CB8AC3E}">
        <p14:creationId xmlns:p14="http://schemas.microsoft.com/office/powerpoint/2010/main" val="3730588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EB4A4-E965-BCEC-0D78-DAD33ACE6657}"/>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FUTURE SCOPE</a:t>
            </a:r>
            <a:br>
              <a:rPr lang="en-US" sz="3200"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783DC4-F78C-895F-CFB6-3D1A4DC1E458}"/>
              </a:ext>
            </a:extLst>
          </p:cNvPr>
          <p:cNvSpPr>
            <a:spLocks noGrp="1"/>
          </p:cNvSpPr>
          <p:nvPr>
            <p:ph idx="1"/>
          </p:nvPr>
        </p:nvSpPr>
        <p:spPr>
          <a:xfrm>
            <a:off x="1451579" y="2015733"/>
            <a:ext cx="9603275" cy="3379228"/>
          </a:xfrm>
        </p:spPr>
        <p:txBody>
          <a:bodyPr>
            <a:normAutofit fontScale="77500" lnSpcReduction="20000"/>
          </a:bodyPr>
          <a:lstStyle/>
          <a:p>
            <a:pPr marL="0" indent="0" algn="just">
              <a:buNone/>
            </a:pPr>
            <a:r>
              <a:rPr lang="en-US" dirty="0">
                <a:latin typeface="Times New Roman" panose="02020603050405020304" pitchFamily="18" charset="0"/>
                <a:cs typeface="Times New Roman" panose="02020603050405020304" pitchFamily="18" charset="0"/>
              </a:rPr>
              <a:t>First order is improving the model’s accuracy and correct predictability.</a:t>
            </a:r>
          </a:p>
          <a:p>
            <a:pPr marL="0" indent="0" algn="just">
              <a:buNone/>
            </a:pPr>
            <a:r>
              <a:rPr lang="en-US" dirty="0">
                <a:latin typeface="Times New Roman" panose="02020603050405020304" pitchFamily="18" charset="0"/>
                <a:cs typeface="Times New Roman" panose="02020603050405020304" pitchFamily="18" charset="0"/>
              </a:rPr>
              <a:t>Looking ahead, there are promising avenues for future work and improvement in our Number Plate Recognition project. </a:t>
            </a:r>
          </a:p>
          <a:p>
            <a:pPr algn="just"/>
            <a:r>
              <a:rPr lang="en-US" dirty="0">
                <a:latin typeface="Times New Roman" panose="02020603050405020304" pitchFamily="18" charset="0"/>
                <a:cs typeface="Times New Roman" panose="02020603050405020304" pitchFamily="18" charset="0"/>
              </a:rPr>
              <a:t>One potential area of exploration involves expanding the scope beyond merely recognizing number plates. We envision the possibility of extending our model to extract text from various parts of a vehicle, thereby enhancing its utility for broader applications.</a:t>
            </a:r>
          </a:p>
          <a:p>
            <a:pPr algn="just"/>
            <a:r>
              <a:rPr lang="en-US" dirty="0">
                <a:latin typeface="Times New Roman" panose="02020603050405020304" pitchFamily="18" charset="0"/>
                <a:cs typeface="Times New Roman" panose="02020603050405020304" pitchFamily="18" charset="0"/>
              </a:rPr>
              <a:t>This expansion could involve training the model to identify and decipher text present on different sections of a vehicle, such as bumper stickers or vehicle branding. Additionally, exploring the integration of video processing capabilities presents an exciting prospect. </a:t>
            </a:r>
          </a:p>
          <a:p>
            <a:pPr algn="just"/>
            <a:r>
              <a:rPr lang="en-US" dirty="0">
                <a:latin typeface="Times New Roman" panose="02020603050405020304" pitchFamily="18" charset="0"/>
                <a:cs typeface="Times New Roman" panose="02020603050405020304" pitchFamily="18" charset="0"/>
              </a:rPr>
              <a:t>The adaptation of our model to extract text from multiple vehicles within a video stream opens up opportunities for real-time applications, such as traffic surveillance or monitoring. </a:t>
            </a:r>
          </a:p>
        </p:txBody>
      </p:sp>
    </p:spTree>
    <p:extLst>
      <p:ext uri="{BB962C8B-B14F-4D97-AF65-F5344CB8AC3E}">
        <p14:creationId xmlns:p14="http://schemas.microsoft.com/office/powerpoint/2010/main" val="6165668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DACE8-7DD6-F226-085C-81EC48B895F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Acknowledgements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877E17-D077-9551-770C-2B024D037F68}"/>
              </a:ext>
            </a:extLst>
          </p:cNvPr>
          <p:cNvSpPr>
            <a:spLocks noGrp="1"/>
          </p:cNvSpPr>
          <p:nvPr>
            <p:ph idx="1"/>
          </p:nvPr>
        </p:nvSpPr>
        <p:spPr/>
        <p:txBody>
          <a:bodyPr>
            <a:normAutofit/>
          </a:bodyPr>
          <a:lstStyle/>
          <a:p>
            <a:pPr>
              <a:buFont typeface="+mj-lt"/>
              <a:buAutoNum type="arabicPeriod"/>
            </a:pPr>
            <a:r>
              <a:rPr lang="en-IN" b="1" dirty="0">
                <a:latin typeface="Times New Roman" panose="02020603050405020304" pitchFamily="18" charset="0"/>
                <a:cs typeface="Times New Roman" panose="02020603050405020304" pitchFamily="18" charset="0"/>
              </a:rPr>
              <a:t>Open-Source Libraries and Frameworks:</a:t>
            </a:r>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Python: For providing a versatile and powerful programming environment.</a:t>
            </a:r>
          </a:p>
          <a:p>
            <a:pPr lvl="1"/>
            <a:r>
              <a:rPr lang="en-IN" dirty="0">
                <a:latin typeface="Times New Roman" panose="02020603050405020304" pitchFamily="18" charset="0"/>
                <a:cs typeface="Times New Roman" panose="02020603050405020304" pitchFamily="18" charset="0"/>
              </a:rPr>
              <a:t>OpenCV: Instrumental in image processing tasks.</a:t>
            </a:r>
          </a:p>
          <a:p>
            <a:pPr lvl="1"/>
            <a:r>
              <a:rPr lang="en-IN" dirty="0" err="1">
                <a:latin typeface="Times New Roman" panose="02020603050405020304" pitchFamily="18" charset="0"/>
                <a:cs typeface="Times New Roman" panose="02020603050405020304" pitchFamily="18" charset="0"/>
              </a:rPr>
              <a:t>PyTesseract</a:t>
            </a:r>
            <a:r>
              <a:rPr lang="en-IN" dirty="0">
                <a:latin typeface="Times New Roman" panose="02020603050405020304" pitchFamily="18" charset="0"/>
                <a:cs typeface="Times New Roman" panose="02020603050405020304" pitchFamily="18" charset="0"/>
              </a:rPr>
              <a:t>: Facilitated optical character recognition.</a:t>
            </a:r>
          </a:p>
          <a:p>
            <a:pPr>
              <a:buFont typeface="+mj-lt"/>
              <a:buAutoNum type="arabicPeriod"/>
            </a:pPr>
            <a:r>
              <a:rPr lang="en-IN" b="1" dirty="0">
                <a:latin typeface="Times New Roman" panose="02020603050405020304" pitchFamily="18" charset="0"/>
                <a:cs typeface="Times New Roman" panose="02020603050405020304" pitchFamily="18" charset="0"/>
              </a:rPr>
              <a:t>Datasets:</a:t>
            </a:r>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UK Licence Plate Synthetic Images (Kaggle): Contributed to robust model training.</a:t>
            </a:r>
          </a:p>
          <a:p>
            <a:pPr lvl="1"/>
            <a:r>
              <a:rPr lang="en-IN" dirty="0">
                <a:latin typeface="Times New Roman" panose="02020603050405020304" pitchFamily="18" charset="0"/>
                <a:cs typeface="Times New Roman" panose="02020603050405020304" pitchFamily="18" charset="0"/>
              </a:rPr>
              <a:t>ALPR Character Train (Kaggle): Enriched dataset for character recognition.</a:t>
            </a:r>
          </a:p>
        </p:txBody>
      </p:sp>
    </p:spTree>
    <p:extLst>
      <p:ext uri="{BB962C8B-B14F-4D97-AF65-F5344CB8AC3E}">
        <p14:creationId xmlns:p14="http://schemas.microsoft.com/office/powerpoint/2010/main" val="18363283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D72F1-E988-C485-546F-B5D66BDE85B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7DE7B1-69F1-0954-8872-6F3CEE812284}"/>
              </a:ext>
            </a:extLst>
          </p:cNvPr>
          <p:cNvSpPr>
            <a:spLocks noGrp="1"/>
          </p:cNvSpPr>
          <p:nvPr>
            <p:ph idx="1"/>
          </p:nvPr>
        </p:nvSpPr>
        <p:spPr>
          <a:xfrm>
            <a:off x="1451579" y="2147907"/>
            <a:ext cx="8654143" cy="4467497"/>
          </a:xfrm>
        </p:spPr>
        <p:txBody>
          <a:bodyPr>
            <a:normAutofit/>
          </a:bodyPr>
          <a:lstStyle/>
          <a:p>
            <a:pPr algn="just">
              <a:buFont typeface="+mj-lt"/>
              <a:buAutoNum type="arabicPeriod"/>
            </a:pPr>
            <a:r>
              <a:rPr lang="en-IN" dirty="0">
                <a:latin typeface="Times New Roman" panose="02020603050405020304" pitchFamily="18" charset="0"/>
                <a:cs typeface="Times New Roman" panose="02020603050405020304" pitchFamily="18" charset="0"/>
              </a:rPr>
              <a:t>"UK Licence Plate Synthetic Images" dataset. Kaggle.</a:t>
            </a:r>
          </a:p>
          <a:p>
            <a:pPr lvl="1" algn="just"/>
            <a:r>
              <a:rPr lang="en-IN" dirty="0">
                <a:latin typeface="Times New Roman" panose="02020603050405020304" pitchFamily="18" charset="0"/>
                <a:cs typeface="Times New Roman" panose="02020603050405020304" pitchFamily="18" charset="0"/>
                <a:hlinkClick r:id="rId2"/>
              </a:rPr>
              <a:t>https://www.kaggle.com/datasets/saadbinmunir/uk-licence-plate-synthetic-images</a:t>
            </a:r>
            <a:endParaRPr lang="en-IN" dirty="0">
              <a:latin typeface="Times New Roman" panose="02020603050405020304" pitchFamily="18" charset="0"/>
              <a:cs typeface="Times New Roman" panose="02020603050405020304" pitchFamily="18" charset="0"/>
            </a:endParaRPr>
          </a:p>
          <a:p>
            <a:pPr algn="just">
              <a:buFont typeface="+mj-lt"/>
              <a:buAutoNum type="arabicPeriod"/>
            </a:pPr>
            <a:r>
              <a:rPr lang="en-IN" dirty="0">
                <a:latin typeface="Times New Roman" panose="02020603050405020304" pitchFamily="18" charset="0"/>
                <a:cs typeface="Times New Roman" panose="02020603050405020304" pitchFamily="18" charset="0"/>
              </a:rPr>
              <a:t>"ALPR Character Train" dataset. Kaggle.</a:t>
            </a:r>
          </a:p>
          <a:p>
            <a:pPr lvl="1" algn="just"/>
            <a:r>
              <a:rPr lang="en-IN" dirty="0">
                <a:latin typeface="Times New Roman" panose="02020603050405020304" pitchFamily="18" charset="0"/>
                <a:cs typeface="Times New Roman" panose="02020603050405020304" pitchFamily="18" charset="0"/>
                <a:hlinkClick r:id="rId3"/>
              </a:rPr>
              <a:t>https://www.kaggle.com/datasets/foolishboi/alpr-character-train</a:t>
            </a:r>
            <a:endParaRPr lang="en-IN" dirty="0">
              <a:latin typeface="Times New Roman" panose="02020603050405020304" pitchFamily="18" charset="0"/>
              <a:cs typeface="Times New Roman" panose="02020603050405020304" pitchFamily="18" charset="0"/>
            </a:endParaRPr>
          </a:p>
          <a:p>
            <a:pPr algn="just">
              <a:buFont typeface="+mj-lt"/>
              <a:buAutoNum type="arabicPeriod"/>
            </a:pPr>
            <a:r>
              <a:rPr lang="en-IN" dirty="0">
                <a:latin typeface="Times New Roman" panose="02020603050405020304" pitchFamily="18" charset="0"/>
                <a:cs typeface="Times New Roman" panose="02020603050405020304" pitchFamily="18" charset="0"/>
              </a:rPr>
              <a:t>Python programming language.</a:t>
            </a:r>
          </a:p>
          <a:p>
            <a:pPr lvl="1" algn="just"/>
            <a:r>
              <a:rPr lang="en-IN" dirty="0">
                <a:latin typeface="Times New Roman" panose="02020603050405020304" pitchFamily="18" charset="0"/>
                <a:cs typeface="Times New Roman" panose="02020603050405020304" pitchFamily="18" charset="0"/>
                <a:hlinkClick r:id="rId4"/>
              </a:rPr>
              <a:t>https://www.python.org/</a:t>
            </a:r>
            <a:endParaRPr lang="en-IN" dirty="0">
              <a:latin typeface="Times New Roman" panose="02020603050405020304" pitchFamily="18" charset="0"/>
              <a:cs typeface="Times New Roman" panose="02020603050405020304" pitchFamily="18" charset="0"/>
            </a:endParaRPr>
          </a:p>
          <a:p>
            <a:pPr algn="just">
              <a:buFont typeface="+mj-lt"/>
              <a:buAutoNum type="arabicPeriod"/>
            </a:pPr>
            <a:r>
              <a:rPr lang="en-IN" dirty="0">
                <a:latin typeface="Times New Roman" panose="02020603050405020304" pitchFamily="18" charset="0"/>
                <a:cs typeface="Times New Roman" panose="02020603050405020304" pitchFamily="18" charset="0"/>
              </a:rPr>
              <a:t>OpenCV library: </a:t>
            </a:r>
            <a:r>
              <a:rPr lang="en-IN" dirty="0">
                <a:latin typeface="Times New Roman" panose="02020603050405020304" pitchFamily="18" charset="0"/>
                <a:cs typeface="Times New Roman" panose="02020603050405020304" pitchFamily="18" charset="0"/>
                <a:hlinkClick r:id="rId5"/>
              </a:rPr>
              <a:t>https://opencv.org/</a:t>
            </a:r>
            <a:endParaRPr lang="en-IN" dirty="0">
              <a:latin typeface="Times New Roman" panose="02020603050405020304" pitchFamily="18" charset="0"/>
              <a:cs typeface="Times New Roman" panose="02020603050405020304" pitchFamily="18" charset="0"/>
            </a:endParaRPr>
          </a:p>
          <a:p>
            <a:pPr algn="just">
              <a:buFont typeface="+mj-lt"/>
              <a:buAutoNum type="arabicPeriod"/>
            </a:pPr>
            <a:r>
              <a:rPr lang="en-IN" dirty="0" err="1">
                <a:latin typeface="Times New Roman" panose="02020603050405020304" pitchFamily="18" charset="0"/>
                <a:cs typeface="Times New Roman" panose="02020603050405020304" pitchFamily="18" charset="0"/>
              </a:rPr>
              <a:t>PyTesseract</a:t>
            </a:r>
            <a:r>
              <a:rPr lang="en-IN" dirty="0">
                <a:latin typeface="Times New Roman" panose="02020603050405020304" pitchFamily="18" charset="0"/>
                <a:cs typeface="Times New Roman" panose="02020603050405020304" pitchFamily="18" charset="0"/>
              </a:rPr>
              <a:t> library: </a:t>
            </a:r>
            <a:r>
              <a:rPr lang="en-IN" dirty="0">
                <a:latin typeface="Times New Roman" panose="02020603050405020304" pitchFamily="18" charset="0"/>
                <a:cs typeface="Times New Roman" panose="02020603050405020304" pitchFamily="18" charset="0"/>
                <a:hlinkClick r:id="rId6"/>
              </a:rPr>
              <a:t>https://pypi.org/project/pytesseract/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79287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7BB33-F2DA-D2C0-50E8-8670EE97D30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FF6BC9-8788-D91E-9F55-53E8B5A70A98}"/>
              </a:ext>
            </a:extLst>
          </p:cNvPr>
          <p:cNvSpPr>
            <a:spLocks noGrp="1"/>
          </p:cNvSpPr>
          <p:nvPr>
            <p:ph idx="1"/>
          </p:nvPr>
        </p:nvSpPr>
        <p:spPr/>
        <p:txBody>
          <a:bodyPr>
            <a:normAutofit fontScale="92500" lnSpcReduction="20000"/>
          </a:bodyPr>
          <a:lstStyle/>
          <a:p>
            <a:pPr marL="0" indent="0">
              <a:buNone/>
            </a:pPr>
            <a:r>
              <a:rPr lang="en-US" sz="2400" b="1" i="1" dirty="0">
                <a:latin typeface="Times New Roman" panose="02020603050405020304" pitchFamily="18" charset="0"/>
                <a:cs typeface="Times New Roman" panose="02020603050405020304" pitchFamily="18" charset="0"/>
              </a:rPr>
              <a:t>Problem Overview:</a:t>
            </a:r>
            <a:endParaRPr lang="en-US" sz="2400"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 addresses the challenge of automatic Number Plate Recognition (NPR) in images, a critical component in various applications such as traffic management, law enforcement, and automated toll collection.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2400" b="1" i="1" dirty="0">
                <a:latin typeface="Times New Roman" panose="02020603050405020304" pitchFamily="18" charset="0"/>
                <a:cs typeface="Times New Roman" panose="02020603050405020304" pitchFamily="18" charset="0"/>
              </a:rPr>
              <a:t>Significance in Real-World Applications:</a:t>
            </a:r>
            <a:endParaRPr lang="en-US" sz="2400"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Number Plate Recognition plays a pivotal role in enhancing the efficiency and accuracy of traffic-related systems. It is crucial for tasks like identifying stolen vehicles, managing traffic flow, and ensuring compliance with traffic regulations.</a:t>
            </a:r>
          </a:p>
        </p:txBody>
      </p:sp>
    </p:spTree>
    <p:extLst>
      <p:ext uri="{BB962C8B-B14F-4D97-AF65-F5344CB8AC3E}">
        <p14:creationId xmlns:p14="http://schemas.microsoft.com/office/powerpoint/2010/main" val="30650011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CBD6A-39B2-EDCE-CBB2-64E88573D28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0AEEB8-396A-BFBD-9125-911F792D4AD3}"/>
              </a:ext>
            </a:extLst>
          </p:cNvPr>
          <p:cNvSpPr>
            <a:spLocks noGrp="1"/>
          </p:cNvSpPr>
          <p:nvPr>
            <p:ph idx="1"/>
          </p:nvPr>
        </p:nvSpPr>
        <p:spPr/>
        <p:txBody>
          <a:bodyPr/>
          <a:lstStyle/>
          <a:p>
            <a:pPr marL="0" indent="0">
              <a:buNone/>
            </a:pPr>
            <a:r>
              <a:rPr lang="en-US" sz="2400" b="1" i="1" dirty="0">
                <a:latin typeface="Times New Roman" panose="02020603050405020304" pitchFamily="18" charset="0"/>
                <a:cs typeface="Times New Roman" panose="02020603050405020304" pitchFamily="18" charset="0"/>
              </a:rPr>
              <a:t>Project Goal:</a:t>
            </a:r>
            <a:endParaRPr lang="en-US" sz="2400"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primary goal of our project is to develop an advanced data mining solution that automates the recognition of number plates from images. By leveraging machine learning techniques, we aim to create a robust system capable of accurately and efficiently extracting relevant information from images containing vehicle number plates.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05798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EA4B9-0720-B352-ABE2-32C08D8E7C7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DEFINITION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805608-94C2-E229-031A-B59FC23636A9}"/>
              </a:ext>
            </a:extLst>
          </p:cNvPr>
          <p:cNvSpPr>
            <a:spLocks noGrp="1"/>
          </p:cNvSpPr>
          <p:nvPr>
            <p:ph idx="1"/>
          </p:nvPr>
        </p:nvSpPr>
        <p:spPr>
          <a:xfrm>
            <a:off x="1451579" y="1959746"/>
            <a:ext cx="9603275" cy="4207786"/>
          </a:xfrm>
        </p:spPr>
        <p:txBody>
          <a:bodyPr>
            <a:normAutofit fontScale="85000" lnSpcReduction="10000"/>
          </a:bodyPr>
          <a:lstStyle/>
          <a:p>
            <a:pPr marL="0" indent="0">
              <a:buNone/>
            </a:pPr>
            <a:r>
              <a:rPr lang="en-US" sz="2600" b="1" i="1" dirty="0">
                <a:latin typeface="Times New Roman" panose="02020603050405020304" pitchFamily="18" charset="0"/>
                <a:cs typeface="Times New Roman" panose="02020603050405020304" pitchFamily="18" charset="0"/>
              </a:rPr>
              <a:t>Defining the Problem</a:t>
            </a:r>
            <a:endParaRPr lang="en-US" sz="2600" i="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central problem revolves around processing images containing vehicle number plates and extracting meaningful information. This includes identifying the unique alphanumeric combinations and patterns present on each license plate. The goal is to create a robust and efficient system that streamlines the process of extracting relevant information from diverse images featuring vehicle number plates.</a:t>
            </a:r>
          </a:p>
          <a:p>
            <a:pPr marL="0" indent="0">
              <a:buNone/>
            </a:pPr>
            <a:r>
              <a:rPr lang="en-US" sz="2600" b="1" i="1" dirty="0">
                <a:latin typeface="Times New Roman" panose="02020603050405020304" pitchFamily="18" charset="0"/>
                <a:cs typeface="Times New Roman" panose="02020603050405020304" pitchFamily="18" charset="0"/>
              </a:rPr>
              <a:t>Significance and Importance</a:t>
            </a:r>
            <a:endParaRPr lang="en-US" sz="2600" i="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importance of this endeavor stems from the critical role that accurate Number Plate Recognition (NPR) plays in various real-world applications. In the realm of traffic management, law enforcement, and automated toll collection, NPR serves as a fundamental component for ensuring efficiency and compliance. Reliable NPR systems contribute significantly to enhancing public safety, optimizing traffic flow, and facilitating seamless transactions in toll booths.</a:t>
            </a:r>
          </a:p>
        </p:txBody>
      </p:sp>
    </p:spTree>
    <p:extLst>
      <p:ext uri="{BB962C8B-B14F-4D97-AF65-F5344CB8AC3E}">
        <p14:creationId xmlns:p14="http://schemas.microsoft.com/office/powerpoint/2010/main" val="42632037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82B4F-ED2F-2E46-3221-4EEC2A5435F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RESEARCH PLAN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7D8674-DA09-587A-4E21-E0AB506A4C6B}"/>
              </a:ext>
            </a:extLst>
          </p:cNvPr>
          <p:cNvSpPr>
            <a:spLocks noGrp="1"/>
          </p:cNvSpPr>
          <p:nvPr>
            <p:ph idx="1"/>
          </p:nvPr>
        </p:nvSpPr>
        <p:spPr/>
        <p:txBody>
          <a:bodyPr>
            <a:normAutofit fontScale="85000" lnSpcReduction="20000"/>
          </a:bodyPr>
          <a:lstStyle/>
          <a:p>
            <a:pPr algn="just">
              <a:buFont typeface="+mj-lt"/>
              <a:buAutoNum type="arabicPeriod"/>
            </a:pPr>
            <a:r>
              <a:rPr lang="en-US" b="1" dirty="0">
                <a:latin typeface="Times New Roman" panose="02020603050405020304" pitchFamily="18" charset="0"/>
                <a:cs typeface="Times New Roman" panose="02020603050405020304" pitchFamily="18" charset="0"/>
              </a:rPr>
              <a:t>Image Processing:</a:t>
            </a:r>
            <a:r>
              <a:rPr lang="en-US" dirty="0">
                <a:latin typeface="Times New Roman" panose="02020603050405020304" pitchFamily="18" charset="0"/>
                <a:cs typeface="Times New Roman" panose="02020603050405020304" pitchFamily="18" charset="0"/>
              </a:rPr>
              <a:t> Leveraging techniques to enhance, manipulate, and analyze images. This includes preprocessing steps such as resizing, noise reduction, and color normalization.</a:t>
            </a:r>
          </a:p>
          <a:p>
            <a:pPr algn="just">
              <a:buFont typeface="+mj-lt"/>
              <a:buAutoNum type="arabicPeriod"/>
            </a:pPr>
            <a:r>
              <a:rPr lang="en-US" b="1" dirty="0">
                <a:latin typeface="Times New Roman" panose="02020603050405020304" pitchFamily="18" charset="0"/>
                <a:cs typeface="Times New Roman" panose="02020603050405020304" pitchFamily="18" charset="0"/>
              </a:rPr>
              <a:t>Machine Learning for Image Recognition:</a:t>
            </a:r>
            <a:r>
              <a:rPr lang="en-US" dirty="0">
                <a:latin typeface="Times New Roman" panose="02020603050405020304" pitchFamily="18" charset="0"/>
                <a:cs typeface="Times New Roman" panose="02020603050405020304" pitchFamily="18" charset="0"/>
              </a:rPr>
              <a:t> Utilizing machine learning models, particularly those designed for image classification and object detection. This involves choosing an appropriate pre-trained model or developing a custom model for recognizing number plates.</a:t>
            </a:r>
          </a:p>
          <a:p>
            <a:pPr algn="just">
              <a:buFont typeface="+mj-lt"/>
              <a:buAutoNum type="arabicPeriod"/>
            </a:pPr>
            <a:r>
              <a:rPr lang="en-US" b="1" dirty="0">
                <a:latin typeface="Times New Roman" panose="02020603050405020304" pitchFamily="18" charset="0"/>
                <a:cs typeface="Times New Roman" panose="02020603050405020304" pitchFamily="18" charset="0"/>
              </a:rPr>
              <a:t>Feature Engineering:</a:t>
            </a:r>
            <a:r>
              <a:rPr lang="en-US" dirty="0">
                <a:latin typeface="Times New Roman" panose="02020603050405020304" pitchFamily="18" charset="0"/>
                <a:cs typeface="Times New Roman" panose="02020603050405020304" pitchFamily="18" charset="0"/>
              </a:rPr>
              <a:t> Extracting relevant features from images to improve the performance of machine learning models. This could involve techniques specific to image data, such as edge detection or color-based feature extraction.</a:t>
            </a:r>
          </a:p>
          <a:p>
            <a:pPr algn="just">
              <a:buFont typeface="+mj-lt"/>
              <a:buAutoNum type="arabicPeriod"/>
            </a:pPr>
            <a:r>
              <a:rPr lang="en-US" b="1" dirty="0">
                <a:latin typeface="Times New Roman" panose="02020603050405020304" pitchFamily="18" charset="0"/>
                <a:cs typeface="Times New Roman" panose="02020603050405020304" pitchFamily="18" charset="0"/>
              </a:rPr>
              <a:t>HTML-based UI for Presentation:</a:t>
            </a:r>
            <a:r>
              <a:rPr lang="en-US" dirty="0">
                <a:latin typeface="Times New Roman" panose="02020603050405020304" pitchFamily="18" charset="0"/>
                <a:cs typeface="Times New Roman" panose="02020603050405020304" pitchFamily="18" charset="0"/>
              </a:rPr>
              <a:t> Incorporating a user interface using HTML to present the results in a visually appealing manner. This includes searching for and customizing UI templates available on platforms like GitHub.</a:t>
            </a:r>
          </a:p>
        </p:txBody>
      </p:sp>
    </p:spTree>
    <p:extLst>
      <p:ext uri="{BB962C8B-B14F-4D97-AF65-F5344CB8AC3E}">
        <p14:creationId xmlns:p14="http://schemas.microsoft.com/office/powerpoint/2010/main" val="42123971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82B4F-ED2F-2E46-3221-4EEC2A5435F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SEARCH METHODOLOGY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7D8674-DA09-587A-4E21-E0AB506A4C6B}"/>
              </a:ext>
            </a:extLst>
          </p:cNvPr>
          <p:cNvSpPr>
            <a:spLocks noGrp="1"/>
          </p:cNvSpPr>
          <p:nvPr>
            <p:ph idx="1"/>
          </p:nvPr>
        </p:nvSpPr>
        <p:spPr/>
        <p:txBody>
          <a:bodyPr>
            <a:normAutofit fontScale="70000" lnSpcReduction="20000"/>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Scholarly Articles and Papers:</a:t>
            </a:r>
            <a:endParaRPr lang="en-US" altLang="en-US" sz="2400"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Conducted a literature review to identify established methodologies and state-of-the-art techniques in image processing, machine learning for image recognition, and feature engineering. Explored databases such as IEEE Xplore, PubMed, and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arXiv</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relevant research papers.</a:t>
            </a:r>
          </a:p>
          <a:p>
            <a:pPr eaLnBrk="0" fontAlgn="base" hangingPunct="0">
              <a:lnSpc>
                <a:spcPct val="100000"/>
              </a:lnSpc>
              <a:spcBef>
                <a:spcPct val="0"/>
              </a:spcBef>
              <a:spcAft>
                <a:spcPct val="0"/>
              </a:spcAf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Online Courses and Tutorials:</a:t>
            </a:r>
            <a:endParaRPr lang="en-US" altLang="en-US" sz="2400"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Engaged in online courses and tutorials on platforms like Coursera, Udacity, and YouTube to deepen understanding of image processing and machine learning concepts. Applied learned concepts to the specific problem domain of number plate recognition.</a:t>
            </a:r>
          </a:p>
          <a:p>
            <a:pPr marL="0" indent="0" eaLnBrk="0" fontAlgn="base" hangingPunct="0">
              <a:lnSpc>
                <a:spcPct val="100000"/>
              </a:lnSpc>
              <a:spcBef>
                <a:spcPct val="0"/>
              </a:spcBef>
              <a:spcAft>
                <a:spcPct val="0"/>
              </a:spcAft>
              <a:buNone/>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Open-Source Repositories:</a:t>
            </a:r>
            <a:endParaRPr lang="en-US" altLang="en-US" sz="2400"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Explored open-source repositories on GitHub to find existing implementations, frameworks, and UI templates relevant to image recognition projects. This helped in identifying potential solutions and UI templates for showcasing results.</a:t>
            </a:r>
          </a:p>
        </p:txBody>
      </p:sp>
    </p:spTree>
    <p:extLst>
      <p:ext uri="{BB962C8B-B14F-4D97-AF65-F5344CB8AC3E}">
        <p14:creationId xmlns:p14="http://schemas.microsoft.com/office/powerpoint/2010/main" val="2393657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9448B-B11C-9AA0-0D2A-B9A21F44AAD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COLLECTION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3B1079-10BD-B7DE-CBCE-7C5AD7EB31C4}"/>
              </a:ext>
            </a:extLst>
          </p:cNvPr>
          <p:cNvSpPr>
            <a:spLocks noGrp="1"/>
          </p:cNvSpPr>
          <p:nvPr>
            <p:ph idx="1"/>
          </p:nvPr>
        </p:nvSpPr>
        <p:spPr/>
        <p:txBody>
          <a:bodyPr>
            <a:normAutofit lnSpcReduction="10000"/>
          </a:bodyPr>
          <a:lstStyle/>
          <a:p>
            <a:pPr algn="just"/>
            <a:r>
              <a:rPr lang="en-US" sz="1900" dirty="0">
                <a:latin typeface="Times New Roman" panose="02020603050405020304" pitchFamily="18" charset="0"/>
                <a:cs typeface="Times New Roman" panose="02020603050405020304" pitchFamily="18" charset="0"/>
              </a:rPr>
              <a:t>For our Number Plate Recognition project, data acquisition involved using publicly available datasets from Kaggle. Two main datasets were utilized, each serving a specific purpose in training and testing the machine learning model.</a:t>
            </a:r>
          </a:p>
          <a:p>
            <a:pPr marL="0" indent="0">
              <a:buNone/>
            </a:pPr>
            <a:r>
              <a:rPr lang="en-US" sz="1900" b="1" dirty="0">
                <a:latin typeface="Times New Roman" panose="02020603050405020304" pitchFamily="18" charset="0"/>
                <a:cs typeface="Times New Roman" panose="02020603050405020304" pitchFamily="18" charset="0"/>
              </a:rPr>
              <a:t>Training Dataset:</a:t>
            </a:r>
          </a:p>
          <a:p>
            <a:r>
              <a:rPr lang="en-US" sz="1900" b="1" i="1" dirty="0">
                <a:latin typeface="Times New Roman" panose="02020603050405020304" pitchFamily="18" charset="0"/>
                <a:cs typeface="Times New Roman" panose="02020603050405020304" pitchFamily="18" charset="0"/>
              </a:rPr>
              <a:t>Source</a:t>
            </a:r>
            <a:r>
              <a:rPr lang="en-US" sz="1900" dirty="0">
                <a:latin typeface="Times New Roman" panose="02020603050405020304" pitchFamily="18" charset="0"/>
                <a:cs typeface="Times New Roman" panose="02020603050405020304" pitchFamily="18" charset="0"/>
              </a:rPr>
              <a:t>: Kaggle dataset titled "ALPR Character Train" (</a:t>
            </a:r>
            <a:r>
              <a:rPr lang="en-US" sz="1900" dirty="0">
                <a:latin typeface="Times New Roman" panose="02020603050405020304" pitchFamily="18" charset="0"/>
                <a:cs typeface="Times New Roman" panose="02020603050405020304" pitchFamily="18" charset="0"/>
                <a:hlinkClick r:id="rId2"/>
              </a:rPr>
              <a:t>https://www.kaggle.com/datasets/foolishboi/alpr-character-train</a:t>
            </a:r>
            <a:r>
              <a:rPr lang="en-US" sz="1900" dirty="0">
                <a:latin typeface="Times New Roman" panose="02020603050405020304" pitchFamily="18" charset="0"/>
                <a:cs typeface="Times New Roman" panose="02020603050405020304" pitchFamily="18" charset="0"/>
              </a:rPr>
              <a:t>).</a:t>
            </a:r>
          </a:p>
          <a:p>
            <a:pPr algn="just"/>
            <a:r>
              <a:rPr lang="en-US" sz="1900" b="1" i="1" dirty="0">
                <a:latin typeface="Times New Roman" panose="02020603050405020304" pitchFamily="18" charset="0"/>
                <a:cs typeface="Times New Roman" panose="02020603050405020304" pitchFamily="18" charset="0"/>
              </a:rPr>
              <a:t>Contents</a:t>
            </a:r>
            <a:r>
              <a:rPr lang="en-US" sz="1900" dirty="0">
                <a:latin typeface="Times New Roman" panose="02020603050405020304" pitchFamily="18" charset="0"/>
                <a:cs typeface="Times New Roman" panose="02020603050405020304" pitchFamily="18" charset="0"/>
              </a:rPr>
              <a:t>: This dataset comprises images of license plate characters used for training the model. It encompasses a diverse range of alphanumeric characters, capturing variations in fonts, styles, and layouts commonly found on license plates.</a:t>
            </a:r>
          </a:p>
          <a:p>
            <a:endParaRPr lang="en-US" dirty="0"/>
          </a:p>
          <a:p>
            <a:endParaRPr lang="en-IN" dirty="0"/>
          </a:p>
        </p:txBody>
      </p:sp>
    </p:spTree>
    <p:extLst>
      <p:ext uri="{BB962C8B-B14F-4D97-AF65-F5344CB8AC3E}">
        <p14:creationId xmlns:p14="http://schemas.microsoft.com/office/powerpoint/2010/main" val="6053049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9448B-B11C-9AA0-0D2A-B9A21F44AAD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COLLECTION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3B1079-10BD-B7DE-CBCE-7C5AD7EB31C4}"/>
              </a:ext>
            </a:extLst>
          </p:cNvPr>
          <p:cNvSpPr>
            <a:spLocks noGrp="1"/>
          </p:cNvSpPr>
          <p:nvPr>
            <p:ph idx="1"/>
          </p:nvPr>
        </p:nvSpPr>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Testing Dataset:</a:t>
            </a:r>
          </a:p>
          <a:p>
            <a:r>
              <a:rPr lang="en-US" b="1" i="1" dirty="0">
                <a:latin typeface="Times New Roman" panose="02020603050405020304" pitchFamily="18" charset="0"/>
                <a:cs typeface="Times New Roman" panose="02020603050405020304" pitchFamily="18" charset="0"/>
              </a:rPr>
              <a:t>Source</a:t>
            </a:r>
            <a:r>
              <a:rPr lang="en-US" dirty="0">
                <a:latin typeface="Times New Roman" panose="02020603050405020304" pitchFamily="18" charset="0"/>
                <a:cs typeface="Times New Roman" panose="02020603050405020304" pitchFamily="18" charset="0"/>
              </a:rPr>
              <a:t>: Kaggle dataset containing synthetic images of UK license plates (</a:t>
            </a:r>
            <a:r>
              <a:rPr lang="en-US" dirty="0">
                <a:latin typeface="Times New Roman" panose="02020603050405020304" pitchFamily="18" charset="0"/>
                <a:cs typeface="Times New Roman" panose="02020603050405020304" pitchFamily="18" charset="0"/>
                <a:hlinkClick r:id="rId2"/>
              </a:rPr>
              <a:t>https://www.kaggle.com/datasets/saadbinmunir/uk-licence-plate-synthetic-images</a:t>
            </a:r>
            <a:r>
              <a:rPr lang="en-US" dirty="0">
                <a:latin typeface="Times New Roman" panose="02020603050405020304" pitchFamily="18" charset="0"/>
                <a:cs typeface="Times New Roman" panose="02020603050405020304" pitchFamily="18" charset="0"/>
              </a:rPr>
              <a:t>).</a:t>
            </a:r>
          </a:p>
          <a:p>
            <a:pPr algn="just"/>
            <a:r>
              <a:rPr lang="en-US" b="1" i="1" dirty="0">
                <a:latin typeface="Times New Roman" panose="02020603050405020304" pitchFamily="18" charset="0"/>
                <a:cs typeface="Times New Roman" panose="02020603050405020304" pitchFamily="18" charset="0"/>
              </a:rPr>
              <a:t>Contents</a:t>
            </a:r>
            <a:r>
              <a:rPr lang="en-US" dirty="0">
                <a:latin typeface="Times New Roman" panose="02020603050405020304" pitchFamily="18" charset="0"/>
                <a:cs typeface="Times New Roman" panose="02020603050405020304" pitchFamily="18" charset="0"/>
              </a:rPr>
              <a:t>: The testing dataset includes synthetic images of UK license plates, serving as a representative sample for evaluating the model's performance. Synthetic datasets can provide additional challenges, such as variations in lighting, perspective, and background, contributing to a robust evaluation.</a:t>
            </a:r>
          </a:p>
          <a:p>
            <a:endParaRPr lang="en-IN" dirty="0"/>
          </a:p>
        </p:txBody>
      </p:sp>
    </p:spTree>
    <p:extLst>
      <p:ext uri="{BB962C8B-B14F-4D97-AF65-F5344CB8AC3E}">
        <p14:creationId xmlns:p14="http://schemas.microsoft.com/office/powerpoint/2010/main" val="25576533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301A9-A295-4D08-38C8-D3B4549A029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Preprocessing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627700-6BD7-955F-BDA3-9F66166A3AA1}"/>
              </a:ext>
            </a:extLst>
          </p:cNvPr>
          <p:cNvSpPr>
            <a:spLocks noGrp="1"/>
          </p:cNvSpPr>
          <p:nvPr>
            <p:ph idx="1"/>
          </p:nvPr>
        </p:nvSpPr>
        <p:spPr/>
        <p:txBody>
          <a:bodyPr>
            <a:normAutofit fontScale="85000" lnSpcReduction="20000"/>
          </a:bodyPr>
          <a:lstStyle/>
          <a:p>
            <a:pPr marL="0" indent="0" algn="just">
              <a:buNone/>
            </a:pPr>
            <a:r>
              <a:rPr lang="en-US" dirty="0">
                <a:latin typeface="Times New Roman" panose="02020603050405020304" pitchFamily="18" charset="0"/>
                <a:cs typeface="Times New Roman" panose="02020603050405020304" pitchFamily="18" charset="0"/>
              </a:rPr>
              <a:t>The initial preprocessing steps involve leveraging the OpenCV library to load an image from the specified file path. </a:t>
            </a:r>
          </a:p>
          <a:p>
            <a:pPr algn="just"/>
            <a:r>
              <a:rPr lang="en-US" dirty="0">
                <a:latin typeface="Times New Roman" panose="02020603050405020304" pitchFamily="18" charset="0"/>
                <a:cs typeface="Times New Roman" panose="02020603050405020304" pitchFamily="18" charset="0"/>
              </a:rPr>
              <a:t>The 'cv2.imread()' function is employed for this purpose. Moreover, there is a mention of potential image resizing, although the specific resizing code is not explicitly provided in the snippet. </a:t>
            </a:r>
          </a:p>
          <a:p>
            <a:pPr marL="0" indent="0" algn="just">
              <a:buNone/>
            </a:pPr>
            <a:r>
              <a:rPr lang="en-US" dirty="0">
                <a:latin typeface="Times New Roman" panose="02020603050405020304" pitchFamily="18" charset="0"/>
                <a:cs typeface="Times New Roman" panose="02020603050405020304" pitchFamily="18" charset="0"/>
              </a:rPr>
              <a:t>Image resizing is a common preprocessing technique aimed at standardizing the dimensions of input images, and it is crucial for ensuring consistency in the subsequent stages of the project. </a:t>
            </a:r>
          </a:p>
          <a:p>
            <a:pPr algn="just"/>
            <a:r>
              <a:rPr lang="en-US" dirty="0">
                <a:latin typeface="Times New Roman" panose="02020603050405020304" pitchFamily="18" charset="0"/>
                <a:cs typeface="Times New Roman" panose="02020603050405020304" pitchFamily="18" charset="0"/>
              </a:rPr>
              <a:t>While the details of the resizing process are not shown, it can typically involve adjusting the width and height of the images to conform to a predefined size, often required for compatibility with machine learning models. </a:t>
            </a:r>
          </a:p>
          <a:p>
            <a:pPr algn="just"/>
            <a:r>
              <a:rPr lang="en-US" dirty="0">
                <a:latin typeface="Times New Roman" panose="02020603050405020304" pitchFamily="18" charset="0"/>
                <a:cs typeface="Times New Roman" panose="02020603050405020304" pitchFamily="18" charset="0"/>
              </a:rPr>
              <a:t>These preprocessing steps serve as the foundational stage in preparing the input data for subsequent analysis and model training within the context of our project.</a:t>
            </a:r>
          </a:p>
        </p:txBody>
      </p:sp>
    </p:spTree>
    <p:extLst>
      <p:ext uri="{BB962C8B-B14F-4D97-AF65-F5344CB8AC3E}">
        <p14:creationId xmlns:p14="http://schemas.microsoft.com/office/powerpoint/2010/main" val="42428139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1089</TotalTime>
  <Words>1846</Words>
  <Application>Microsoft Macintosh PowerPoint</Application>
  <PresentationFormat>Widescreen</PresentationFormat>
  <Paragraphs>100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Gill Sans MT</vt:lpstr>
      <vt:lpstr>Times New Roman</vt:lpstr>
      <vt:lpstr>Gallery</vt:lpstr>
      <vt:lpstr>License Plate Recognition    </vt:lpstr>
      <vt:lpstr>Introduction</vt:lpstr>
      <vt:lpstr>Introduction</vt:lpstr>
      <vt:lpstr>PROBLEM DEFINITION</vt:lpstr>
      <vt:lpstr>RESEARCH PLAN</vt:lpstr>
      <vt:lpstr>SEARCH METHODOLOGY</vt:lpstr>
      <vt:lpstr>DATA COLLECTION</vt:lpstr>
      <vt:lpstr>DATA COLLECTION</vt:lpstr>
      <vt:lpstr>Data Preprocessing</vt:lpstr>
      <vt:lpstr>PowerPoint Presentation</vt:lpstr>
      <vt:lpstr>PowerPoint Presentation</vt:lpstr>
      <vt:lpstr>Output</vt:lpstr>
      <vt:lpstr>Analysis and Insights</vt:lpstr>
      <vt:lpstr>Analysis and Insights</vt:lpstr>
      <vt:lpstr>Analysis and Insights</vt:lpstr>
      <vt:lpstr>Challenges</vt:lpstr>
      <vt:lpstr>FUTURE SCOPE </vt:lpstr>
      <vt:lpstr>Acknowledgements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License Plate Recognition  Final Project</dc:title>
  <dc:creator>SAISUNDERSRIPAD SREEPERUMBUDURUTHASANAMBI</dc:creator>
  <cp:lastModifiedBy>Sravya Chodisetti</cp:lastModifiedBy>
  <cp:revision>30</cp:revision>
  <dcterms:created xsi:type="dcterms:W3CDTF">2023-12-14T18:00:23Z</dcterms:created>
  <dcterms:modified xsi:type="dcterms:W3CDTF">2024-03-27T17:59:31Z</dcterms:modified>
</cp:coreProperties>
</file>