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EE3EF-29B0-41A3-AC6C-169210234BE7}"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271685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290576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04573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030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747647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CEE3EF-29B0-41A3-AC6C-169210234BE7}"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98053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CEE3EF-29B0-41A3-AC6C-169210234BE7}"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66985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EE3EF-29B0-41A3-AC6C-169210234BE7}"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886267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EE3EF-29B0-41A3-AC6C-169210234BE7}"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253157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EE3EF-29B0-41A3-AC6C-169210234BE7}"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74334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EE3EF-29B0-41A3-AC6C-169210234BE7}"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34776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423901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CEE3EF-29B0-41A3-AC6C-169210234BE7}" type="datetimeFigureOut">
              <a:rPr lang="en-IN" smtClean="0"/>
              <a:t>18-06-2023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417591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EE3EF-29B0-41A3-AC6C-169210234BE7}"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22479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8CEE3EF-29B0-41A3-AC6C-169210234BE7}" type="datetimeFigureOut">
              <a:rPr lang="en-IN" smtClean="0"/>
              <a:t>18-06-2023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162012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27332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EE3EF-29B0-41A3-AC6C-169210234BE7}"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099F-8F4C-494E-AC3F-5C542186C5FB}" type="slidenum">
              <a:rPr lang="en-IN" smtClean="0"/>
              <a:t>‹#›</a:t>
            </a:fld>
            <a:endParaRPr lang="en-IN"/>
          </a:p>
        </p:txBody>
      </p:sp>
    </p:spTree>
    <p:extLst>
      <p:ext uri="{BB962C8B-B14F-4D97-AF65-F5344CB8AC3E}">
        <p14:creationId xmlns:p14="http://schemas.microsoft.com/office/powerpoint/2010/main" val="73456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8CEE3EF-29B0-41A3-AC6C-169210234BE7}" type="datetimeFigureOut">
              <a:rPr lang="en-IN" smtClean="0"/>
              <a:t>18-06-2023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A68099F-8F4C-494E-AC3F-5C542186C5FB}" type="slidenum">
              <a:rPr lang="en-IN" smtClean="0"/>
              <a:t>‹#›</a:t>
            </a:fld>
            <a:endParaRPr lang="en-IN"/>
          </a:p>
        </p:txBody>
      </p:sp>
    </p:spTree>
    <p:extLst>
      <p:ext uri="{BB962C8B-B14F-4D97-AF65-F5344CB8AC3E}">
        <p14:creationId xmlns:p14="http://schemas.microsoft.com/office/powerpoint/2010/main" val="104738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B7A1-A8F4-CAB0-ED3A-6996E8BA98E0}"/>
              </a:ext>
            </a:extLst>
          </p:cNvPr>
          <p:cNvSpPr>
            <a:spLocks noGrp="1"/>
          </p:cNvSpPr>
          <p:nvPr>
            <p:ph type="ctrTitle"/>
          </p:nvPr>
        </p:nvSpPr>
        <p:spPr>
          <a:xfrm>
            <a:off x="1083160" y="723336"/>
            <a:ext cx="8689976" cy="1371599"/>
          </a:xfrm>
        </p:spPr>
        <p:txBody>
          <a:bodyPr/>
          <a:lstStyle/>
          <a:p>
            <a:r>
              <a:rPr lang="en-IN" dirty="0">
                <a:latin typeface="Algerian" panose="04020705040A02060702" pitchFamily="82" charset="0"/>
              </a:rPr>
              <a:t>CAR PRICE PREDICTION</a:t>
            </a:r>
          </a:p>
        </p:txBody>
      </p:sp>
      <p:sp>
        <p:nvSpPr>
          <p:cNvPr id="3" name="Subtitle 2">
            <a:extLst>
              <a:ext uri="{FF2B5EF4-FFF2-40B4-BE49-F238E27FC236}">
                <a16:creationId xmlns:a16="http://schemas.microsoft.com/office/drawing/2014/main" id="{75977D10-8759-7BBA-1F82-C3C51E9796AA}"/>
              </a:ext>
            </a:extLst>
          </p:cNvPr>
          <p:cNvSpPr>
            <a:spLocks noGrp="1"/>
          </p:cNvSpPr>
          <p:nvPr>
            <p:ph type="subTitle" idx="1"/>
          </p:nvPr>
        </p:nvSpPr>
        <p:spPr>
          <a:xfrm>
            <a:off x="854361" y="3048449"/>
            <a:ext cx="8689976" cy="1371599"/>
          </a:xfrm>
        </p:spPr>
        <p:txBody>
          <a:bodyPr>
            <a:normAutofit fontScale="25000" lnSpcReduction="20000"/>
          </a:bodyPr>
          <a:lstStyle/>
          <a:p>
            <a:r>
              <a:rPr lang="en-IN" sz="7400" b="1" cap="none" dirty="0">
                <a:solidFill>
                  <a:schemeClr val="tx1"/>
                </a:solidFill>
                <a:latin typeface="Times New Roman" panose="02020603050405020304" pitchFamily="18" charset="0"/>
                <a:cs typeface="Times New Roman" panose="02020603050405020304" pitchFamily="18" charset="0"/>
              </a:rPr>
              <a:t>Name: D Sravya</a:t>
            </a:r>
          </a:p>
          <a:p>
            <a:r>
              <a:rPr lang="en-IN" sz="7400" b="1" cap="none" dirty="0">
                <a:solidFill>
                  <a:schemeClr val="tx1"/>
                </a:solidFill>
                <a:latin typeface="Times New Roman" panose="02020603050405020304" pitchFamily="18" charset="0"/>
                <a:cs typeface="Times New Roman" panose="02020603050405020304" pitchFamily="18" charset="0"/>
              </a:rPr>
              <a:t>Role: Data Science Intern</a:t>
            </a:r>
          </a:p>
          <a:p>
            <a:endParaRPr lang="en-IN" sz="7400" b="1" dirty="0">
              <a:solidFill>
                <a:schemeClr val="tx1"/>
              </a:solidFill>
              <a:latin typeface="Times New Roman" panose="02020603050405020304" pitchFamily="18" charset="0"/>
              <a:cs typeface="Times New Roman" panose="02020603050405020304" pitchFamily="18" charset="0"/>
            </a:endParaRPr>
          </a:p>
          <a:p>
            <a:endParaRPr lang="en-IN" sz="7400" b="1" dirty="0">
              <a:solidFill>
                <a:schemeClr val="tx1"/>
              </a:solidFill>
              <a:latin typeface="Times New Roman" panose="02020603050405020304" pitchFamily="18" charset="0"/>
              <a:cs typeface="Times New Roman" panose="02020603050405020304" pitchFamily="18" charset="0"/>
            </a:endParaRPr>
          </a:p>
          <a:p>
            <a:r>
              <a:rPr lang="en-IN" sz="7200" cap="none" dirty="0">
                <a:solidFill>
                  <a:schemeClr val="tx1"/>
                </a:solidFill>
                <a:latin typeface="Calibri" panose="020F0502020204030204" pitchFamily="34" charset="0"/>
                <a:ea typeface="Calibri" panose="020F0502020204030204" pitchFamily="34" charset="0"/>
                <a:cs typeface="Calibri" panose="020F0502020204030204" pitchFamily="34" charset="0"/>
              </a:rPr>
              <a:t>Submitted to:</a:t>
            </a:r>
          </a:p>
          <a:p>
            <a:r>
              <a:rPr lang="en-IN" sz="7200" cap="none" dirty="0">
                <a:solidFill>
                  <a:schemeClr val="tx1"/>
                </a:solidFill>
                <a:latin typeface="Calibri" panose="020F0502020204030204" pitchFamily="34" charset="0"/>
                <a:ea typeface="Calibri" panose="020F0502020204030204" pitchFamily="34" charset="0"/>
                <a:cs typeface="Calibri" panose="020F0502020204030204" pitchFamily="34" charset="0"/>
              </a:rPr>
              <a:t>Learn and Build</a:t>
            </a:r>
          </a:p>
        </p:txBody>
      </p:sp>
    </p:spTree>
    <p:extLst>
      <p:ext uri="{BB962C8B-B14F-4D97-AF65-F5344CB8AC3E}">
        <p14:creationId xmlns:p14="http://schemas.microsoft.com/office/powerpoint/2010/main" val="181888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1E6EA-93DA-DE4D-D15D-3635E52E567B}"/>
              </a:ext>
            </a:extLst>
          </p:cNvPr>
          <p:cNvSpPr>
            <a:spLocks noGrp="1"/>
          </p:cNvSpPr>
          <p:nvPr>
            <p:ph sz="quarter" idx="13"/>
          </p:nvPr>
        </p:nvSpPr>
        <p:spPr>
          <a:xfrm>
            <a:off x="594992" y="236289"/>
            <a:ext cx="10363826" cy="5661172"/>
          </a:xfrm>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200" b="0" i="0" cap="none" dirty="0">
                <a:solidFill>
                  <a:srgbClr val="374151"/>
                </a:solidFill>
                <a:effectLst/>
                <a:latin typeface="Times New Roman" panose="02020603050405020304" pitchFamily="18" charset="0"/>
                <a:cs typeface="Times New Roman" panose="02020603050405020304" pitchFamily="18" charset="0"/>
              </a:rPr>
              <a:t>In the highly competitive used car market, accurately determining the optimal pricing strategy can significantly impact a dealership's profitability and reputation. This problem aims to investigate the relationship between mileage and sale prices of cars from different brands and determine if mileage is a reliable predictor of price. Additionally, we will explore other factors beyond mileage that may influence customer willingness to pay, ensuring the dealership can set attractive prices that lead to customer satisfaction, positive feedback, and increased market presence. By leveraging expert analysis and recommendations, the dealership can achieve its goal of becoming a key player in the industry while maximizing profitability.</a:t>
            </a:r>
            <a:endParaRPr lang="en-IN" sz="2200" cap="none"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Pricing accuracy: </a:t>
            </a:r>
            <a:r>
              <a:rPr lang="en-US" cap="none" dirty="0">
                <a:latin typeface="Times New Roman" panose="02020603050405020304" pitchFamily="18" charset="0"/>
                <a:cs typeface="Times New Roman" panose="02020603050405020304" pitchFamily="18" charset="0"/>
              </a:rPr>
              <a:t>accurately pricing used cars is crucial for maximizing profitability. By understanding the relationship between mileage and sale prices, the dealership can set competitive and attractive prices that align with customer expectations and market trends.</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Brand-specific insights</a:t>
            </a:r>
            <a:r>
              <a:rPr lang="en-US" cap="none" dirty="0">
                <a:latin typeface="Times New Roman" panose="02020603050405020304" pitchFamily="18" charset="0"/>
                <a:cs typeface="Times New Roman" panose="02020603050405020304" pitchFamily="18" charset="0"/>
              </a:rPr>
              <a:t>: analyzing the slopes and intercepts for different brands allows the dealership to identify brand-specific trends in the relationship between mileage and price. This knowledge can help the dealership tailor their pricing strategy for each brand, ensuring optimal pricing decisions that reflect brand value and customer preferences.</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Customer satisfaction</a:t>
            </a:r>
            <a:r>
              <a:rPr lang="en-US" cap="none" dirty="0">
                <a:latin typeface="Times New Roman" panose="02020603050405020304" pitchFamily="18" charset="0"/>
                <a:cs typeface="Times New Roman" panose="02020603050405020304" pitchFamily="18" charset="0"/>
              </a:rPr>
              <a:t>: setting the right price is essential for customer satisfaction. By analyzing other factors that influence customer willingness to pay, such as vehicle age, condition, features, and market demand, the dealership can provide fair and competitive prices that delight customers and increase the likelihood of positive feedback and reviews.</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Market positioning</a:t>
            </a:r>
            <a:r>
              <a:rPr lang="en-US" cap="none" dirty="0">
                <a:latin typeface="Times New Roman" panose="02020603050405020304" pitchFamily="18" charset="0"/>
                <a:cs typeface="Times New Roman" panose="02020603050405020304" pitchFamily="18" charset="0"/>
              </a:rPr>
              <a:t>: accurate pricing, combined with positive customer feedback, can enhance the dealership's reputation and market positioning. By offering attractive prices that align with customer expectations, the dealership can gain traction in the market, establish a strong foothold, and become recognized as a trusted and competitive player in the used car industry.</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Profitability enhancement</a:t>
            </a:r>
            <a:r>
              <a:rPr lang="en-US" cap="none" dirty="0">
                <a:latin typeface="Times New Roman" panose="02020603050405020304" pitchFamily="18" charset="0"/>
                <a:cs typeface="Times New Roman" panose="02020603050405020304" pitchFamily="18" charset="0"/>
              </a:rPr>
              <a:t>: pricing optimization directly impacts profitability. By leveraging data analysis and expert recommendations, the dealership can identify pricing strategies that maximize profit margins without compromising customer satisfaction. This helps the dealership achieve sustainable growth, financial success, and a strong competitive advantage in the market.</a:t>
            </a:r>
            <a:endParaRPr lang="en-IN" cap="none"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18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B33C0-04BE-E70E-54E4-D9A684938478}"/>
              </a:ext>
            </a:extLst>
          </p:cNvPr>
          <p:cNvSpPr>
            <a:spLocks noGrp="1"/>
          </p:cNvSpPr>
          <p:nvPr>
            <p:ph sz="quarter" idx="13"/>
          </p:nvPr>
        </p:nvSpPr>
        <p:spPr>
          <a:xfrm>
            <a:off x="914087" y="831907"/>
            <a:ext cx="10363826" cy="5485002"/>
          </a:xfrm>
        </p:spPr>
        <p:txBody>
          <a:bodyPr/>
          <a:lstStyle/>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Introduction to the data:</a:t>
            </a:r>
          </a:p>
          <a:p>
            <a:pPr>
              <a:buFont typeface="Wingdings" panose="05000000000000000000" pitchFamily="2" charset="2"/>
              <a:buChar char="Ø"/>
            </a:pPr>
            <a:r>
              <a:rPr lang="en-US" sz="1400" b="0" i="0" cap="none" dirty="0">
                <a:solidFill>
                  <a:srgbClr val="374151"/>
                </a:solidFill>
                <a:effectLst/>
                <a:latin typeface="Times New Roman" panose="02020603050405020304" pitchFamily="18" charset="0"/>
                <a:cs typeface="Times New Roman" panose="02020603050405020304" pitchFamily="18" charset="0"/>
              </a:rPr>
              <a:t>The data used for the problem statement includes information related to used cars sold by a specialized dealership.</a:t>
            </a:r>
          </a:p>
          <a:p>
            <a:pPr>
              <a:buFont typeface="Wingdings" panose="05000000000000000000" pitchFamily="2" charset="2"/>
              <a:buChar char="Ø"/>
            </a:pPr>
            <a:r>
              <a:rPr lang="en-US" sz="1400" b="0" i="0" cap="none" dirty="0">
                <a:solidFill>
                  <a:srgbClr val="374151"/>
                </a:solidFill>
                <a:effectLst/>
                <a:latin typeface="Times New Roman" panose="02020603050405020304" pitchFamily="18" charset="0"/>
                <a:cs typeface="Times New Roman" panose="02020603050405020304" pitchFamily="18" charset="0"/>
              </a:rPr>
              <a:t> The dataset consists of the following attributes for each car:</a:t>
            </a:r>
            <a:endParaRPr lang="en-IN" sz="1400" b="1" cap="none" dirty="0">
              <a:latin typeface="Times New Roman" panose="02020603050405020304" pitchFamily="18" charset="0"/>
              <a:cs typeface="Times New Roman" panose="02020603050405020304" pitchFamily="18" charset="0"/>
            </a:endParaRPr>
          </a:p>
          <a:p>
            <a:pPr marL="0" indent="0">
              <a:buNone/>
            </a:pPr>
            <a:r>
              <a:rPr lang="en-IN" sz="1400" b="0" i="0" cap="none" dirty="0">
                <a:solidFill>
                  <a:srgbClr val="212121"/>
                </a:solidFill>
                <a:effectLst/>
                <a:latin typeface="Times New Roman" panose="02020603050405020304" pitchFamily="18" charset="0"/>
                <a:cs typeface="Times New Roman" panose="02020603050405020304" pitchFamily="18" charset="0"/>
              </a:rPr>
              <a:t>         ['Unnamed: 0', 'name', 'location', 'year', '</a:t>
            </a:r>
            <a:r>
              <a:rPr lang="en-IN" sz="1400" b="0" i="0" cap="none" dirty="0" err="1">
                <a:solidFill>
                  <a:srgbClr val="212121"/>
                </a:solidFill>
                <a:effectLst/>
                <a:latin typeface="Times New Roman" panose="02020603050405020304" pitchFamily="18" charset="0"/>
                <a:cs typeface="Times New Roman" panose="02020603050405020304" pitchFamily="18" charset="0"/>
              </a:rPr>
              <a:t>kilometers_driven</a:t>
            </a:r>
            <a:r>
              <a:rPr lang="en-IN" sz="1400" b="0" i="0" cap="none" dirty="0">
                <a:solidFill>
                  <a:srgbClr val="212121"/>
                </a:solidFill>
                <a:effectLst/>
                <a:latin typeface="Times New Roman" panose="02020603050405020304" pitchFamily="18" charset="0"/>
                <a:cs typeface="Times New Roman" panose="02020603050405020304" pitchFamily="18" charset="0"/>
              </a:rPr>
              <a:t>', '</a:t>
            </a:r>
            <a:r>
              <a:rPr lang="en-IN" sz="1400" b="0" i="0" cap="none" dirty="0" err="1">
                <a:solidFill>
                  <a:srgbClr val="212121"/>
                </a:solidFill>
                <a:effectLst/>
                <a:latin typeface="Times New Roman" panose="02020603050405020304" pitchFamily="18" charset="0"/>
                <a:cs typeface="Times New Roman" panose="02020603050405020304" pitchFamily="18" charset="0"/>
              </a:rPr>
              <a:t>fuel_type</a:t>
            </a:r>
            <a:r>
              <a:rPr lang="en-IN" sz="1400" b="0" i="0" cap="none" dirty="0">
                <a:solidFill>
                  <a:srgbClr val="212121"/>
                </a:solidFill>
                <a:effectLst/>
                <a:latin typeface="Times New Roman" panose="02020603050405020304" pitchFamily="18" charset="0"/>
                <a:cs typeface="Times New Roman" panose="02020603050405020304" pitchFamily="18" charset="0"/>
              </a:rPr>
              <a:t>', 'transmission', '</a:t>
            </a:r>
            <a:r>
              <a:rPr lang="en-IN" sz="1400" b="0" i="0" cap="none" dirty="0" err="1">
                <a:solidFill>
                  <a:srgbClr val="212121"/>
                </a:solidFill>
                <a:effectLst/>
                <a:latin typeface="Times New Roman" panose="02020603050405020304" pitchFamily="18" charset="0"/>
                <a:cs typeface="Times New Roman" panose="02020603050405020304" pitchFamily="18" charset="0"/>
              </a:rPr>
              <a:t>owner_type</a:t>
            </a:r>
            <a:r>
              <a:rPr lang="en-IN" sz="1400" b="0" i="0" cap="none" dirty="0">
                <a:solidFill>
                  <a:srgbClr val="212121"/>
                </a:solidFill>
                <a:effectLst/>
                <a:latin typeface="Times New Roman" panose="02020603050405020304" pitchFamily="18" charset="0"/>
                <a:cs typeface="Times New Roman" panose="02020603050405020304" pitchFamily="18" charset="0"/>
              </a:rPr>
              <a:t>', 'mileage', 'engine', 'power', 'seats’,                                                  </a:t>
            </a:r>
            <a:r>
              <a:rPr lang="en-IN" sz="1400" cap="none" dirty="0">
                <a:solidFill>
                  <a:srgbClr val="212121"/>
                </a:solidFill>
                <a:latin typeface="Times New Roman" panose="02020603050405020304" pitchFamily="18" charset="0"/>
                <a:cs typeface="Times New Roman" panose="02020603050405020304" pitchFamily="18" charset="0"/>
              </a:rPr>
              <a:t>‘</a:t>
            </a:r>
            <a:r>
              <a:rPr lang="en-IN" sz="1400" cap="none" dirty="0" err="1">
                <a:solidFill>
                  <a:srgbClr val="212121"/>
                </a:solidFill>
                <a:latin typeface="Times New Roman" panose="02020603050405020304" pitchFamily="18" charset="0"/>
                <a:cs typeface="Times New Roman" panose="02020603050405020304" pitchFamily="18" charset="0"/>
              </a:rPr>
              <a:t>new</a:t>
            </a:r>
            <a:r>
              <a:rPr lang="en-IN" sz="1400" b="0" i="0" cap="none" dirty="0" err="1">
                <a:solidFill>
                  <a:srgbClr val="212121"/>
                </a:solidFill>
                <a:effectLst/>
                <a:latin typeface="Times New Roman" panose="02020603050405020304" pitchFamily="18" charset="0"/>
                <a:cs typeface="Times New Roman" panose="02020603050405020304" pitchFamily="18" charset="0"/>
              </a:rPr>
              <a:t>_price</a:t>
            </a:r>
            <a:r>
              <a:rPr lang="en-IN" sz="1400" b="0" i="0" cap="none" dirty="0">
                <a:solidFill>
                  <a:srgbClr val="212121"/>
                </a:solidFill>
                <a:effectLst/>
                <a:latin typeface="Times New Roman" panose="02020603050405020304" pitchFamily="18" charset="0"/>
                <a:cs typeface="Times New Roman" panose="02020603050405020304" pitchFamily="18" charset="0"/>
              </a:rPr>
              <a:t>', 'price’]</a:t>
            </a:r>
            <a:endParaRPr lang="en-IN" sz="1400" i="0" cap="none"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400" cap="none" dirty="0">
                <a:solidFill>
                  <a:srgbClr val="212121"/>
                </a:solidFill>
                <a:latin typeface="Times New Roman" panose="02020603050405020304" pitchFamily="18" charset="0"/>
                <a:cs typeface="Times New Roman" panose="02020603050405020304" pitchFamily="18" charset="0"/>
              </a:rPr>
              <a:t>The key attributes used for the prediction are:</a:t>
            </a:r>
          </a:p>
          <a:p>
            <a:pPr marL="0" indent="0">
              <a:buNone/>
            </a:pPr>
            <a:r>
              <a:rPr lang="en-IN" sz="1400" cap="none" dirty="0">
                <a:solidFill>
                  <a:srgbClr val="212121"/>
                </a:solidFill>
                <a:latin typeface="Times New Roman" panose="02020603050405020304" pitchFamily="18" charset="0"/>
                <a:cs typeface="Times New Roman" panose="02020603050405020304" pitchFamily="18" charset="0"/>
              </a:rPr>
              <a:t>       1.Mileage</a:t>
            </a:r>
          </a:p>
          <a:p>
            <a:pPr marL="0" indent="0">
              <a:buNone/>
            </a:pPr>
            <a:r>
              <a:rPr lang="en-IN" sz="1400" cap="none" dirty="0">
                <a:solidFill>
                  <a:srgbClr val="212121"/>
                </a:solidFill>
                <a:latin typeface="Times New Roman" panose="02020603050405020304" pitchFamily="18" charset="0"/>
                <a:cs typeface="Times New Roman" panose="02020603050405020304" pitchFamily="18" charset="0"/>
              </a:rPr>
              <a:t>       2.Kilometers_driven</a:t>
            </a:r>
          </a:p>
          <a:p>
            <a:pPr marL="0" indent="0">
              <a:buNone/>
            </a:pPr>
            <a:r>
              <a:rPr lang="en-IN" sz="1400" cap="none" dirty="0">
                <a:solidFill>
                  <a:srgbClr val="212121"/>
                </a:solidFill>
                <a:latin typeface="Times New Roman" panose="02020603050405020304" pitchFamily="18" charset="0"/>
                <a:cs typeface="Times New Roman" panose="02020603050405020304" pitchFamily="18" charset="0"/>
              </a:rPr>
              <a:t>       3.Price</a:t>
            </a:r>
          </a:p>
          <a:p>
            <a:pPr>
              <a:buFont typeface="Wingdings" panose="05000000000000000000" pitchFamily="2" charset="2"/>
              <a:buChar char="Ø"/>
            </a:pPr>
            <a:r>
              <a:rPr lang="en-US" sz="1400" b="0" i="0" cap="none" dirty="0">
                <a:solidFill>
                  <a:srgbClr val="374151"/>
                </a:solidFill>
                <a:effectLst/>
                <a:latin typeface="Times New Roman" panose="02020603050405020304" pitchFamily="18" charset="0"/>
                <a:cs typeface="Times New Roman" panose="02020603050405020304" pitchFamily="18" charset="0"/>
              </a:rPr>
              <a:t>This comprehensive dataset provides valuable information that can be utilized to analyze the relationship between mileage and sale prices, as well as explore other factors such as location, year, fuel type, transmission, owner type, engine, power, seats, and new price. By leveraging this data, we can provide expert analysis and recommendations to the dealership, allowing them to set optimal prices that delight customers, generate positive feedback and reviews, increase market traction, and establish themselves as one of the key players in the industry.</a:t>
            </a:r>
            <a:endParaRPr lang="en-IN"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74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435DE-DAC7-BD53-F62C-D599A00C56F1}"/>
              </a:ext>
            </a:extLst>
          </p:cNvPr>
          <p:cNvSpPr>
            <a:spLocks noGrp="1"/>
          </p:cNvSpPr>
          <p:nvPr>
            <p:ph sz="quarter" idx="13"/>
          </p:nvPr>
        </p:nvSpPr>
        <p:spPr>
          <a:xfrm>
            <a:off x="813106" y="605404"/>
            <a:ext cx="10363826" cy="5073943"/>
          </a:xfrm>
        </p:spPr>
        <p:txBody>
          <a:bodyPr>
            <a:normAutofit fontScale="85000" lnSpcReduction="20000"/>
          </a:bodyPr>
          <a:lstStyle/>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Highlights from EDA:</a:t>
            </a:r>
          </a:p>
          <a:p>
            <a:pPr algn="l">
              <a:buFont typeface="Wingdings" panose="05000000000000000000" pitchFamily="2" charset="2"/>
              <a:buChar char="Ø"/>
            </a:pPr>
            <a:r>
              <a:rPr lang="en-US" sz="1500" b="1" i="0" dirty="0">
                <a:effectLst/>
                <a:latin typeface="Times New Roman" panose="02020603050405020304" pitchFamily="18" charset="0"/>
                <a:cs typeface="Times New Roman" panose="02020603050405020304" pitchFamily="18" charset="0"/>
              </a:rPr>
              <a:t>Inferences:</a:t>
            </a:r>
          </a:p>
          <a:p>
            <a:pPr algn="l">
              <a:lnSpc>
                <a:spcPct val="100000"/>
              </a:lnSpc>
              <a:buFont typeface="Arial" panose="020B0604020202020204" pitchFamily="34" charset="0"/>
              <a:buChar char="•"/>
            </a:pPr>
            <a:r>
              <a:rPr lang="en-US" sz="1300" b="0" i="0" cap="none" dirty="0">
                <a:effectLst/>
                <a:latin typeface="Times New Roman" panose="02020603050405020304" pitchFamily="18" charset="0"/>
                <a:cs typeface="Times New Roman" panose="02020603050405020304" pitchFamily="18" charset="0"/>
              </a:rPr>
              <a:t>The mean price of cars is 9.4 lakhs</a:t>
            </a:r>
          </a:p>
          <a:p>
            <a:pPr algn="l">
              <a:lnSpc>
                <a:spcPct val="100000"/>
              </a:lnSpc>
              <a:buFont typeface="Arial" panose="020B0604020202020204" pitchFamily="34" charset="0"/>
              <a:buChar char="•"/>
            </a:pPr>
            <a:r>
              <a:rPr lang="en-US" sz="1300" b="0" i="0" cap="none" dirty="0">
                <a:effectLst/>
                <a:latin typeface="Times New Roman" panose="02020603050405020304" pitchFamily="18" charset="0"/>
                <a:cs typeface="Times New Roman" panose="02020603050405020304" pitchFamily="18" charset="0"/>
              </a:rPr>
              <a:t>The highest price is 160 lakhs</a:t>
            </a:r>
          </a:p>
          <a:p>
            <a:pPr algn="l">
              <a:lnSpc>
                <a:spcPct val="100000"/>
              </a:lnSpc>
              <a:buFont typeface="Arial" panose="020B0604020202020204" pitchFamily="34" charset="0"/>
              <a:buChar char="•"/>
            </a:pPr>
            <a:r>
              <a:rPr lang="en-US" sz="1300" b="0" i="0" cap="none" dirty="0">
                <a:effectLst/>
                <a:latin typeface="Times New Roman" panose="02020603050405020304" pitchFamily="18" charset="0"/>
                <a:cs typeface="Times New Roman" panose="02020603050405020304" pitchFamily="18" charset="0"/>
              </a:rPr>
              <a:t>The lowest price is 0.44 lakhs</a:t>
            </a:r>
          </a:p>
          <a:p>
            <a:pPr algn="l">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FROM THE COMPARISION WITH OTHER PATTERNS:</a:t>
            </a:r>
            <a:endParaRPr lang="en-US" sz="1500" b="1"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The price of cars is high in </a:t>
            </a:r>
            <a:r>
              <a:rPr lang="en-US" sz="1600" b="0" i="0" cap="none" dirty="0" err="1">
                <a:solidFill>
                  <a:srgbClr val="222222"/>
                </a:solidFill>
                <a:effectLst/>
                <a:latin typeface="Times New Roman" panose="02020603050405020304" pitchFamily="18" charset="0"/>
                <a:cs typeface="Times New Roman" panose="02020603050405020304" pitchFamily="18" charset="0"/>
              </a:rPr>
              <a:t>coimbatore</a:t>
            </a:r>
            <a:r>
              <a:rPr lang="en-US" sz="1600" b="0" i="0" cap="none" dirty="0">
                <a:solidFill>
                  <a:srgbClr val="222222"/>
                </a:solidFill>
                <a:effectLst/>
                <a:latin typeface="Times New Roman" panose="02020603050405020304" pitchFamily="18" charset="0"/>
                <a:cs typeface="Times New Roman" panose="02020603050405020304" pitchFamily="18" charset="0"/>
              </a:rPr>
              <a:t> and less price in </a:t>
            </a:r>
            <a:r>
              <a:rPr lang="en-US" sz="1600" b="0" i="0" cap="none" dirty="0" err="1">
                <a:solidFill>
                  <a:srgbClr val="222222"/>
                </a:solidFill>
                <a:effectLst/>
                <a:latin typeface="Times New Roman" panose="02020603050405020304" pitchFamily="18" charset="0"/>
                <a:cs typeface="Times New Roman" panose="02020603050405020304" pitchFamily="18" charset="0"/>
              </a:rPr>
              <a:t>kolkata</a:t>
            </a:r>
            <a:r>
              <a:rPr lang="en-US" sz="1600" b="0" i="0" cap="none" dirty="0">
                <a:solidFill>
                  <a:srgbClr val="222222"/>
                </a:solidFill>
                <a:effectLst/>
                <a:latin typeface="Times New Roman" panose="02020603050405020304" pitchFamily="18" charset="0"/>
                <a:cs typeface="Times New Roman" panose="02020603050405020304" pitchFamily="18" charset="0"/>
              </a:rPr>
              <a:t> and </a:t>
            </a:r>
            <a:r>
              <a:rPr lang="en-US" sz="1600" b="0" i="0" cap="none" dirty="0" err="1">
                <a:solidFill>
                  <a:srgbClr val="222222"/>
                </a:solidFill>
                <a:effectLst/>
                <a:latin typeface="Times New Roman" panose="02020603050405020304" pitchFamily="18" charset="0"/>
                <a:cs typeface="Times New Roman" panose="02020603050405020304" pitchFamily="18" charset="0"/>
              </a:rPr>
              <a:t>jaipur</a:t>
            </a:r>
            <a:endParaRPr lang="en-US" sz="1600" b="0" i="0" cap="none"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Automatic cars have more price than manual cars.</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Diesel and electric cars have almost the same price, which is maximum, and </a:t>
            </a:r>
            <a:r>
              <a:rPr lang="en-US" sz="1600" b="0" i="0" cap="none" dirty="0" err="1">
                <a:solidFill>
                  <a:srgbClr val="222222"/>
                </a:solidFill>
                <a:effectLst/>
                <a:latin typeface="Times New Roman" panose="02020603050405020304" pitchFamily="18" charset="0"/>
                <a:cs typeface="Times New Roman" panose="02020603050405020304" pitchFamily="18" charset="0"/>
              </a:rPr>
              <a:t>lpg</a:t>
            </a:r>
            <a:r>
              <a:rPr lang="en-US" sz="1600" b="0" i="0" cap="none" dirty="0">
                <a:solidFill>
                  <a:srgbClr val="222222"/>
                </a:solidFill>
                <a:effectLst/>
                <a:latin typeface="Times New Roman" panose="02020603050405020304" pitchFamily="18" charset="0"/>
                <a:cs typeface="Times New Roman" panose="02020603050405020304" pitchFamily="18" charset="0"/>
              </a:rPr>
              <a:t> cars have the lowest price</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First-owner cars are higher in price, followed by a second</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The third owner’s price is lesser than the fourth and above</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Lamborghini brand is the highest in price</a:t>
            </a:r>
          </a:p>
          <a:p>
            <a:pPr algn="just">
              <a:buFont typeface="Arial" panose="020B0604020202020204" pitchFamily="34" charset="0"/>
              <a:buChar char="•"/>
            </a:pPr>
            <a:r>
              <a:rPr lang="en-US" sz="1600" b="0" i="0" cap="none" dirty="0" err="1">
                <a:solidFill>
                  <a:srgbClr val="222222"/>
                </a:solidFill>
                <a:effectLst/>
                <a:latin typeface="Times New Roman" panose="02020603050405020304" pitchFamily="18" charset="0"/>
                <a:cs typeface="Times New Roman" panose="02020603050405020304" pitchFamily="18" charset="0"/>
              </a:rPr>
              <a:t>Gallardocoupe</a:t>
            </a:r>
            <a:r>
              <a:rPr lang="en-US" sz="1600" b="0" i="0" cap="none" dirty="0">
                <a:solidFill>
                  <a:srgbClr val="222222"/>
                </a:solidFill>
                <a:effectLst/>
                <a:latin typeface="Times New Roman" panose="02020603050405020304" pitchFamily="18" charset="0"/>
                <a:cs typeface="Times New Roman" panose="02020603050405020304" pitchFamily="18" charset="0"/>
              </a:rPr>
              <a:t> model is the highest in price</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2 seater has the highest price followed by 7 seater</a:t>
            </a:r>
          </a:p>
          <a:p>
            <a:pPr algn="just">
              <a:buFont typeface="Arial" panose="020B0604020202020204" pitchFamily="34" charset="0"/>
              <a:buChar char="•"/>
            </a:pPr>
            <a:r>
              <a:rPr lang="en-US" sz="1600" b="0" i="0" cap="none" dirty="0">
                <a:solidFill>
                  <a:srgbClr val="222222"/>
                </a:solidFill>
                <a:effectLst/>
                <a:latin typeface="Times New Roman" panose="02020603050405020304" pitchFamily="18" charset="0"/>
                <a:cs typeface="Times New Roman" panose="02020603050405020304" pitchFamily="18" charset="0"/>
              </a:rPr>
              <a:t>The latest model cars are high in price</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2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A546-C4D6-3615-C866-BFE1CFE136AF}"/>
              </a:ext>
            </a:extLst>
          </p:cNvPr>
          <p:cNvSpPr>
            <a:spLocks noGrp="1"/>
          </p:cNvSpPr>
          <p:nvPr>
            <p:ph type="title"/>
          </p:nvPr>
        </p:nvSpPr>
        <p:spPr>
          <a:xfrm>
            <a:off x="376878" y="2583809"/>
            <a:ext cx="10364451" cy="3263317"/>
          </a:xfrm>
        </p:spPr>
        <p:txBody>
          <a:bodyPr/>
          <a:lstStyle/>
          <a:p>
            <a:endParaRPr lang="en-IN" dirty="0"/>
          </a:p>
        </p:txBody>
      </p:sp>
      <p:sp>
        <p:nvSpPr>
          <p:cNvPr id="6" name="Content Placeholder 5">
            <a:extLst>
              <a:ext uri="{FF2B5EF4-FFF2-40B4-BE49-F238E27FC236}">
                <a16:creationId xmlns:a16="http://schemas.microsoft.com/office/drawing/2014/main" id="{3AAF4ABE-3AA5-DD5B-E4E8-514DFFAFE096}"/>
              </a:ext>
            </a:extLst>
          </p:cNvPr>
          <p:cNvSpPr>
            <a:spLocks noGrp="1"/>
          </p:cNvSpPr>
          <p:nvPr>
            <p:ph sz="quarter" idx="13"/>
          </p:nvPr>
        </p:nvSpPr>
        <p:spPr>
          <a:xfrm>
            <a:off x="463252" y="703395"/>
            <a:ext cx="10363826" cy="176029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FINAL MODEL:</a:t>
            </a:r>
          </a:p>
          <a:p>
            <a:pPr>
              <a:buFont typeface="Wingdings" panose="05000000000000000000" pitchFamily="2" charset="2"/>
              <a:buChar char="Ø"/>
            </a:pPr>
            <a:r>
              <a:rPr lang="en-IN" sz="1400" cap="none" dirty="0">
                <a:latin typeface="Times New Roman" panose="02020603050405020304" pitchFamily="18" charset="0"/>
                <a:cs typeface="Times New Roman" panose="02020603050405020304" pitchFamily="18" charset="0"/>
              </a:rPr>
              <a:t>I made prediction with  </a:t>
            </a:r>
            <a:r>
              <a:rPr lang="en-IN" sz="1400" b="1" cap="none" dirty="0">
                <a:latin typeface="Times New Roman" panose="02020603050405020304" pitchFamily="18" charset="0"/>
                <a:cs typeface="Times New Roman" panose="02020603050405020304" pitchFamily="18" charset="0"/>
              </a:rPr>
              <a:t>KNN</a:t>
            </a:r>
            <a:r>
              <a:rPr lang="en-IN" sz="1400" cap="none" dirty="0">
                <a:latin typeface="Times New Roman" panose="02020603050405020304" pitchFamily="18" charset="0"/>
                <a:cs typeface="Times New Roman" panose="02020603050405020304" pitchFamily="18" charset="0"/>
              </a:rPr>
              <a:t> model which suits best fit for the given problem statement compared to all other models</a:t>
            </a:r>
          </a:p>
          <a:p>
            <a:pPr>
              <a:buFont typeface="Wingdings" panose="05000000000000000000" pitchFamily="2" charset="2"/>
              <a:buChar char="Ø"/>
            </a:pPr>
            <a:r>
              <a:rPr lang="en-IN" sz="1400" cap="none" dirty="0">
                <a:latin typeface="Times New Roman" panose="02020603050405020304" pitchFamily="18" charset="0"/>
                <a:cs typeface="Times New Roman" panose="02020603050405020304" pitchFamily="18" charset="0"/>
              </a:rPr>
              <a:t>The features like </a:t>
            </a:r>
            <a:r>
              <a:rPr lang="en-IN" sz="1400" cap="none" dirty="0" err="1">
                <a:latin typeface="Times New Roman" panose="02020603050405020304" pitchFamily="18" charset="0"/>
                <a:cs typeface="Times New Roman" panose="02020603050405020304" pitchFamily="18" charset="0"/>
              </a:rPr>
              <a:t>kilometres_driven</a:t>
            </a:r>
            <a:r>
              <a:rPr lang="en-IN" sz="1400" cap="none" dirty="0">
                <a:latin typeface="Times New Roman" panose="02020603050405020304" pitchFamily="18" charset="0"/>
                <a:cs typeface="Times New Roman" panose="02020603050405020304" pitchFamily="18" charset="0"/>
              </a:rPr>
              <a:t> , </a:t>
            </a:r>
            <a:r>
              <a:rPr lang="en-IN" sz="1400" cap="none" dirty="0" err="1">
                <a:latin typeface="Times New Roman" panose="02020603050405020304" pitchFamily="18" charset="0"/>
                <a:cs typeface="Times New Roman" panose="02020603050405020304" pitchFamily="18" charset="0"/>
              </a:rPr>
              <a:t>fuel_type</a:t>
            </a:r>
            <a:r>
              <a:rPr lang="en-IN" sz="1400" cap="none" dirty="0">
                <a:latin typeface="Times New Roman" panose="02020603050405020304" pitchFamily="18" charset="0"/>
                <a:cs typeface="Times New Roman" panose="02020603050405020304" pitchFamily="18" charset="0"/>
              </a:rPr>
              <a:t>, milage, </a:t>
            </a:r>
            <a:r>
              <a:rPr lang="en-IN" sz="1400" cap="none" dirty="0" err="1">
                <a:latin typeface="Times New Roman" panose="02020603050405020304" pitchFamily="18" charset="0"/>
                <a:cs typeface="Times New Roman" panose="02020603050405020304" pitchFamily="18" charset="0"/>
              </a:rPr>
              <a:t>enigine</a:t>
            </a: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playes</a:t>
            </a:r>
            <a:r>
              <a:rPr lang="en-IN" sz="1400" cap="none" dirty="0">
                <a:latin typeface="Times New Roman" panose="02020603050405020304" pitchFamily="18" charset="0"/>
                <a:cs typeface="Times New Roman" panose="02020603050405020304" pitchFamily="18" charset="0"/>
              </a:rPr>
              <a:t> the key role</a:t>
            </a:r>
          </a:p>
          <a:p>
            <a:pPr>
              <a:buFont typeface="Wingdings" panose="05000000000000000000" pitchFamily="2" charset="2"/>
              <a:buChar char="Ø"/>
            </a:pPr>
            <a:r>
              <a:rPr lang="en-IN" sz="1400" cap="none" dirty="0">
                <a:latin typeface="Times New Roman" panose="02020603050405020304" pitchFamily="18" charset="0"/>
                <a:cs typeface="Times New Roman" panose="02020603050405020304" pitchFamily="18" charset="0"/>
              </a:rPr>
              <a:t>The final output is displayed as shown below:</a:t>
            </a:r>
          </a:p>
        </p:txBody>
      </p:sp>
      <p:pic>
        <p:nvPicPr>
          <p:cNvPr id="7" name="Content Placeholder 4">
            <a:extLst>
              <a:ext uri="{FF2B5EF4-FFF2-40B4-BE49-F238E27FC236}">
                <a16:creationId xmlns:a16="http://schemas.microsoft.com/office/drawing/2014/main" id="{3B763D4D-2A6F-2EBA-6154-5C2C1EF78418}"/>
              </a:ext>
            </a:extLst>
          </p:cNvPr>
          <p:cNvPicPr>
            <a:picLocks noGrp="1" noChangeAspect="1"/>
          </p:cNvPicPr>
          <p:nvPr>
            <p:ph sz="quarter" idx="13"/>
          </p:nvPr>
        </p:nvPicPr>
        <p:blipFill>
          <a:blip r:embed="rId2"/>
          <a:stretch>
            <a:fillRect/>
          </a:stretch>
        </p:blipFill>
        <p:spPr>
          <a:xfrm>
            <a:off x="376878" y="2374085"/>
            <a:ext cx="10363826" cy="3481648"/>
          </a:xfrm>
        </p:spPr>
      </p:pic>
      <p:pic>
        <p:nvPicPr>
          <p:cNvPr id="11" name="Content Placeholder 4">
            <a:extLst>
              <a:ext uri="{FF2B5EF4-FFF2-40B4-BE49-F238E27FC236}">
                <a16:creationId xmlns:a16="http://schemas.microsoft.com/office/drawing/2014/main" id="{E763E84B-054E-C39E-1C50-9A492A40861E}"/>
              </a:ext>
            </a:extLst>
          </p:cNvPr>
          <p:cNvPicPr>
            <a:picLocks noGrp="1" noChangeAspect="1"/>
          </p:cNvPicPr>
          <p:nvPr>
            <p:ph sz="quarter" idx="13"/>
          </p:nvPr>
        </p:nvPicPr>
        <p:blipFill>
          <a:blip r:embed="rId2"/>
          <a:stretch>
            <a:fillRect/>
          </a:stretch>
        </p:blipFill>
        <p:spPr>
          <a:xfrm>
            <a:off x="376253" y="2583809"/>
            <a:ext cx="10537824" cy="3383440"/>
          </a:xfrm>
        </p:spPr>
      </p:pic>
      <p:pic>
        <p:nvPicPr>
          <p:cNvPr id="13" name="Picture 12">
            <a:extLst>
              <a:ext uri="{FF2B5EF4-FFF2-40B4-BE49-F238E27FC236}">
                <a16:creationId xmlns:a16="http://schemas.microsoft.com/office/drawing/2014/main" id="{FF62C474-F22E-4F3A-760E-A508FCFC2084}"/>
              </a:ext>
            </a:extLst>
          </p:cNvPr>
          <p:cNvPicPr>
            <a:picLocks noChangeAspect="1"/>
          </p:cNvPicPr>
          <p:nvPr/>
        </p:nvPicPr>
        <p:blipFill>
          <a:blip r:embed="rId2"/>
          <a:stretch>
            <a:fillRect/>
          </a:stretch>
        </p:blipFill>
        <p:spPr>
          <a:xfrm>
            <a:off x="290504" y="2429260"/>
            <a:ext cx="10450200" cy="3725345"/>
          </a:xfrm>
          <a:prstGeom prst="rect">
            <a:avLst/>
          </a:prstGeom>
        </p:spPr>
      </p:pic>
    </p:spTree>
    <p:extLst>
      <p:ext uri="{BB962C8B-B14F-4D97-AF65-F5344CB8AC3E}">
        <p14:creationId xmlns:p14="http://schemas.microsoft.com/office/powerpoint/2010/main" val="106225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312-73EB-31B9-E240-E2A00041A635}"/>
              </a:ext>
            </a:extLst>
          </p:cNvPr>
          <p:cNvSpPr>
            <a:spLocks noGrp="1"/>
          </p:cNvSpPr>
          <p:nvPr>
            <p:ph type="title"/>
          </p:nvPr>
        </p:nvSpPr>
        <p:spPr>
          <a:xfrm>
            <a:off x="209725" y="1021190"/>
            <a:ext cx="10364451" cy="639832"/>
          </a:xfrm>
        </p:spPr>
        <p:txBody>
          <a:bodyPr>
            <a:normAutofit fontScale="90000"/>
          </a:bodyPr>
          <a:lstStyle/>
          <a:p>
            <a:pPr marL="571500" indent="-5715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Interesting findings from the model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06738-BAD7-2F99-FBFC-C5B334F3A4F0}"/>
              </a:ext>
            </a:extLst>
          </p:cNvPr>
          <p:cNvSpPr>
            <a:spLocks noGrp="1"/>
          </p:cNvSpPr>
          <p:nvPr>
            <p:ph sz="quarter" idx="13"/>
          </p:nvPr>
        </p:nvSpPr>
        <p:spPr>
          <a:xfrm>
            <a:off x="846662" y="1805029"/>
            <a:ext cx="10363826" cy="3424107"/>
          </a:xfrm>
        </p:spPr>
        <p:txBody>
          <a:bodyPr>
            <a:normAutofit fontScale="77500" lnSpcReduction="20000"/>
          </a:bodyPr>
          <a:lstStyle/>
          <a:p>
            <a:pPr>
              <a:buFont typeface="Wingdings" panose="05000000000000000000" pitchFamily="2" charset="2"/>
              <a:buChar char="Ø"/>
            </a:pPr>
            <a:r>
              <a:rPr lang="en-US" b="1" i="0" cap="none" dirty="0">
                <a:effectLst/>
                <a:latin typeface="Times New Roman" panose="02020603050405020304" pitchFamily="18" charset="0"/>
                <a:cs typeface="Times New Roman" panose="02020603050405020304" pitchFamily="18" charset="0"/>
              </a:rPr>
              <a:t>Mileage as a predictor: </a:t>
            </a:r>
            <a:r>
              <a:rPr lang="en-US" cap="none" dirty="0">
                <a:latin typeface="Times New Roman" panose="02020603050405020304" pitchFamily="18" charset="0"/>
                <a:cs typeface="Times New Roman" panose="02020603050405020304" pitchFamily="18" charset="0"/>
              </a:rPr>
              <a:t>T</a:t>
            </a:r>
            <a:r>
              <a:rPr lang="en-US" b="0" i="0" cap="none" dirty="0">
                <a:effectLst/>
                <a:latin typeface="Times New Roman" panose="02020603050405020304" pitchFamily="18" charset="0"/>
                <a:cs typeface="Times New Roman" panose="02020603050405020304" pitchFamily="18" charset="0"/>
              </a:rPr>
              <a:t>he model confirms that mileage is indeed a good predictor of sale prices for used cars. As expected, cars with lower mileage tend to have higher sale prices, while those with higher mileage have lower sale prices. This finding reinforces the importance of considering mileage when setting prices.</a:t>
            </a:r>
          </a:p>
          <a:p>
            <a:pPr>
              <a:buFont typeface="Wingdings" panose="05000000000000000000" pitchFamily="2" charset="2"/>
              <a:buChar char="Ø"/>
            </a:pPr>
            <a:r>
              <a:rPr lang="en-US" b="1" i="0" cap="none" dirty="0">
                <a:effectLst/>
                <a:latin typeface="Times New Roman" panose="02020603050405020304" pitchFamily="18" charset="0"/>
                <a:cs typeface="Times New Roman" panose="02020603050405020304" pitchFamily="18" charset="0"/>
              </a:rPr>
              <a:t>Brand-specific relationships</a:t>
            </a:r>
            <a:r>
              <a:rPr lang="en-US" b="0" i="0" cap="none" dirty="0">
                <a:effectLst/>
                <a:latin typeface="Times New Roman" panose="02020603050405020304" pitchFamily="18" charset="0"/>
                <a:cs typeface="Times New Roman" panose="02020603050405020304" pitchFamily="18" charset="0"/>
              </a:rPr>
              <a:t>: The slopes and intercepts for mileage and price vary across different car brands. This indicates that the relationship between mileage and price differs depending on the brand. Some brands may have a steeper decline in price with increasing mileage, while others may have a more gradual decline. Understanding these brand-specific relationships can help the dealership customize pricing strategies for different brands.</a:t>
            </a:r>
          </a:p>
          <a:p>
            <a:pPr>
              <a:buFont typeface="Wingdings" panose="05000000000000000000" pitchFamily="2" charset="2"/>
              <a:buChar char="Ø"/>
            </a:pPr>
            <a:r>
              <a:rPr lang="en-US" b="1" i="0" cap="none" dirty="0">
                <a:effectLst/>
                <a:latin typeface="Times New Roman" panose="02020603050405020304" pitchFamily="18" charset="0"/>
                <a:cs typeface="Times New Roman" panose="02020603050405020304" pitchFamily="18" charset="0"/>
              </a:rPr>
              <a:t> Pricing optimization opportunities: </a:t>
            </a:r>
            <a:r>
              <a:rPr lang="en-US" cap="none" dirty="0">
                <a:latin typeface="Times New Roman" panose="02020603050405020304" pitchFamily="18" charset="0"/>
                <a:cs typeface="Times New Roman" panose="02020603050405020304" pitchFamily="18" charset="0"/>
              </a:rPr>
              <a:t>B</a:t>
            </a:r>
            <a:r>
              <a:rPr lang="en-US" b="0" i="0" cap="none" dirty="0">
                <a:effectLst/>
                <a:latin typeface="Times New Roman" panose="02020603050405020304" pitchFamily="18" charset="0"/>
                <a:cs typeface="Times New Roman" panose="02020603050405020304" pitchFamily="18" charset="0"/>
              </a:rPr>
              <a:t>y leveraging the findings from the model, the dealership can optimize their    pricing strategy to maximize profitability and customer satisfaction. They can set competitive prices based on mileage, brand, and other relevant factors, attracting customers and gaining positive feedback. This will enhance the dealership's reputation, increase traction in the market, and position them as a key player in the used car industry.</a:t>
            </a:r>
          </a:p>
          <a:p>
            <a:pPr marL="0" indent="0">
              <a:buNone/>
            </a:pPr>
            <a:endParaRPr lang="en-IN" dirty="0"/>
          </a:p>
        </p:txBody>
      </p:sp>
    </p:spTree>
    <p:extLst>
      <p:ext uri="{BB962C8B-B14F-4D97-AF65-F5344CB8AC3E}">
        <p14:creationId xmlns:p14="http://schemas.microsoft.com/office/powerpoint/2010/main" val="249385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A1863-BFB3-C676-07E6-0D365B53A000}"/>
              </a:ext>
            </a:extLst>
          </p:cNvPr>
          <p:cNvSpPr>
            <a:spLocks noGrp="1"/>
          </p:cNvSpPr>
          <p:nvPr>
            <p:ph sz="quarter" idx="13"/>
          </p:nvPr>
        </p:nvSpPr>
        <p:spPr>
          <a:xfrm>
            <a:off x="913774" y="335560"/>
            <a:ext cx="10363826" cy="5455639"/>
          </a:xfrm>
        </p:spPr>
        <p:txBody>
          <a:bodyPr>
            <a:normAutofit/>
          </a:bodyPr>
          <a:lstStyle/>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600" b="0" i="0" cap="none" dirty="0">
                <a:solidFill>
                  <a:srgbClr val="374151"/>
                </a:solidFill>
                <a:effectLst/>
                <a:latin typeface="Times New Roman" panose="02020603050405020304" pitchFamily="18" charset="0"/>
                <a:cs typeface="Times New Roman" panose="02020603050405020304" pitchFamily="18" charset="0"/>
              </a:rPr>
              <a:t>In conclusion, the analysis of the used car dealership's data has predicted with the </a:t>
            </a:r>
            <a:r>
              <a:rPr lang="en-US" sz="1600" b="1" i="0" cap="none" dirty="0">
                <a:solidFill>
                  <a:srgbClr val="374151"/>
                </a:solidFill>
                <a:effectLst/>
                <a:latin typeface="Times New Roman" panose="02020603050405020304" pitchFamily="18" charset="0"/>
                <a:cs typeface="Times New Roman" panose="02020603050405020304" pitchFamily="18" charset="0"/>
              </a:rPr>
              <a:t>KNN MODAL </a:t>
            </a:r>
            <a:r>
              <a:rPr lang="en-US" sz="1600" b="0" i="0" cap="none" dirty="0">
                <a:solidFill>
                  <a:srgbClr val="374151"/>
                </a:solidFill>
                <a:effectLst/>
                <a:latin typeface="Times New Roman" panose="02020603050405020304" pitchFamily="18" charset="0"/>
                <a:cs typeface="Times New Roman" panose="02020603050405020304" pitchFamily="18" charset="0"/>
              </a:rPr>
              <a:t>of valuable insights and recommendations for setting the right pricing strategy. The findings confirm that mileage is a reliable predictor of sale prices, with lower mileage generally associated with higher prices. However, it is crucial to consider brand-specific variations in the relationship between mileage and price.</a:t>
            </a:r>
            <a:endParaRPr lang="en-IN" sz="16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US" sz="1600" b="0" i="0" cap="none" dirty="0">
                <a:solidFill>
                  <a:srgbClr val="374151"/>
                </a:solidFill>
                <a:effectLst/>
                <a:latin typeface="Times New Roman" panose="02020603050405020304" pitchFamily="18" charset="0"/>
                <a:cs typeface="Times New Roman" panose="02020603050405020304" pitchFamily="18" charset="0"/>
              </a:rPr>
              <a:t>While the current analysis focused on the relationship between mileage and price using linear regression, KNN future work could explore more advanced modeling techniques. The model could be enhanced by considering market trends and external factors that influence used car prices. Introducing customer sentiment analysis can provide insights into customer perceptions and preferences, helping to understand how certain factors impact their willingness to pay. This could involve analyzing customer reviews, feedback, or conducting surveys to gain a deeper understanding of customer satisfaction and factors influencing their purchase decisions.</a:t>
            </a:r>
          </a:p>
          <a:p>
            <a:pPr marL="0" indent="0" algn="ctr">
              <a:buNone/>
            </a:pPr>
            <a:endParaRPr lang="en-US" sz="1600" cap="none" dirty="0">
              <a:solidFill>
                <a:srgbClr val="374151"/>
              </a:solidFill>
              <a:latin typeface="Times New Roman" panose="02020603050405020304" pitchFamily="18" charset="0"/>
              <a:cs typeface="Times New Roman" panose="02020603050405020304" pitchFamily="18" charset="0"/>
            </a:endParaRPr>
          </a:p>
          <a:p>
            <a:pPr marL="0" indent="0" algn="ctr">
              <a:buNone/>
            </a:pPr>
            <a:r>
              <a:rPr lang="en-IN" sz="2400" cap="none" dirty="0">
                <a:solidFill>
                  <a:srgbClr val="374151"/>
                </a:solidFill>
                <a:latin typeface="Algerian" panose="04020705040A02060702" pitchFamily="82" charset="0"/>
                <a:cs typeface="Times New Roman" panose="02020603050405020304" pitchFamily="18" charset="0"/>
              </a:rPr>
              <a:t>THANK YOU</a:t>
            </a:r>
            <a:endParaRPr lang="en-US" sz="2400" cap="none" dirty="0">
              <a:solidFill>
                <a:srgbClr val="37415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4988146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81</TotalTime>
  <Words>1162</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Times New Roman</vt:lpstr>
      <vt:lpstr>Tw Cen MT</vt:lpstr>
      <vt:lpstr>Wingdings</vt:lpstr>
      <vt:lpstr>Droplet</vt:lpstr>
      <vt:lpstr>CAR PRICE PREDICTION</vt:lpstr>
      <vt:lpstr>PowerPoint Presentation</vt:lpstr>
      <vt:lpstr>PowerPoint Presentation</vt:lpstr>
      <vt:lpstr>PowerPoint Presentation</vt:lpstr>
      <vt:lpstr>PowerPoint Presentation</vt:lpstr>
      <vt:lpstr>Interesting findings from the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sravya.dasari35@gmail.com</dc:creator>
  <cp:lastModifiedBy>sravya.dasari35@gmail.com</cp:lastModifiedBy>
  <cp:revision>1</cp:revision>
  <dcterms:created xsi:type="dcterms:W3CDTF">2023-06-18T08:58:27Z</dcterms:created>
  <dcterms:modified xsi:type="dcterms:W3CDTF">2023-06-18T10:19:40Z</dcterms:modified>
</cp:coreProperties>
</file>