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187824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366461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9322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256648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583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91780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345741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17281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219691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1292C-F0B0-49E5-ADEA-B59E8F574E03}"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190083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1292C-F0B0-49E5-ADEA-B59E8F574E03}"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193682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1292C-F0B0-49E5-ADEA-B59E8F574E03}" type="datetimeFigureOut">
              <a:rPr lang="en-IN" smtClean="0"/>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109053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1292C-F0B0-49E5-ADEA-B59E8F574E03}"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216803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1292C-F0B0-49E5-ADEA-B59E8F574E03}" type="datetimeFigureOut">
              <a:rPr lang="en-IN" smtClean="0"/>
              <a:t>04-07-2023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34942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1292C-F0B0-49E5-ADEA-B59E8F574E03}"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212283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1292C-F0B0-49E5-ADEA-B59E8F574E03}"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EAA48-C3CD-4C05-9E03-B3BA4C9DCFAD}" type="slidenum">
              <a:rPr lang="en-IN" smtClean="0"/>
              <a:t>‹#›</a:t>
            </a:fld>
            <a:endParaRPr lang="en-IN"/>
          </a:p>
        </p:txBody>
      </p:sp>
    </p:spTree>
    <p:extLst>
      <p:ext uri="{BB962C8B-B14F-4D97-AF65-F5344CB8AC3E}">
        <p14:creationId xmlns:p14="http://schemas.microsoft.com/office/powerpoint/2010/main" val="269748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D1292C-F0B0-49E5-ADEA-B59E8F574E03}" type="datetimeFigureOut">
              <a:rPr lang="en-IN" smtClean="0"/>
              <a:t>04-07-2023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3EAA48-C3CD-4C05-9E03-B3BA4C9DCFAD}" type="slidenum">
              <a:rPr lang="en-IN" smtClean="0"/>
              <a:t>‹#›</a:t>
            </a:fld>
            <a:endParaRPr lang="en-IN"/>
          </a:p>
        </p:txBody>
      </p:sp>
    </p:spTree>
    <p:extLst>
      <p:ext uri="{BB962C8B-B14F-4D97-AF65-F5344CB8AC3E}">
        <p14:creationId xmlns:p14="http://schemas.microsoft.com/office/powerpoint/2010/main" val="3365669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FE44-D73A-D51B-7B88-472EF752DF18}"/>
              </a:ext>
            </a:extLst>
          </p:cNvPr>
          <p:cNvSpPr>
            <a:spLocks noGrp="1"/>
          </p:cNvSpPr>
          <p:nvPr>
            <p:ph type="ctrTitle"/>
          </p:nvPr>
        </p:nvSpPr>
        <p:spPr>
          <a:xfrm>
            <a:off x="1227934" y="1374630"/>
            <a:ext cx="7766936" cy="1646302"/>
          </a:xfrm>
        </p:spPr>
        <p:txBody>
          <a:bodyPr/>
          <a:lstStyle/>
          <a:p>
            <a:r>
              <a:rPr lang="en-US" dirty="0">
                <a:latin typeface="Algerian" panose="04020705040A02060702" pitchFamily="82" charset="0"/>
              </a:rPr>
              <a:t>Crop Yield Prediction using Machine Learning </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F8632D3-5A8C-1EDB-4B8C-F10FF281906F}"/>
              </a:ext>
            </a:extLst>
          </p:cNvPr>
          <p:cNvSpPr>
            <a:spLocks noGrp="1"/>
          </p:cNvSpPr>
          <p:nvPr>
            <p:ph type="subTitle" idx="1"/>
          </p:nvPr>
        </p:nvSpPr>
        <p:spPr>
          <a:xfrm>
            <a:off x="1507067" y="4050833"/>
            <a:ext cx="7766936" cy="2807167"/>
          </a:xfrm>
        </p:spPr>
        <p:txBody>
          <a:bodyPr>
            <a:normAutofit lnSpcReduction="10000"/>
          </a:bodyPr>
          <a:lstStyle/>
          <a:p>
            <a:pPr algn="ctr"/>
            <a:r>
              <a:rPr lang="en-IN" sz="2800" dirty="0">
                <a:solidFill>
                  <a:srgbClr val="002060"/>
                </a:solidFill>
                <a:latin typeface="Algerian" panose="04020705040A02060702" pitchFamily="82" charset="0"/>
              </a:rPr>
              <a:t>NAME: D SRAVYA</a:t>
            </a:r>
          </a:p>
          <a:p>
            <a:pPr algn="ctr"/>
            <a:r>
              <a:rPr lang="en-IN" sz="2800" dirty="0">
                <a:solidFill>
                  <a:srgbClr val="002060"/>
                </a:solidFill>
                <a:latin typeface="Algerian" panose="04020705040A02060702" pitchFamily="82" charset="0"/>
              </a:rPr>
              <a:t>ROLE: DATA SCIENCE INTERN</a:t>
            </a:r>
          </a:p>
          <a:p>
            <a:pPr algn="ctr"/>
            <a:endParaRPr lang="en-IN" sz="2800" dirty="0">
              <a:solidFill>
                <a:srgbClr val="002060"/>
              </a:solidFill>
              <a:latin typeface="Algerian" panose="04020705040A02060702" pitchFamily="82" charset="0"/>
            </a:endParaRPr>
          </a:p>
          <a:p>
            <a:pPr algn="ctr"/>
            <a:endParaRPr lang="en-IN" sz="2800" dirty="0">
              <a:solidFill>
                <a:srgbClr val="002060"/>
              </a:solidFill>
              <a:latin typeface="Algerian" panose="04020705040A02060702" pitchFamily="82" charset="0"/>
            </a:endParaRPr>
          </a:p>
          <a:p>
            <a:pPr algn="ctr"/>
            <a:r>
              <a:rPr lang="en-IN" sz="1400" dirty="0">
                <a:solidFill>
                  <a:srgbClr val="002060"/>
                </a:solidFill>
                <a:latin typeface="Algerian" panose="04020705040A02060702" pitchFamily="82" charset="0"/>
              </a:rPr>
              <a:t>Submitted to:</a:t>
            </a:r>
          </a:p>
          <a:p>
            <a:pPr algn="ctr"/>
            <a:r>
              <a:rPr lang="en-IN" sz="1400" dirty="0">
                <a:solidFill>
                  <a:srgbClr val="002060"/>
                </a:solidFill>
                <a:latin typeface="Algerian" panose="04020705040A02060702" pitchFamily="82" charset="0"/>
              </a:rPr>
              <a:t>LEARN AND BUILD</a:t>
            </a:r>
          </a:p>
          <a:p>
            <a:pPr algn="ctr"/>
            <a:endParaRPr lang="en-IN" sz="2800" dirty="0">
              <a:solidFill>
                <a:srgbClr val="002060"/>
              </a:solidFill>
              <a:latin typeface="Algerian" panose="04020705040A02060702" pitchFamily="82" charset="0"/>
            </a:endParaRPr>
          </a:p>
          <a:p>
            <a:pPr algn="ctr"/>
            <a:endParaRPr lang="en-IN" sz="2800" dirty="0">
              <a:solidFill>
                <a:srgbClr val="002060"/>
              </a:solidFill>
              <a:latin typeface="Algerian" panose="04020705040A02060702" pitchFamily="82" charset="0"/>
            </a:endParaRPr>
          </a:p>
          <a:p>
            <a:pPr algn="ctr"/>
            <a:endParaRPr lang="en-IN" sz="14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72288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1F946-E9A3-4710-F4BF-27E1FCCC7CEF}"/>
              </a:ext>
            </a:extLst>
          </p:cNvPr>
          <p:cNvSpPr>
            <a:spLocks noGrp="1"/>
          </p:cNvSpPr>
          <p:nvPr>
            <p:ph idx="1"/>
          </p:nvPr>
        </p:nvSpPr>
        <p:spPr>
          <a:xfrm>
            <a:off x="677334" y="173255"/>
            <a:ext cx="8596668" cy="6545179"/>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     </a:t>
            </a:r>
            <a:r>
              <a:rPr lang="en-IN" b="1" dirty="0">
                <a:solidFill>
                  <a:srgbClr val="92D050"/>
                </a:solidFill>
                <a:latin typeface="Times New Roman" panose="02020603050405020304" pitchFamily="18" charset="0"/>
                <a:cs typeface="Times New Roman" panose="02020603050405020304" pitchFamily="18" charset="0"/>
              </a:rPr>
              <a:t> INTRODUCTION:</a:t>
            </a:r>
          </a:p>
          <a:p>
            <a:r>
              <a:rPr lang="en-US" sz="1600" dirty="0">
                <a:latin typeface="Times New Roman" panose="02020603050405020304" pitchFamily="18" charset="0"/>
                <a:cs typeface="Times New Roman" panose="02020603050405020304" pitchFamily="18" charset="0"/>
              </a:rPr>
              <a:t>Introducing our advanced Machine Learning (ML) Model for crop yield prediction and decision support in precision agriculture. With a focus on optimizing crop productivity and maximizing profits for farmers, our model integrates multiple datasets, including climate, weather, soil, fertilizer usage, pH levels, and seed variety. Through the utilization of various ML algorithms, our model accurately predicts crop yields and offers valuable prescriptions during the growing season, guiding farmers on the optimal choice of crops and necessary actions for increased productivity. By leveraging past experiences and historical data, our model is designed to continually improve its performance, providing farmers with valuable insights and recommendations to enhance their overall agricultural output and economic gains.</a:t>
            </a:r>
            <a:endParaRPr lang="en-IN" sz="16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       </a:t>
            </a:r>
            <a:r>
              <a:rPr lang="en-IN" b="1" dirty="0">
                <a:solidFill>
                  <a:srgbClr val="92D050"/>
                </a:solidFill>
                <a:latin typeface="Times New Roman" panose="02020603050405020304" pitchFamily="18" charset="0"/>
                <a:cs typeface="Times New Roman" panose="02020603050405020304" pitchFamily="18" charset="0"/>
              </a:rPr>
              <a:t>MOTIVATION:</a:t>
            </a:r>
          </a:p>
          <a:p>
            <a:r>
              <a:rPr lang="en-US" sz="1600" b="1" dirty="0">
                <a:latin typeface="Times New Roman" panose="02020603050405020304" pitchFamily="18" charset="0"/>
                <a:cs typeface="Times New Roman" panose="02020603050405020304" pitchFamily="18" charset="0"/>
              </a:rPr>
              <a:t>Optimizing Crop Productivity</a:t>
            </a:r>
            <a:r>
              <a:rPr lang="en-US" sz="1600" dirty="0">
                <a:latin typeface="Times New Roman" panose="02020603050405020304" pitchFamily="18" charset="0"/>
                <a:cs typeface="Times New Roman" panose="02020603050405020304" pitchFamily="18" charset="0"/>
              </a:rPr>
              <a:t>: Increasing crop productivity is a crucial goal for farmers, as it directly impacts their profits and sustains agricultural viability. By using our ML model, farmers can gain valuable insights into factors that affect crop yields, enabling them to make informed decisions for enhanced productivity.</a:t>
            </a:r>
          </a:p>
          <a:p>
            <a:r>
              <a:rPr lang="en-US" sz="1600" b="1" dirty="0">
                <a:latin typeface="Times New Roman" panose="02020603050405020304" pitchFamily="18" charset="0"/>
                <a:cs typeface="Times New Roman" panose="02020603050405020304" pitchFamily="18" charset="0"/>
              </a:rPr>
              <a:t>Complexity of Crop Yield Prediction</a:t>
            </a:r>
            <a:r>
              <a:rPr lang="en-US" sz="1600" dirty="0">
                <a:latin typeface="Times New Roman" panose="02020603050405020304" pitchFamily="18" charset="0"/>
                <a:cs typeface="Times New Roman" panose="02020603050405020304" pitchFamily="18" charset="0"/>
              </a:rPr>
              <a:t>: Crop yield prediction involves a myriad of interconnected variables, making it a complex task. Our model's ability to process and analyze diverse datasets enables a comprehensive understanding of these factors, facilitating precise predictions and empowering farmers to make strategic choices.</a:t>
            </a:r>
          </a:p>
          <a:p>
            <a:r>
              <a:rPr lang="en-US" sz="1600" b="1" dirty="0">
                <a:latin typeface="Times New Roman" panose="02020603050405020304" pitchFamily="18" charset="0"/>
                <a:cs typeface="Times New Roman" panose="02020603050405020304" pitchFamily="18" charset="0"/>
              </a:rPr>
              <a:t>Financial Gain for Farmers</a:t>
            </a:r>
            <a:r>
              <a:rPr lang="en-US" sz="1600" dirty="0">
                <a:latin typeface="Times New Roman" panose="02020603050405020304" pitchFamily="18" charset="0"/>
                <a:cs typeface="Times New Roman" panose="02020603050405020304" pitchFamily="18" charset="0"/>
              </a:rPr>
              <a:t>: By providing accurate yield predictions and tailored prescriptions, our ML model helps farmers make strategic choices that optimize their resources and maximize profits. Improved crop productivity directly translates into increased revenue and improved livelihoods for farmers.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22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E1BB-982D-C951-20AA-A0A4E535FBCF}"/>
              </a:ext>
            </a:extLst>
          </p:cNvPr>
          <p:cNvSpPr>
            <a:spLocks noGrp="1"/>
          </p:cNvSpPr>
          <p:nvPr>
            <p:ph type="title"/>
          </p:nvPr>
        </p:nvSpPr>
        <p:spPr>
          <a:xfrm>
            <a:off x="677334" y="609600"/>
            <a:ext cx="8596668" cy="776438"/>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Introduction to </a:t>
            </a:r>
            <a:r>
              <a:rPr lang="en-IN" sz="2400" b="1" dirty="0">
                <a:solidFill>
                  <a:srgbClr val="92D050"/>
                </a:solidFill>
                <a:latin typeface="Times New Roman" panose="02020603050405020304" pitchFamily="18" charset="0"/>
                <a:cs typeface="Times New Roman" panose="02020603050405020304" pitchFamily="18" charset="0"/>
              </a:rPr>
              <a:t>the</a:t>
            </a:r>
            <a:r>
              <a:rPr lang="en-IN" sz="2400" b="1" dirty="0">
                <a:latin typeface="Times New Roman" panose="02020603050405020304" pitchFamily="18" charset="0"/>
                <a:cs typeface="Times New Roman" panose="02020603050405020304" pitchFamily="18" charset="0"/>
              </a:rPr>
              <a:t> data:</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61F75A-7546-FE8C-706B-6F6B0E52E818}"/>
              </a:ext>
            </a:extLst>
          </p:cNvPr>
          <p:cNvSpPr>
            <a:spLocks noGrp="1"/>
          </p:cNvSpPr>
          <p:nvPr>
            <p:ph idx="1"/>
          </p:nvPr>
        </p:nvSpPr>
        <p:spPr>
          <a:xfrm>
            <a:off x="677334" y="1386039"/>
            <a:ext cx="8596668" cy="4655324"/>
          </a:xfrm>
        </p:spPr>
        <p:txBody>
          <a:bodyPr>
            <a:normAutofit/>
          </a:bodyPr>
          <a:lstStyle/>
          <a:p>
            <a:pPr marL="0" indent="0">
              <a:buNone/>
            </a:pPr>
            <a:r>
              <a:rPr lang="en-IN" sz="1600" dirty="0">
                <a:solidFill>
                  <a:schemeClr val="tx1"/>
                </a:solidFill>
              </a:rPr>
              <a:t>The datasets used in this project to predict crop yield are:</a:t>
            </a:r>
          </a:p>
          <a:p>
            <a:pPr>
              <a:buFont typeface="+mj-lt"/>
              <a:buAutoNum type="arabicPeriod"/>
            </a:pPr>
            <a:r>
              <a:rPr lang="en-US" sz="1600" dirty="0"/>
              <a:t>State Wise Major Crop Production:</a:t>
            </a:r>
            <a:endParaRPr lang="en-IN" sz="1600" dirty="0">
              <a:solidFill>
                <a:schemeClr val="tx1"/>
              </a:solidFill>
            </a:endParaRPr>
          </a:p>
          <a:p>
            <a:pPr>
              <a:buFont typeface="+mj-lt"/>
              <a:buAutoNum type="arabicPeriod"/>
            </a:pPr>
            <a:r>
              <a:rPr lang="en-US" sz="1600" dirty="0"/>
              <a:t>Crop Dependence on Various Factors:</a:t>
            </a:r>
            <a:endParaRPr lang="en-IN" sz="1600" dirty="0">
              <a:solidFill>
                <a:schemeClr val="tx1"/>
              </a:solidFill>
            </a:endParaRPr>
          </a:p>
          <a:p>
            <a:pPr>
              <a:buFont typeface="+mj-lt"/>
              <a:buAutoNum type="arabicPeriod"/>
            </a:pPr>
            <a:r>
              <a:rPr lang="en-US" sz="1600" dirty="0"/>
              <a:t>Ideal value of pH for various crops </a:t>
            </a:r>
            <a:r>
              <a:rPr lang="en-IN" sz="1600" dirty="0">
                <a:solidFill>
                  <a:schemeClr val="tx1"/>
                </a:solidFill>
              </a:rPr>
              <a:t>:</a:t>
            </a:r>
          </a:p>
          <a:p>
            <a:pPr>
              <a:buFont typeface="+mj-lt"/>
              <a:buAutoNum type="arabicPeriod"/>
            </a:pPr>
            <a:r>
              <a:rPr lang="en-US" sz="1600" dirty="0"/>
              <a:t>State Wise Cost of Production</a:t>
            </a:r>
            <a:r>
              <a:rPr lang="en-IN" sz="1600" dirty="0">
                <a:solidFill>
                  <a:schemeClr val="tx1"/>
                </a:solidFill>
              </a:rPr>
              <a:t>:</a:t>
            </a:r>
          </a:p>
          <a:p>
            <a:pPr>
              <a:buFont typeface="+mj-lt"/>
              <a:buAutoNum type="arabicPeriod"/>
            </a:pPr>
            <a:r>
              <a:rPr lang="en-US" sz="1600" dirty="0"/>
              <a:t>Actual Crop Yield based on Various Factors</a:t>
            </a:r>
          </a:p>
          <a:p>
            <a:pPr marL="0" indent="0">
              <a:buNone/>
            </a:pPr>
            <a:r>
              <a:rPr lang="en-US" sz="1600" dirty="0">
                <a:solidFill>
                  <a:schemeClr val="tx1"/>
                </a:solidFill>
              </a:rPr>
              <a:t>The key features involved in this project are:</a:t>
            </a:r>
          </a:p>
          <a:p>
            <a:pPr>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Climate and Weather Data:</a:t>
            </a:r>
            <a:r>
              <a:rPr lang="en-US" sz="1600" b="0" i="0" dirty="0">
                <a:solidFill>
                  <a:schemeClr val="tx1"/>
                </a:solidFill>
                <a:effectLst/>
                <a:latin typeface="Times New Roman" panose="02020603050405020304" pitchFamily="18" charset="0"/>
                <a:cs typeface="Times New Roman" panose="02020603050405020304" pitchFamily="18" charset="0"/>
              </a:rPr>
              <a:t> Historical weather patterns, including temperature, precipitation, humidity, wind speed, and other relevant climate factors, play a vital role in crop growth and yield. This data helps the model understand how different weather conditions impact crop development.</a:t>
            </a:r>
            <a:endParaRPr lang="en-US" sz="16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Climate features</a:t>
            </a:r>
            <a:r>
              <a:rPr lang="en-US" sz="1600" dirty="0">
                <a:solidFill>
                  <a:schemeClr val="tx1"/>
                </a:solidFill>
                <a:latin typeface="Times New Roman" panose="02020603050405020304" pitchFamily="18" charset="0"/>
                <a:cs typeface="Times New Roman" panose="02020603050405020304" pitchFamily="18" charset="0"/>
              </a:rPr>
              <a:t>: The factures like </a:t>
            </a:r>
            <a:r>
              <a:rPr lang="en-US" sz="1600" dirty="0" err="1">
                <a:solidFill>
                  <a:schemeClr val="tx1"/>
                </a:solidFill>
                <a:latin typeface="Times New Roman" panose="02020603050405020304" pitchFamily="18" charset="0"/>
                <a:cs typeface="Times New Roman" panose="02020603050405020304" pitchFamily="18" charset="0"/>
              </a:rPr>
              <a:t>temperature,ph,humidity</a:t>
            </a:r>
            <a:r>
              <a:rPr lang="en-US" sz="1600" dirty="0">
                <a:solidFill>
                  <a:schemeClr val="tx1"/>
                </a:solidFill>
                <a:latin typeface="Times New Roman" panose="02020603050405020304" pitchFamily="18" charset="0"/>
                <a:cs typeface="Times New Roman" panose="02020603050405020304" pitchFamily="18" charset="0"/>
              </a:rPr>
              <a:t> and rainfall plays a major role to predict weather conditions for the growth of crop.</a:t>
            </a:r>
          </a:p>
          <a:p>
            <a:pPr>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Crop </a:t>
            </a:r>
            <a:r>
              <a:rPr lang="en-US" sz="1600" b="1" dirty="0" err="1">
                <a:solidFill>
                  <a:schemeClr val="tx1"/>
                </a:solidFill>
                <a:latin typeface="Times New Roman" panose="02020603050405020304" pitchFamily="18" charset="0"/>
                <a:cs typeface="Times New Roman" panose="02020603050405020304" pitchFamily="18" charset="0"/>
              </a:rPr>
              <a:t>production</a:t>
            </a:r>
            <a:r>
              <a:rPr lang="en-US" sz="1600" dirty="0" err="1">
                <a:solidFill>
                  <a:schemeClr val="tx1"/>
                </a:solidFill>
                <a:latin typeface="Times New Roman" panose="02020603050405020304" pitchFamily="18" charset="0"/>
                <a:cs typeface="Times New Roman" panose="02020603050405020304" pitchFamily="18" charset="0"/>
              </a:rPr>
              <a:t>:This</a:t>
            </a:r>
            <a:r>
              <a:rPr lang="en-US" sz="1600" dirty="0">
                <a:solidFill>
                  <a:schemeClr val="tx1"/>
                </a:solidFill>
                <a:latin typeface="Times New Roman" panose="02020603050405020304" pitchFamily="18" charset="0"/>
                <a:cs typeface="Times New Roman" panose="02020603050405020304" pitchFamily="18" charset="0"/>
              </a:rPr>
              <a:t> data include particular </a:t>
            </a:r>
            <a:r>
              <a:rPr lang="en-US" sz="1600" dirty="0" err="1">
                <a:solidFill>
                  <a:schemeClr val="tx1"/>
                </a:solidFill>
                <a:latin typeface="Times New Roman" panose="02020603050405020304" pitchFamily="18" charset="0"/>
                <a:cs typeface="Times New Roman" panose="02020603050405020304" pitchFamily="18" charset="0"/>
              </a:rPr>
              <a:t>place,whether</a:t>
            </a:r>
            <a:r>
              <a:rPr lang="en-US" sz="1600" dirty="0">
                <a:solidFill>
                  <a:schemeClr val="tx1"/>
                </a:solidFill>
                <a:latin typeface="Times New Roman" panose="02020603050405020304" pitchFamily="18" charset="0"/>
                <a:cs typeface="Times New Roman" panose="02020603050405020304" pitchFamily="18" charset="0"/>
              </a:rPr>
              <a:t> condition and major crop grown .</a:t>
            </a:r>
          </a:p>
          <a:p>
            <a:pPr>
              <a:buFont typeface="+mj-lt"/>
              <a:buAutoNum type="arabicPeriod"/>
            </a:pPr>
            <a:endParaRPr lang="en-IN" sz="1600" dirty="0">
              <a:solidFill>
                <a:schemeClr val="tx1"/>
              </a:solidFill>
            </a:endParaRPr>
          </a:p>
        </p:txBody>
      </p:sp>
    </p:spTree>
    <p:extLst>
      <p:ext uri="{BB962C8B-B14F-4D97-AF65-F5344CB8AC3E}">
        <p14:creationId xmlns:p14="http://schemas.microsoft.com/office/powerpoint/2010/main" val="420338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BD17-F40A-A477-8466-B1B1CE49DE1A}"/>
              </a:ext>
            </a:extLst>
          </p:cNvPr>
          <p:cNvSpPr>
            <a:spLocks noGrp="1"/>
          </p:cNvSpPr>
          <p:nvPr>
            <p:ph type="title"/>
          </p:nvPr>
        </p:nvSpPr>
        <p:spPr>
          <a:xfrm>
            <a:off x="677334" y="609600"/>
            <a:ext cx="8596668" cy="718686"/>
          </a:xfrm>
        </p:spPr>
        <p:txBody>
          <a:bodyPr/>
          <a:lstStyle/>
          <a:p>
            <a:r>
              <a:rPr lang="en-IN" dirty="0">
                <a:latin typeface="Times New Roman" panose="02020603050405020304" pitchFamily="18" charset="0"/>
                <a:cs typeface="Times New Roman" panose="02020603050405020304" pitchFamily="18" charset="0"/>
              </a:rPr>
              <a:t>Highlights from EDA:</a:t>
            </a:r>
          </a:p>
        </p:txBody>
      </p:sp>
      <p:sp>
        <p:nvSpPr>
          <p:cNvPr id="3" name="Content Placeholder 2">
            <a:extLst>
              <a:ext uri="{FF2B5EF4-FFF2-40B4-BE49-F238E27FC236}">
                <a16:creationId xmlns:a16="http://schemas.microsoft.com/office/drawing/2014/main" id="{5A8642AC-D677-D426-8520-CE16A7FA0D60}"/>
              </a:ext>
            </a:extLst>
          </p:cNvPr>
          <p:cNvSpPr>
            <a:spLocks noGrp="1"/>
          </p:cNvSpPr>
          <p:nvPr>
            <p:ph idx="1"/>
          </p:nvPr>
        </p:nvSpPr>
        <p:spPr>
          <a:xfrm>
            <a:off x="677334" y="1328287"/>
            <a:ext cx="8596668" cy="4713076"/>
          </a:xfrm>
        </p:spPr>
        <p:txBody>
          <a:bodyPr>
            <a:normAutofit/>
          </a:bodyPr>
          <a:lstStyle/>
          <a:p>
            <a:r>
              <a:rPr lang="en-US" b="1" dirty="0">
                <a:latin typeface="Times New Roman" panose="02020603050405020304" pitchFamily="18" charset="0"/>
                <a:cs typeface="Times New Roman" panose="02020603050405020304" pitchFamily="18" charset="0"/>
              </a:rPr>
              <a:t>Crop Dependency Analysis: </a:t>
            </a:r>
            <a:r>
              <a:rPr lang="en-US" dirty="0">
                <a:latin typeface="Times New Roman" panose="02020603050405020304" pitchFamily="18" charset="0"/>
                <a:cs typeface="Times New Roman" panose="02020603050405020304" pitchFamily="18" charset="0"/>
              </a:rPr>
              <a:t>Examined the relationship between crop production and various factors like climate, weather, soil characteristics, fertilizer usage, or seed varieties. statistical analysis, such as correlation or regression, to quantify the impact of these factors on crop yields.</a:t>
            </a:r>
          </a:p>
          <a:p>
            <a:r>
              <a:rPr lang="en-US" b="1" dirty="0">
                <a:latin typeface="Times New Roman" panose="02020603050405020304" pitchFamily="18" charset="0"/>
                <a:cs typeface="Times New Roman" panose="02020603050405020304" pitchFamily="18" charset="0"/>
              </a:rPr>
              <a:t>Ideal pH Values: </a:t>
            </a:r>
            <a:r>
              <a:rPr lang="en-US" dirty="0">
                <a:latin typeface="Times New Roman" panose="02020603050405020304" pitchFamily="18" charset="0"/>
                <a:cs typeface="Times New Roman" panose="02020603050405020304" pitchFamily="18" charset="0"/>
              </a:rPr>
              <a:t>The dataset containing the ideal pH values for various crops. Analyzed the distribution of pH values and identified the optimal pH range for each crop. This information can be helpful in providing recommendations for adjusting soil pH levels for improved productivity.</a:t>
            </a:r>
          </a:p>
          <a:p>
            <a:r>
              <a:rPr lang="en-US" b="1" dirty="0">
                <a:latin typeface="Times New Roman" panose="02020603050405020304" pitchFamily="18" charset="0"/>
                <a:cs typeface="Times New Roman" panose="02020603050405020304" pitchFamily="18" charset="0"/>
              </a:rPr>
              <a:t>Cost of Production </a:t>
            </a:r>
            <a:r>
              <a:rPr lang="en-US" b="1" dirty="0" err="1">
                <a:latin typeface="Times New Roman" panose="02020603050405020304" pitchFamily="18" charset="0"/>
                <a:cs typeface="Times New Roman" panose="02020603050405020304" pitchFamily="18" charset="0"/>
              </a:rPr>
              <a:t>Analysis</a:t>
            </a:r>
            <a:r>
              <a:rPr lang="en-US" dirty="0" err="1">
                <a:latin typeface="Times New Roman" panose="02020603050405020304" pitchFamily="18" charset="0"/>
                <a:cs typeface="Times New Roman" panose="02020603050405020304" pitchFamily="18" charset="0"/>
              </a:rPr>
              <a:t>:From</a:t>
            </a:r>
            <a:r>
              <a:rPr lang="en-US" dirty="0">
                <a:latin typeface="Times New Roman" panose="02020603050405020304" pitchFamily="18" charset="0"/>
                <a:cs typeface="Times New Roman" panose="02020603050405020304" pitchFamily="18" charset="0"/>
              </a:rPr>
              <a:t> the analysis of  "State Wise Cost of Production" dataset to understand the financial aspects of crop cultivation. </a:t>
            </a:r>
            <a:r>
              <a:rPr lang="en-US" dirty="0" err="1">
                <a:latin typeface="Times New Roman" panose="02020603050405020304" pitchFamily="18" charset="0"/>
                <a:cs typeface="Times New Roman" panose="02020603050405020304" pitchFamily="18" charset="0"/>
              </a:rPr>
              <a:t>Identifed</a:t>
            </a:r>
            <a:r>
              <a:rPr lang="en-US" dirty="0">
                <a:latin typeface="Times New Roman" panose="02020603050405020304" pitchFamily="18" charset="0"/>
                <a:cs typeface="Times New Roman" panose="02020603050405020304" pitchFamily="18" charset="0"/>
              </a:rPr>
              <a:t> the cost components, such as labor, seeds, fertilizers, and machinery, and assess their impact on crop profitability.</a:t>
            </a:r>
          </a:p>
          <a:p>
            <a:r>
              <a:rPr lang="en-US" b="1" dirty="0">
                <a:latin typeface="Times New Roman" panose="02020603050405020304" pitchFamily="18" charset="0"/>
                <a:cs typeface="Times New Roman" panose="02020603050405020304" pitchFamily="18" charset="0"/>
              </a:rPr>
              <a:t>Actual Crop Yield Analysis</a:t>
            </a:r>
            <a:r>
              <a:rPr lang="en-US" dirty="0">
                <a:latin typeface="Times New Roman" panose="02020603050405020304" pitchFamily="18" charset="0"/>
                <a:cs typeface="Times New Roman" panose="02020603050405020304" pitchFamily="18" charset="0"/>
              </a:rPr>
              <a:t>: The relationship between crop yields and factors such as climate, weather, soil, and agricultural practices. This analysis can help validate the predictive power of the ML model and identify areas for improvement.</a:t>
            </a:r>
          </a:p>
          <a:p>
            <a:endParaRPr lang="en-US" dirty="0"/>
          </a:p>
          <a:p>
            <a:endParaRPr lang="en-IN" dirty="0"/>
          </a:p>
        </p:txBody>
      </p:sp>
    </p:spTree>
    <p:extLst>
      <p:ext uri="{BB962C8B-B14F-4D97-AF65-F5344CB8AC3E}">
        <p14:creationId xmlns:p14="http://schemas.microsoft.com/office/powerpoint/2010/main" val="160769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254B-E477-092E-A3E5-80F5C321AB79}"/>
              </a:ext>
            </a:extLst>
          </p:cNvPr>
          <p:cNvSpPr>
            <a:spLocks noGrp="1"/>
          </p:cNvSpPr>
          <p:nvPr>
            <p:ph type="title"/>
          </p:nvPr>
        </p:nvSpPr>
        <p:spPr>
          <a:xfrm>
            <a:off x="677334" y="609600"/>
            <a:ext cx="8596668" cy="795688"/>
          </a:xfrm>
        </p:spPr>
        <p:txBody>
          <a:bodyPr/>
          <a:lstStyle/>
          <a:p>
            <a:r>
              <a:rPr lang="en-IN" dirty="0">
                <a:latin typeface="Times New Roman" panose="02020603050405020304" pitchFamily="18" charset="0"/>
                <a:cs typeface="Times New Roman" panose="02020603050405020304" pitchFamily="18" charset="0"/>
              </a:rPr>
              <a:t>Final Modal:</a:t>
            </a:r>
          </a:p>
        </p:txBody>
      </p:sp>
      <p:sp>
        <p:nvSpPr>
          <p:cNvPr id="3" name="Content Placeholder 2">
            <a:extLst>
              <a:ext uri="{FF2B5EF4-FFF2-40B4-BE49-F238E27FC236}">
                <a16:creationId xmlns:a16="http://schemas.microsoft.com/office/drawing/2014/main" id="{6381CB2F-AD9E-D9F1-1056-9F751D7FC90C}"/>
              </a:ext>
            </a:extLst>
          </p:cNvPr>
          <p:cNvSpPr>
            <a:spLocks noGrp="1"/>
          </p:cNvSpPr>
          <p:nvPr>
            <p:ph idx="1"/>
          </p:nvPr>
        </p:nvSpPr>
        <p:spPr>
          <a:xfrm>
            <a:off x="677334" y="1280160"/>
            <a:ext cx="8596668" cy="4761203"/>
          </a:xfrm>
        </p:spPr>
        <p:txBody>
          <a:bodyPr/>
          <a:lstStyle/>
          <a:p>
            <a:r>
              <a:rPr lang="en-IN" dirty="0"/>
              <a:t>Following are the results from various models:</a:t>
            </a:r>
          </a:p>
          <a:p>
            <a:pPr marL="0" indent="0">
              <a:buNone/>
            </a:pPr>
            <a:r>
              <a:rPr lang="en-IN" dirty="0"/>
              <a:t> </a:t>
            </a:r>
          </a:p>
        </p:txBody>
      </p:sp>
      <p:pic>
        <p:nvPicPr>
          <p:cNvPr id="5" name="Picture 4">
            <a:extLst>
              <a:ext uri="{FF2B5EF4-FFF2-40B4-BE49-F238E27FC236}">
                <a16:creationId xmlns:a16="http://schemas.microsoft.com/office/drawing/2014/main" id="{F2AC4E8B-7AEA-3893-3D24-31BFA8B0A5E1}"/>
              </a:ext>
            </a:extLst>
          </p:cNvPr>
          <p:cNvPicPr>
            <a:picLocks noChangeAspect="1"/>
          </p:cNvPicPr>
          <p:nvPr/>
        </p:nvPicPr>
        <p:blipFill>
          <a:blip r:embed="rId2"/>
          <a:stretch>
            <a:fillRect/>
          </a:stretch>
        </p:blipFill>
        <p:spPr>
          <a:xfrm>
            <a:off x="1151532" y="1755454"/>
            <a:ext cx="4219365" cy="1808300"/>
          </a:xfrm>
          <a:prstGeom prst="rect">
            <a:avLst/>
          </a:prstGeom>
        </p:spPr>
      </p:pic>
      <p:pic>
        <p:nvPicPr>
          <p:cNvPr id="7" name="Picture 6">
            <a:extLst>
              <a:ext uri="{FF2B5EF4-FFF2-40B4-BE49-F238E27FC236}">
                <a16:creationId xmlns:a16="http://schemas.microsoft.com/office/drawing/2014/main" id="{28371A83-600B-5D32-C5EB-F956C966CE32}"/>
              </a:ext>
            </a:extLst>
          </p:cNvPr>
          <p:cNvPicPr>
            <a:picLocks noChangeAspect="1"/>
          </p:cNvPicPr>
          <p:nvPr/>
        </p:nvPicPr>
        <p:blipFill>
          <a:blip r:embed="rId3"/>
          <a:stretch>
            <a:fillRect/>
          </a:stretch>
        </p:blipFill>
        <p:spPr>
          <a:xfrm>
            <a:off x="5500954" y="1641066"/>
            <a:ext cx="3392790" cy="2132745"/>
          </a:xfrm>
          <a:prstGeom prst="rect">
            <a:avLst/>
          </a:prstGeom>
        </p:spPr>
      </p:pic>
      <p:pic>
        <p:nvPicPr>
          <p:cNvPr id="9" name="Picture 8">
            <a:extLst>
              <a:ext uri="{FF2B5EF4-FFF2-40B4-BE49-F238E27FC236}">
                <a16:creationId xmlns:a16="http://schemas.microsoft.com/office/drawing/2014/main" id="{1E7F742C-3D64-9BBA-73EE-59E13F4D5C18}"/>
              </a:ext>
            </a:extLst>
          </p:cNvPr>
          <p:cNvPicPr>
            <a:picLocks noChangeAspect="1"/>
          </p:cNvPicPr>
          <p:nvPr/>
        </p:nvPicPr>
        <p:blipFill>
          <a:blip r:embed="rId4"/>
          <a:stretch>
            <a:fillRect/>
          </a:stretch>
        </p:blipFill>
        <p:spPr>
          <a:xfrm>
            <a:off x="1146296" y="3773811"/>
            <a:ext cx="4219365" cy="2782575"/>
          </a:xfrm>
          <a:prstGeom prst="rect">
            <a:avLst/>
          </a:prstGeom>
        </p:spPr>
      </p:pic>
      <p:pic>
        <p:nvPicPr>
          <p:cNvPr id="11" name="Picture 10">
            <a:extLst>
              <a:ext uri="{FF2B5EF4-FFF2-40B4-BE49-F238E27FC236}">
                <a16:creationId xmlns:a16="http://schemas.microsoft.com/office/drawing/2014/main" id="{A8D8DDE5-3AD8-6731-F914-48D2DC2DA2AF}"/>
              </a:ext>
            </a:extLst>
          </p:cNvPr>
          <p:cNvPicPr>
            <a:picLocks noChangeAspect="1"/>
          </p:cNvPicPr>
          <p:nvPr/>
        </p:nvPicPr>
        <p:blipFill>
          <a:blip r:embed="rId5"/>
          <a:stretch>
            <a:fillRect/>
          </a:stretch>
        </p:blipFill>
        <p:spPr>
          <a:xfrm>
            <a:off x="5743221" y="4031237"/>
            <a:ext cx="4526935" cy="2525150"/>
          </a:xfrm>
          <a:prstGeom prst="rect">
            <a:avLst/>
          </a:prstGeom>
        </p:spPr>
      </p:pic>
    </p:spTree>
    <p:extLst>
      <p:ext uri="{BB962C8B-B14F-4D97-AF65-F5344CB8AC3E}">
        <p14:creationId xmlns:p14="http://schemas.microsoft.com/office/powerpoint/2010/main" val="400886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A392-7C77-B785-1497-A82D79F7F09F}"/>
              </a:ext>
            </a:extLst>
          </p:cNvPr>
          <p:cNvSpPr>
            <a:spLocks noGrp="1"/>
          </p:cNvSpPr>
          <p:nvPr>
            <p:ph type="title"/>
          </p:nvPr>
        </p:nvSpPr>
        <p:spPr>
          <a:xfrm>
            <a:off x="677334" y="609600"/>
            <a:ext cx="8596668" cy="805314"/>
          </a:xfrm>
        </p:spPr>
        <p:txBody>
          <a:bodyPr>
            <a:normAutofit/>
          </a:bodyPr>
          <a:lstStyle/>
          <a:p>
            <a:r>
              <a:rPr lang="en-US" b="1" dirty="0">
                <a:latin typeface="Times New Roman" panose="02020603050405020304" pitchFamily="18" charset="0"/>
                <a:cs typeface="Times New Roman" panose="02020603050405020304" pitchFamily="18" charset="0"/>
              </a:rPr>
              <a:t>Interesting findings from the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1DA905-9439-2CBE-662D-F687C1C90173}"/>
              </a:ext>
            </a:extLst>
          </p:cNvPr>
          <p:cNvSpPr>
            <a:spLocks noGrp="1"/>
          </p:cNvSpPr>
          <p:nvPr>
            <p:ph idx="1"/>
          </p:nvPr>
        </p:nvSpPr>
        <p:spPr>
          <a:xfrm>
            <a:off x="677334" y="1848052"/>
            <a:ext cx="8596668" cy="4626448"/>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ML model could reveal the relative importance of various factors affecting crop yield, such as weather conditions, soil quality, fertilizer usage, and seed variety. This insight can help farmers prioritize actions for maximizing productivity.</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By combining data from different sources, the model identified regions ideally suited for specific crops based on climate, soil, and historical yield performance. This insight can guide farmers in making informed decisions on crop selection.</a:t>
            </a:r>
          </a:p>
          <a:p>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The model's ability to accurately predict crop yields based on historical data and various factors would provide farmers with a reliable tool for planning and making strategic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70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C7C93-2A3F-30E2-0218-F03B692AEF40}"/>
              </a:ext>
            </a:extLst>
          </p:cNvPr>
          <p:cNvSpPr>
            <a:spLocks noGrp="1"/>
          </p:cNvSpPr>
          <p:nvPr>
            <p:ph idx="1"/>
          </p:nvPr>
        </p:nvSpPr>
        <p:spPr>
          <a:xfrm>
            <a:off x="677334" y="211756"/>
            <a:ext cx="8596668" cy="6217919"/>
          </a:xfrm>
        </p:spPr>
        <p:txBody>
          <a:bodyPr/>
          <a:lstStyle/>
          <a:p>
            <a:pPr marL="0" indent="0">
              <a:buNone/>
            </a:pPr>
            <a:r>
              <a:rPr lang="en-IN" b="1" dirty="0">
                <a:solidFill>
                  <a:srgbClr val="92D050"/>
                </a:solidFill>
                <a:latin typeface="Times New Roman" panose="02020603050405020304" pitchFamily="18" charset="0"/>
                <a:cs typeface="Times New Roman" panose="02020603050405020304" pitchFamily="18" charset="0"/>
              </a:rPr>
              <a:t>     CONCLUSION</a:t>
            </a:r>
            <a:r>
              <a:rPr lang="en-IN" b="1" dirty="0">
                <a:solidFill>
                  <a:srgbClr val="00B05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conclusion, the development and application of an advanced Machine Learning (ML) Model for crop yield prediction and decision support in precision agriculture hold significant promise for enhancing farmers' productivity and profitability. The model's ability to leverage multiple datasets, including climate, weather, soil, fertilizer usage, pH values, seed variety, and actual crop yield data, allows it to make accurate predictions and offer valuable prescriptions during the growing season.</a:t>
            </a:r>
            <a:endParaRPr lang="en-IN" dirty="0">
              <a:latin typeface="Times New Roman" panose="02020603050405020304" pitchFamily="18" charset="0"/>
              <a:cs typeface="Times New Roman" panose="02020603050405020304" pitchFamily="18" charset="0"/>
            </a:endParaRPr>
          </a:p>
          <a:p>
            <a:pPr marL="0" indent="0">
              <a:buNone/>
            </a:pPr>
            <a:r>
              <a:rPr lang="en-IN" b="1" dirty="0">
                <a:solidFill>
                  <a:srgbClr val="92D050"/>
                </a:solidFill>
                <a:latin typeface="Times New Roman" panose="02020603050405020304" pitchFamily="18" charset="0"/>
                <a:cs typeface="Times New Roman" panose="02020603050405020304" pitchFamily="18" charset="0"/>
              </a:rPr>
              <a:t>      FUTURE WORK</a:t>
            </a:r>
            <a:r>
              <a:rPr lang="en-IN" b="1" dirty="0">
                <a:solidFill>
                  <a:srgbClr val="00B05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Integration of Remote Sensing Data</a:t>
            </a:r>
            <a:r>
              <a:rPr lang="en-US" dirty="0">
                <a:latin typeface="Times New Roman" panose="02020603050405020304" pitchFamily="18" charset="0"/>
                <a:cs typeface="Times New Roman" panose="02020603050405020304" pitchFamily="18" charset="0"/>
              </a:rPr>
              <a:t>: Incorporating remote sensing data, such as satellite imagery and drones, can provide real-time information on crop health, growth, and stress factors. Integrating this data with the existing datasets can enhance the model's accuracy and enable more timely and precise recommendations.</a:t>
            </a:r>
          </a:p>
          <a:p>
            <a:r>
              <a:rPr lang="en-US" b="1" i="0" dirty="0">
                <a:effectLst/>
                <a:latin typeface="Times New Roman" panose="02020603050405020304" pitchFamily="18" charset="0"/>
                <a:cs typeface="Times New Roman" panose="02020603050405020304" pitchFamily="18" charset="0"/>
              </a:rPr>
              <a:t>Real-Time Monitoring and Decision Support:</a:t>
            </a:r>
            <a:r>
              <a:rPr lang="en-US" b="0" i="0" dirty="0">
                <a:solidFill>
                  <a:srgbClr val="374151"/>
                </a:solidFill>
                <a:effectLst/>
                <a:latin typeface="Times New Roman" panose="02020603050405020304" pitchFamily="18" charset="0"/>
                <a:cs typeface="Times New Roman" panose="02020603050405020304" pitchFamily="18" charset="0"/>
              </a:rPr>
              <a:t> Building a real-time monitoring system that continuously collects data and updates the model can provide farmers with instant insights and actionable recommendations during the growing season, enabling proactive decision-making.</a:t>
            </a:r>
          </a:p>
          <a:p>
            <a:pPr marL="0" indent="0" algn="ctr">
              <a:buNone/>
            </a:pPr>
            <a:r>
              <a:rPr lang="en-US" sz="3600" dirty="0">
                <a:solidFill>
                  <a:srgbClr val="00B050"/>
                </a:solidFill>
                <a:latin typeface="Algerian" panose="04020705040A02060702" pitchFamily="82" charset="0"/>
              </a:rPr>
              <a:t>THANK YOU</a:t>
            </a:r>
            <a:endParaRPr lang="en-IN"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6339902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956</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Times New Roman</vt:lpstr>
      <vt:lpstr>Trebuchet MS</vt:lpstr>
      <vt:lpstr>Wingdings 3</vt:lpstr>
      <vt:lpstr>Facet</vt:lpstr>
      <vt:lpstr>Crop Yield Prediction using Machine Learning </vt:lpstr>
      <vt:lpstr>PowerPoint Presentation</vt:lpstr>
      <vt:lpstr> Introduction to the data: </vt:lpstr>
      <vt:lpstr>Highlights from EDA:</vt:lpstr>
      <vt:lpstr>Final Modal:</vt:lpstr>
      <vt:lpstr>Interesting findings from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Machine Learning </dc:title>
  <dc:creator>sravya.dasari35@gmail.com</dc:creator>
  <cp:lastModifiedBy>sravya.dasari35@gmail.com</cp:lastModifiedBy>
  <cp:revision>1</cp:revision>
  <dcterms:created xsi:type="dcterms:W3CDTF">2023-07-04T07:37:01Z</dcterms:created>
  <dcterms:modified xsi:type="dcterms:W3CDTF">2023-07-04T08:51:58Z</dcterms:modified>
</cp:coreProperties>
</file>