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74701-BABF-4B06-A787-35FBDBCFC015}"/>
              </a:ext>
            </a:extLst>
          </p:cNvPr>
          <p:cNvSpPr>
            <a:spLocks noGrp="1"/>
          </p:cNvSpPr>
          <p:nvPr>
            <p:ph type="ctrTitle"/>
          </p:nvPr>
        </p:nvSpPr>
        <p:spPr>
          <a:xfrm>
            <a:off x="526473" y="886692"/>
            <a:ext cx="10834254" cy="1126836"/>
          </a:xfrm>
        </p:spPr>
        <p:txBody>
          <a:bodyPr/>
          <a:lstStyle/>
          <a:p>
            <a:r>
              <a:rPr lang="en-US" sz="4300" dirty="0">
                <a:solidFill>
                  <a:srgbClr val="002060"/>
                </a:solidFill>
                <a:latin typeface="Algerian" panose="04020705040A02060702" pitchFamily="82" charset="0"/>
              </a:rPr>
              <a:t>  </a:t>
            </a:r>
            <a:r>
              <a:rPr lang="en-US" sz="4300" dirty="0">
                <a:solidFill>
                  <a:schemeClr val="tx2">
                    <a:lumMod val="10000"/>
                  </a:schemeClr>
                </a:solidFill>
                <a:latin typeface="Algerian" panose="04020705040A02060702" pitchFamily="82" charset="0"/>
              </a:rPr>
              <a:t>TELECOM CUSTOMER CHURN PREDICTION   </a:t>
            </a:r>
            <a:endParaRPr lang="en-US" sz="4300" dirty="0">
              <a:solidFill>
                <a:schemeClr val="tx2">
                  <a:lumMod val="10000"/>
                </a:schemeClr>
              </a:solidFill>
            </a:endParaRPr>
          </a:p>
        </p:txBody>
      </p:sp>
      <p:sp>
        <p:nvSpPr>
          <p:cNvPr id="3" name="Subtitle 2">
            <a:extLst>
              <a:ext uri="{FF2B5EF4-FFF2-40B4-BE49-F238E27FC236}">
                <a16:creationId xmlns:a16="http://schemas.microsoft.com/office/drawing/2014/main" id="{13DB2B56-B5A4-4EC4-8AFF-9BB61314C030}"/>
              </a:ext>
            </a:extLst>
          </p:cNvPr>
          <p:cNvSpPr>
            <a:spLocks noGrp="1"/>
          </p:cNvSpPr>
          <p:nvPr>
            <p:ph type="subTitle" idx="1"/>
          </p:nvPr>
        </p:nvSpPr>
        <p:spPr>
          <a:xfrm>
            <a:off x="1154954" y="2152073"/>
            <a:ext cx="10741481" cy="4461163"/>
          </a:xfrm>
        </p:spPr>
        <p:txBody>
          <a:bodyPr/>
          <a:lstStyle/>
          <a:p>
            <a:endParaRPr lang="en-US" dirty="0"/>
          </a:p>
          <a:p>
            <a:endParaRPr lang="en-US" dirty="0"/>
          </a:p>
          <a:p>
            <a:endParaRPr lang="en-US" dirty="0"/>
          </a:p>
          <a:p>
            <a:pPr algn="ctr"/>
            <a:r>
              <a:rPr lang="en-US" b="1" dirty="0">
                <a:solidFill>
                  <a:schemeClr val="tx1"/>
                </a:solidFill>
                <a:latin typeface="Times New Roman" panose="02020603050405020304" pitchFamily="18" charset="0"/>
                <a:cs typeface="Times New Roman" panose="02020603050405020304" pitchFamily="18" charset="0"/>
              </a:rPr>
              <a:t>Name: D. SRAVYA</a:t>
            </a:r>
          </a:p>
          <a:p>
            <a:pPr algn="ctr"/>
            <a:r>
              <a:rPr lang="en-US" b="1" dirty="0">
                <a:solidFill>
                  <a:schemeClr val="tx1"/>
                </a:solidFill>
                <a:latin typeface="Times New Roman" panose="02020603050405020304" pitchFamily="18" charset="0"/>
                <a:cs typeface="Times New Roman" panose="02020603050405020304" pitchFamily="18" charset="0"/>
              </a:rPr>
              <a:t>Profession: Data Science Intern</a:t>
            </a:r>
          </a:p>
          <a:p>
            <a:pPr algn="r"/>
            <a:endParaRPr lang="en-US" sz="1800" dirty="0">
              <a:solidFill>
                <a:schemeClr val="tx1"/>
              </a:solidFill>
              <a:latin typeface="Times New Roman" panose="02020603050405020304" pitchFamily="18" charset="0"/>
              <a:cs typeface="Times New Roman" panose="02020603050405020304" pitchFamily="18" charset="0"/>
            </a:endParaRPr>
          </a:p>
          <a:p>
            <a:pPr algn="r"/>
            <a:endParaRPr lang="en-US" sz="1800" dirty="0">
              <a:solidFill>
                <a:schemeClr val="tx1"/>
              </a:solidFill>
              <a:latin typeface="Times New Roman" panose="02020603050405020304" pitchFamily="18" charset="0"/>
              <a:cs typeface="Times New Roman" panose="02020603050405020304" pitchFamily="18" charset="0"/>
            </a:endParaRPr>
          </a:p>
          <a:p>
            <a:pPr algn="r"/>
            <a:endParaRPr lang="en-US" sz="1800" dirty="0">
              <a:solidFill>
                <a:schemeClr val="tx1"/>
              </a:solidFill>
              <a:latin typeface="Times New Roman" panose="02020603050405020304" pitchFamily="18" charset="0"/>
              <a:cs typeface="Times New Roman" panose="02020603050405020304" pitchFamily="18" charset="0"/>
            </a:endParaRPr>
          </a:p>
          <a:p>
            <a:pPr algn="r"/>
            <a:r>
              <a:rPr lang="en-US" sz="1800" dirty="0">
                <a:solidFill>
                  <a:schemeClr val="tx1"/>
                </a:solidFill>
                <a:latin typeface="Times New Roman" panose="02020603050405020304" pitchFamily="18" charset="0"/>
                <a:cs typeface="Times New Roman" panose="02020603050405020304" pitchFamily="18" charset="0"/>
              </a:rPr>
              <a:t>Submitted to</a:t>
            </a:r>
          </a:p>
          <a:p>
            <a:pPr algn="r">
              <a:buFontTx/>
              <a:buChar char="-"/>
            </a:pPr>
            <a:r>
              <a:rPr lang="en-US" sz="1800" dirty="0">
                <a:solidFill>
                  <a:schemeClr val="tx1"/>
                </a:solidFill>
                <a:latin typeface="Times New Roman" panose="02020603050405020304" pitchFamily="18" charset="0"/>
                <a:cs typeface="Times New Roman" panose="02020603050405020304" pitchFamily="18" charset="0"/>
              </a:rPr>
              <a:t>Learn and Build</a:t>
            </a:r>
          </a:p>
          <a:p>
            <a:endParaRPr lang="en-US" dirty="0"/>
          </a:p>
        </p:txBody>
      </p:sp>
    </p:spTree>
    <p:extLst>
      <p:ext uri="{BB962C8B-B14F-4D97-AF65-F5344CB8AC3E}">
        <p14:creationId xmlns:p14="http://schemas.microsoft.com/office/powerpoint/2010/main" val="233168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F9E9-FE25-412C-B6CE-8E52BB424DAB}"/>
              </a:ext>
            </a:extLst>
          </p:cNvPr>
          <p:cNvSpPr>
            <a:spLocks noGrp="1"/>
          </p:cNvSpPr>
          <p:nvPr>
            <p:ph type="title"/>
          </p:nvPr>
        </p:nvSpPr>
        <p:spPr>
          <a:xfrm flipV="1">
            <a:off x="646111" y="184727"/>
            <a:ext cx="9404723" cy="267991"/>
          </a:xfrm>
        </p:spPr>
        <p:txBody>
          <a:bodyPr/>
          <a:lstStyle/>
          <a:p>
            <a:endParaRPr lang="en-US" dirty="0"/>
          </a:p>
        </p:txBody>
      </p:sp>
      <p:sp>
        <p:nvSpPr>
          <p:cNvPr id="3" name="Content Placeholder 2">
            <a:extLst>
              <a:ext uri="{FF2B5EF4-FFF2-40B4-BE49-F238E27FC236}">
                <a16:creationId xmlns:a16="http://schemas.microsoft.com/office/drawing/2014/main" id="{AB78D584-441D-441E-99AF-51462CFC9F84}"/>
              </a:ext>
            </a:extLst>
          </p:cNvPr>
          <p:cNvSpPr>
            <a:spLocks noGrp="1"/>
          </p:cNvSpPr>
          <p:nvPr>
            <p:ph idx="1"/>
          </p:nvPr>
        </p:nvSpPr>
        <p:spPr>
          <a:xfrm>
            <a:off x="1103312" y="452718"/>
            <a:ext cx="10645343" cy="5795681"/>
          </a:xfrm>
        </p:spPr>
        <p:txBody>
          <a:bodyPr>
            <a:normAutofit lnSpcReduction="10000"/>
          </a:bodyPr>
          <a:lstStyle/>
          <a:p>
            <a:pPr marL="0" indent="0">
              <a:buNone/>
            </a:pPr>
            <a:r>
              <a:rPr lang="en-US" dirty="0"/>
              <a:t>TOPIC:</a:t>
            </a:r>
          </a:p>
          <a:p>
            <a:pPr>
              <a:buFont typeface="Wingdings" panose="05000000000000000000" pitchFamily="2" charset="2"/>
              <a:buChar char="v"/>
            </a:pPr>
            <a:r>
              <a:rPr lang="en-US" dirty="0"/>
              <a:t>The goal of the project is to develop an application for a telecommunication company's marketing, product development, and sales teams. This application utilizes customer churn data to provide valuable insights through graphs and figures. The insights derived from the data will aid in the development of products and a marketing plan targeted at customers who are likely to remain with the company for a longer duration. Additionally, the application will help devise a sales strategy that assists customers in selecting suitable products to ensure their satisfaction and reduce the likelihood of them leaving the company.  </a:t>
            </a:r>
          </a:p>
          <a:p>
            <a:pPr marL="0" indent="0">
              <a:buNone/>
            </a:pPr>
            <a:r>
              <a:rPr lang="en-US" dirty="0"/>
              <a:t>       Motivation:</a:t>
            </a:r>
          </a:p>
          <a:p>
            <a:pPr>
              <a:buFont typeface="Wingdings" panose="05000000000000000000" pitchFamily="2" charset="2"/>
              <a:buChar char="v"/>
            </a:pPr>
            <a:r>
              <a:rPr lang="en-US" b="1" dirty="0"/>
              <a:t>Customer satisfaction: </a:t>
            </a:r>
            <a:r>
              <a:rPr lang="en-US" dirty="0"/>
              <a:t>Churn is often a result of customer dissatisfaction with the company's products, services, or overall experience. By understanding the drivers of churn, telecom companies can address these issues and improve customer satisfaction, leading to increased loyalty and reduced churn rates.</a:t>
            </a:r>
          </a:p>
          <a:p>
            <a:pPr>
              <a:buFont typeface="Wingdings" panose="05000000000000000000" pitchFamily="2" charset="2"/>
              <a:buChar char="v"/>
            </a:pPr>
            <a:r>
              <a:rPr lang="en-US" b="1" dirty="0"/>
              <a:t>Competitive advantage: </a:t>
            </a:r>
            <a:r>
              <a:rPr lang="en-US" dirty="0"/>
              <a:t>In a highly competitive telecom market, reducing churn can provide a significant competitive advantage. By analyzing churn data, companies can gain insights into their competitors' strengths and weaknesses and develop strategies to attract and retain customers in a saturated market.</a:t>
            </a:r>
          </a:p>
        </p:txBody>
      </p:sp>
      <p:sp>
        <p:nvSpPr>
          <p:cNvPr id="4" name="Arrow: Right 3">
            <a:extLst>
              <a:ext uri="{FF2B5EF4-FFF2-40B4-BE49-F238E27FC236}">
                <a16:creationId xmlns:a16="http://schemas.microsoft.com/office/drawing/2014/main" id="{4254C383-E509-41BB-9BC1-2C8A7E12DF84}"/>
              </a:ext>
            </a:extLst>
          </p:cNvPr>
          <p:cNvSpPr/>
          <p:nvPr/>
        </p:nvSpPr>
        <p:spPr>
          <a:xfrm>
            <a:off x="1153678" y="3177377"/>
            <a:ext cx="480290" cy="3509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44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38EE-BB69-4079-A7B7-885078DA1968}"/>
              </a:ext>
            </a:extLst>
          </p:cNvPr>
          <p:cNvSpPr>
            <a:spLocks noGrp="1"/>
          </p:cNvSpPr>
          <p:nvPr>
            <p:ph type="title"/>
          </p:nvPr>
        </p:nvSpPr>
        <p:spPr>
          <a:xfrm flipV="1">
            <a:off x="646111" y="83127"/>
            <a:ext cx="9404723" cy="369591"/>
          </a:xfrm>
        </p:spPr>
        <p:txBody>
          <a:bodyPr/>
          <a:lstStyle/>
          <a:p>
            <a:endParaRPr lang="en-US" dirty="0"/>
          </a:p>
        </p:txBody>
      </p:sp>
      <p:sp>
        <p:nvSpPr>
          <p:cNvPr id="3" name="Content Placeholder 2">
            <a:extLst>
              <a:ext uri="{FF2B5EF4-FFF2-40B4-BE49-F238E27FC236}">
                <a16:creationId xmlns:a16="http://schemas.microsoft.com/office/drawing/2014/main" id="{65AE60E7-981E-49A7-B977-32ADDA524CFF}"/>
              </a:ext>
            </a:extLst>
          </p:cNvPr>
          <p:cNvSpPr>
            <a:spLocks noGrp="1"/>
          </p:cNvSpPr>
          <p:nvPr>
            <p:ph idx="1"/>
          </p:nvPr>
        </p:nvSpPr>
        <p:spPr>
          <a:xfrm>
            <a:off x="1103312" y="452718"/>
            <a:ext cx="8946541" cy="5795681"/>
          </a:xfrm>
        </p:spPr>
        <p:txBody>
          <a:bodyPr>
            <a:normAutofit lnSpcReduction="10000"/>
          </a:bodyPr>
          <a:lstStyle/>
          <a:p>
            <a:pPr marL="0" indent="0">
              <a:buNone/>
            </a:pPr>
            <a:r>
              <a:rPr lang="en-US" dirty="0"/>
              <a:t>About Data:</a:t>
            </a:r>
          </a:p>
          <a:p>
            <a:pPr marL="0" indent="0">
              <a:buNone/>
            </a:pPr>
            <a:r>
              <a:rPr lang="en-US" dirty="0"/>
              <a:t>Telecom customer churn prediction relies on various types of data to develop accurate predictive models. Here are some common types of data used in telecom customer churn prediction:</a:t>
            </a:r>
          </a:p>
          <a:p>
            <a:r>
              <a:rPr lang="en-US" b="1" dirty="0"/>
              <a:t>Customer Profile Data: </a:t>
            </a:r>
            <a:r>
              <a:rPr lang="en-US" dirty="0"/>
              <a:t>This includes demographic information about customers such as age, gender, location, and socioeconomic status. Customer profile data helps in understanding the characteristics of customers who are more likely to churn.</a:t>
            </a:r>
          </a:p>
          <a:p>
            <a:r>
              <a:rPr lang="en-US" b="1" dirty="0"/>
              <a:t>Usage Data: </a:t>
            </a:r>
            <a:r>
              <a:rPr lang="en-US" dirty="0"/>
              <a:t>Telecom companies gather data on customers' product usage, including call duration, data consumption, text messages, and other services used. Usage data helps identify usage patterns and detect any changes in customer behavior that may indicate potential churn.</a:t>
            </a:r>
          </a:p>
          <a:p>
            <a:r>
              <a:rPr lang="en-US" b="1" dirty="0"/>
              <a:t>Customer Service Interactions: </a:t>
            </a:r>
            <a:r>
              <a:rPr lang="en-US" dirty="0"/>
              <a:t>Data related to customer service interactions, such as call center logs, chat transcripts, and support tickets, can reveal customer sentiment, issues, and complaints. Analyzing this data helps identify customer pain points and areas where improvements can be made to reduce churn.</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09688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CAB3-2DF7-47C7-AFA9-4C428EBA8C64}"/>
              </a:ext>
            </a:extLst>
          </p:cNvPr>
          <p:cNvSpPr>
            <a:spLocks noGrp="1"/>
          </p:cNvSpPr>
          <p:nvPr>
            <p:ph type="title"/>
          </p:nvPr>
        </p:nvSpPr>
        <p:spPr>
          <a:xfrm flipV="1">
            <a:off x="646111" y="-1256145"/>
            <a:ext cx="9404723" cy="1708863"/>
          </a:xfrm>
        </p:spPr>
        <p:txBody>
          <a:bodyPr/>
          <a:lstStyle/>
          <a:p>
            <a:endParaRPr lang="en-US" dirty="0"/>
          </a:p>
        </p:txBody>
      </p:sp>
      <p:sp>
        <p:nvSpPr>
          <p:cNvPr id="3" name="Content Placeholder 2">
            <a:extLst>
              <a:ext uri="{FF2B5EF4-FFF2-40B4-BE49-F238E27FC236}">
                <a16:creationId xmlns:a16="http://schemas.microsoft.com/office/drawing/2014/main" id="{A84FE4A9-D027-4EC5-969F-C75D577F37C6}"/>
              </a:ext>
            </a:extLst>
          </p:cNvPr>
          <p:cNvSpPr>
            <a:spLocks noGrp="1"/>
          </p:cNvSpPr>
          <p:nvPr>
            <p:ph idx="1"/>
          </p:nvPr>
        </p:nvSpPr>
        <p:spPr>
          <a:xfrm>
            <a:off x="1104293" y="544946"/>
            <a:ext cx="8946541" cy="5703454"/>
          </a:xfrm>
        </p:spPr>
        <p:txBody>
          <a:bodyPr>
            <a:normAutofit/>
          </a:bodyPr>
          <a:lstStyle/>
          <a:p>
            <a:pPr marL="0" indent="0">
              <a:buNone/>
            </a:pPr>
            <a:r>
              <a:rPr lang="en-US" sz="2800" dirty="0"/>
              <a:t>Exploratory Data Analysis (EDA):</a:t>
            </a:r>
          </a:p>
          <a:p>
            <a:pPr>
              <a:buFont typeface="Wingdings" panose="05000000000000000000" pitchFamily="2" charset="2"/>
              <a:buChar char="v"/>
            </a:pPr>
            <a:r>
              <a:rPr lang="en-US" dirty="0"/>
              <a:t>During EDA, summary statistics and visualizations will be utilized to examine the distribution of the response variable and its relationship. </a:t>
            </a:r>
          </a:p>
          <a:p>
            <a:pPr>
              <a:buFont typeface="Wingdings" panose="05000000000000000000" pitchFamily="2" charset="2"/>
              <a:buChar char="v"/>
            </a:pPr>
            <a:r>
              <a:rPr lang="en-US" dirty="0"/>
              <a:t>There is negligible difference in customer percentage/ count who changed the service provider. Both genders behaved in similar fashion when it comes to migrating to another service provider/firm which is visualize by “pie” chart.</a:t>
            </a:r>
          </a:p>
          <a:p>
            <a:pPr>
              <a:buFont typeface="Wingdings" panose="05000000000000000000" pitchFamily="2" charset="2"/>
              <a:buChar char="v"/>
            </a:pPr>
            <a:r>
              <a:rPr lang="en-US" dirty="0"/>
              <a:t>Major customers who moved out were having Electronic Check as Payment Method. -- Customers who opted for Credit-Card automatic transfer or Bank Automatic Transfer and Mailed Check as Payment Method were less likely to move out. </a:t>
            </a:r>
          </a:p>
          <a:p>
            <a:pPr>
              <a:buFont typeface="Wingdings" panose="05000000000000000000" pitchFamily="2" charset="2"/>
              <a:buChar char="v"/>
            </a:pPr>
            <a:r>
              <a:rPr lang="en-US" dirty="0"/>
              <a:t>The analysis will focus on uncovering meaningful insights about telecom customer churn and help them achieve their objectives of increasing profitability, customers get good products, and good service as well.</a:t>
            </a:r>
          </a:p>
          <a:p>
            <a:pPr marL="0" indent="0">
              <a:buNone/>
            </a:pPr>
            <a:endParaRPr lang="en-US" dirty="0"/>
          </a:p>
        </p:txBody>
      </p:sp>
    </p:spTree>
    <p:extLst>
      <p:ext uri="{BB962C8B-B14F-4D97-AF65-F5344CB8AC3E}">
        <p14:creationId xmlns:p14="http://schemas.microsoft.com/office/powerpoint/2010/main" val="55525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BE69-B9C4-4819-B3CE-76FB95475959}"/>
              </a:ext>
            </a:extLst>
          </p:cNvPr>
          <p:cNvSpPr>
            <a:spLocks noGrp="1"/>
          </p:cNvSpPr>
          <p:nvPr>
            <p:ph type="title"/>
          </p:nvPr>
        </p:nvSpPr>
        <p:spPr>
          <a:xfrm flipV="1">
            <a:off x="646111" y="110836"/>
            <a:ext cx="9404723" cy="341882"/>
          </a:xfrm>
        </p:spPr>
        <p:txBody>
          <a:bodyPr/>
          <a:lstStyle/>
          <a:p>
            <a:endParaRPr lang="en-US" dirty="0"/>
          </a:p>
        </p:txBody>
      </p:sp>
      <p:sp>
        <p:nvSpPr>
          <p:cNvPr id="3" name="Content Placeholder 2">
            <a:extLst>
              <a:ext uri="{FF2B5EF4-FFF2-40B4-BE49-F238E27FC236}">
                <a16:creationId xmlns:a16="http://schemas.microsoft.com/office/drawing/2014/main" id="{A5D00531-2DFB-4011-A1F2-96E79BAB06E2}"/>
              </a:ext>
            </a:extLst>
          </p:cNvPr>
          <p:cNvSpPr>
            <a:spLocks noGrp="1"/>
          </p:cNvSpPr>
          <p:nvPr>
            <p:ph idx="1"/>
          </p:nvPr>
        </p:nvSpPr>
        <p:spPr>
          <a:xfrm>
            <a:off x="1103312" y="452718"/>
            <a:ext cx="8946541" cy="5795681"/>
          </a:xfrm>
        </p:spPr>
        <p:txBody>
          <a:bodyPr/>
          <a:lstStyle/>
          <a:p>
            <a:pPr marL="0" indent="0">
              <a:buNone/>
            </a:pPr>
            <a:r>
              <a:rPr lang="en-US" sz="2800" dirty="0"/>
              <a:t>Final Model:</a:t>
            </a:r>
          </a:p>
          <a:p>
            <a:r>
              <a:rPr lang="en-US" dirty="0"/>
              <a:t>The features like </a:t>
            </a:r>
          </a:p>
          <a:p>
            <a:pPr marL="0" indent="0">
              <a:buNone/>
            </a:pPr>
            <a:r>
              <a:rPr lang="en-US" dirty="0"/>
              <a:t>“</a:t>
            </a:r>
            <a:r>
              <a:rPr lang="en-US" dirty="0" err="1"/>
              <a:t>TechSupport</a:t>
            </a:r>
            <a:r>
              <a:rPr lang="en-US" dirty="0"/>
              <a:t>”, </a:t>
            </a:r>
          </a:p>
          <a:p>
            <a:pPr marL="0" indent="0">
              <a:buNone/>
            </a:pPr>
            <a:r>
              <a:rPr lang="en-US" dirty="0"/>
              <a:t>“</a:t>
            </a:r>
            <a:r>
              <a:rPr lang="en-US" dirty="0" err="1"/>
              <a:t>PaymentMethods</a:t>
            </a:r>
            <a:r>
              <a:rPr lang="en-US" dirty="0"/>
              <a:t>”, </a:t>
            </a:r>
          </a:p>
          <a:p>
            <a:pPr marL="0" indent="0">
              <a:buNone/>
            </a:pPr>
            <a:r>
              <a:rPr lang="en-US" dirty="0"/>
              <a:t>“</a:t>
            </a:r>
            <a:r>
              <a:rPr lang="en-US" dirty="0" err="1"/>
              <a:t>StreamingMovies</a:t>
            </a:r>
            <a:r>
              <a:rPr lang="en-US" dirty="0"/>
              <a:t>”, </a:t>
            </a:r>
          </a:p>
          <a:p>
            <a:pPr marL="0" indent="0">
              <a:buNone/>
            </a:pPr>
            <a:r>
              <a:rPr lang="en-US" dirty="0"/>
              <a:t>“</a:t>
            </a:r>
            <a:r>
              <a:rPr lang="en-US" dirty="0" err="1"/>
              <a:t>StreamingTV</a:t>
            </a:r>
            <a:r>
              <a:rPr lang="en-US" dirty="0"/>
              <a:t>”, </a:t>
            </a:r>
          </a:p>
          <a:p>
            <a:pPr marL="0" indent="0">
              <a:buNone/>
            </a:pPr>
            <a:r>
              <a:rPr lang="en-US" dirty="0"/>
              <a:t>“</a:t>
            </a:r>
            <a:r>
              <a:rPr lang="en-US" dirty="0" err="1"/>
              <a:t>OnlineSecurity</a:t>
            </a:r>
            <a:r>
              <a:rPr lang="en-US" dirty="0"/>
              <a:t>”,</a:t>
            </a:r>
          </a:p>
          <a:p>
            <a:pPr marL="0" indent="0">
              <a:buNone/>
            </a:pPr>
            <a:r>
              <a:rPr lang="en-US" dirty="0"/>
              <a:t>“</a:t>
            </a:r>
            <a:r>
              <a:rPr lang="en-US" dirty="0" err="1"/>
              <a:t>InternetService_DSL</a:t>
            </a:r>
            <a:r>
              <a:rPr lang="en-US" dirty="0"/>
              <a:t>”</a:t>
            </a:r>
          </a:p>
          <a:p>
            <a:pPr marL="0" indent="0">
              <a:buNone/>
            </a:pPr>
            <a:r>
              <a:rPr lang="en-US" dirty="0"/>
              <a:t>yields best result on </a:t>
            </a:r>
          </a:p>
          <a:p>
            <a:pPr marL="0" indent="0">
              <a:buNone/>
            </a:pPr>
            <a:r>
              <a:rPr lang="en-US" b="1" dirty="0"/>
              <a:t>“SVM”</a:t>
            </a:r>
            <a:r>
              <a:rPr lang="en-US" dirty="0"/>
              <a:t> </a:t>
            </a:r>
          </a:p>
          <a:p>
            <a:pPr marL="0" indent="0">
              <a:buNone/>
            </a:pPr>
            <a:r>
              <a:rPr lang="en-US" dirty="0"/>
              <a:t>when compared with all </a:t>
            </a:r>
          </a:p>
          <a:p>
            <a:pPr marL="0" indent="0">
              <a:buNone/>
            </a:pPr>
            <a:r>
              <a:rPr lang="en-US" dirty="0"/>
              <a:t>other classification models.</a:t>
            </a:r>
          </a:p>
          <a:p>
            <a:pPr marL="0" indent="0">
              <a:buNone/>
            </a:pPr>
            <a:endParaRPr lang="en-US" dirty="0"/>
          </a:p>
        </p:txBody>
      </p:sp>
      <p:pic>
        <p:nvPicPr>
          <p:cNvPr id="5" name="Picture 4">
            <a:extLst>
              <a:ext uri="{FF2B5EF4-FFF2-40B4-BE49-F238E27FC236}">
                <a16:creationId xmlns:a16="http://schemas.microsoft.com/office/drawing/2014/main" id="{EE87FEF3-EF36-4980-9F78-B972C56AB4E4}"/>
              </a:ext>
            </a:extLst>
          </p:cNvPr>
          <p:cNvPicPr>
            <a:picLocks noChangeAspect="1"/>
          </p:cNvPicPr>
          <p:nvPr/>
        </p:nvPicPr>
        <p:blipFill>
          <a:blip r:embed="rId2"/>
          <a:stretch>
            <a:fillRect/>
          </a:stretch>
        </p:blipFill>
        <p:spPr>
          <a:xfrm>
            <a:off x="4724539" y="1022830"/>
            <a:ext cx="7391553" cy="2476500"/>
          </a:xfrm>
          <a:prstGeom prst="rect">
            <a:avLst/>
          </a:prstGeom>
        </p:spPr>
      </p:pic>
      <p:sp>
        <p:nvSpPr>
          <p:cNvPr id="6" name="Rectangle 5">
            <a:extLst>
              <a:ext uri="{FF2B5EF4-FFF2-40B4-BE49-F238E27FC236}">
                <a16:creationId xmlns:a16="http://schemas.microsoft.com/office/drawing/2014/main" id="{DA5C38D5-0814-4E5F-A657-F01200D238B0}"/>
              </a:ext>
            </a:extLst>
          </p:cNvPr>
          <p:cNvSpPr/>
          <p:nvPr/>
        </p:nvSpPr>
        <p:spPr>
          <a:xfrm>
            <a:off x="8095524" y="609601"/>
            <a:ext cx="1140840" cy="381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SVM</a:t>
            </a:r>
          </a:p>
        </p:txBody>
      </p:sp>
      <p:pic>
        <p:nvPicPr>
          <p:cNvPr id="7" name="Picture 6">
            <a:extLst>
              <a:ext uri="{FF2B5EF4-FFF2-40B4-BE49-F238E27FC236}">
                <a16:creationId xmlns:a16="http://schemas.microsoft.com/office/drawing/2014/main" id="{CA8AAA61-637D-4156-BCBE-B70D905C96CD}"/>
              </a:ext>
            </a:extLst>
          </p:cNvPr>
          <p:cNvPicPr>
            <a:picLocks noChangeAspect="1"/>
          </p:cNvPicPr>
          <p:nvPr/>
        </p:nvPicPr>
        <p:blipFill>
          <a:blip r:embed="rId3"/>
          <a:stretch>
            <a:fillRect/>
          </a:stretch>
        </p:blipFill>
        <p:spPr>
          <a:xfrm>
            <a:off x="4648632" y="3471582"/>
            <a:ext cx="7543368" cy="2933700"/>
          </a:xfrm>
          <a:prstGeom prst="rect">
            <a:avLst/>
          </a:prstGeom>
        </p:spPr>
      </p:pic>
    </p:spTree>
    <p:extLst>
      <p:ext uri="{BB962C8B-B14F-4D97-AF65-F5344CB8AC3E}">
        <p14:creationId xmlns:p14="http://schemas.microsoft.com/office/powerpoint/2010/main" val="86018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D70E-6C6F-4A3F-8DB4-ECF0A1CE91F8}"/>
              </a:ext>
            </a:extLst>
          </p:cNvPr>
          <p:cNvSpPr>
            <a:spLocks noGrp="1"/>
          </p:cNvSpPr>
          <p:nvPr>
            <p:ph type="title"/>
          </p:nvPr>
        </p:nvSpPr>
        <p:spPr>
          <a:xfrm flipV="1">
            <a:off x="646111" y="-230909"/>
            <a:ext cx="9404723" cy="683627"/>
          </a:xfrm>
        </p:spPr>
        <p:txBody>
          <a:bodyPr/>
          <a:lstStyle/>
          <a:p>
            <a:endParaRPr lang="en-US" dirty="0"/>
          </a:p>
        </p:txBody>
      </p:sp>
      <p:sp>
        <p:nvSpPr>
          <p:cNvPr id="3" name="Content Placeholder 2">
            <a:extLst>
              <a:ext uri="{FF2B5EF4-FFF2-40B4-BE49-F238E27FC236}">
                <a16:creationId xmlns:a16="http://schemas.microsoft.com/office/drawing/2014/main" id="{8DD2923C-4037-46B4-BD36-E25BE780A965}"/>
              </a:ext>
            </a:extLst>
          </p:cNvPr>
          <p:cNvSpPr>
            <a:spLocks noGrp="1"/>
          </p:cNvSpPr>
          <p:nvPr>
            <p:ph idx="1"/>
          </p:nvPr>
        </p:nvSpPr>
        <p:spPr>
          <a:xfrm>
            <a:off x="1103312" y="452718"/>
            <a:ext cx="8946541" cy="5795681"/>
          </a:xfrm>
        </p:spPr>
        <p:txBody>
          <a:bodyPr>
            <a:normAutofit lnSpcReduction="10000"/>
          </a:bodyPr>
          <a:lstStyle/>
          <a:p>
            <a:pPr marL="0" indent="0">
              <a:buNone/>
            </a:pPr>
            <a:r>
              <a:rPr lang="en-US" sz="2800" dirty="0"/>
              <a:t>Findings from Models:</a:t>
            </a:r>
          </a:p>
          <a:p>
            <a:pPr>
              <a:buFont typeface="Wingdings" panose="05000000000000000000" pitchFamily="2" charset="2"/>
              <a:buChar char="v"/>
            </a:pPr>
            <a:r>
              <a:rPr lang="en-US" sz="2800" dirty="0"/>
              <a:t>As we observed in correlation matrix, the features like “</a:t>
            </a:r>
            <a:r>
              <a:rPr lang="en-US" sz="2800" dirty="0" err="1"/>
              <a:t>TechSupport</a:t>
            </a:r>
            <a:r>
              <a:rPr lang="en-US" sz="2800" dirty="0"/>
              <a:t>”, “</a:t>
            </a:r>
            <a:r>
              <a:rPr lang="en-US" sz="2800" dirty="0" err="1"/>
              <a:t>PaymentMethods</a:t>
            </a:r>
            <a:r>
              <a:rPr lang="en-US" sz="2800" dirty="0"/>
              <a:t>”, “</a:t>
            </a:r>
            <a:r>
              <a:rPr lang="en-US" sz="2800" dirty="0" err="1"/>
              <a:t>StreamingMovies</a:t>
            </a:r>
            <a:r>
              <a:rPr lang="en-US" sz="2800" dirty="0"/>
              <a:t>”, “</a:t>
            </a:r>
            <a:r>
              <a:rPr lang="en-US" sz="2800" dirty="0" err="1"/>
              <a:t>StreamingTV</a:t>
            </a:r>
            <a:r>
              <a:rPr lang="en-US" sz="2800" dirty="0"/>
              <a:t>”, “</a:t>
            </a:r>
            <a:r>
              <a:rPr lang="en-US" sz="2800" dirty="0" err="1"/>
              <a:t>OnlineSecurity</a:t>
            </a:r>
            <a:r>
              <a:rPr lang="en-US" sz="2800" dirty="0"/>
              <a:t>”, “</a:t>
            </a:r>
            <a:r>
              <a:rPr lang="en-US" sz="2800" dirty="0" err="1"/>
              <a:t>InternetService_DSL</a:t>
            </a:r>
            <a:r>
              <a:rPr lang="en-US" sz="2800" dirty="0"/>
              <a:t>” plays a crucial role in analyzing the telecom customer churn.</a:t>
            </a:r>
          </a:p>
          <a:p>
            <a:pPr>
              <a:buFont typeface="Wingdings" panose="05000000000000000000" pitchFamily="2" charset="2"/>
              <a:buChar char="v"/>
            </a:pPr>
            <a:r>
              <a:rPr lang="en-US" sz="2800" dirty="0"/>
              <a:t>After careful considering of all the features, I trained and evaluated many models to predict the output accurately. Finally, I found “</a:t>
            </a:r>
            <a:r>
              <a:rPr lang="en-US" sz="2800" b="1" dirty="0"/>
              <a:t>SVM” </a:t>
            </a:r>
            <a:r>
              <a:rPr lang="en-US" sz="2800" dirty="0"/>
              <a:t>model is best fit for our telecom customer churn which gives best accuracy on “Training” as well as on “Testing” dataset by considering the above mentioned features.</a:t>
            </a:r>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24616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AB78-45F1-4F70-8004-E8A2D0BD344E}"/>
              </a:ext>
            </a:extLst>
          </p:cNvPr>
          <p:cNvSpPr>
            <a:spLocks noGrp="1"/>
          </p:cNvSpPr>
          <p:nvPr>
            <p:ph type="title"/>
          </p:nvPr>
        </p:nvSpPr>
        <p:spPr>
          <a:xfrm flipV="1">
            <a:off x="646111" y="0"/>
            <a:ext cx="9404723" cy="452718"/>
          </a:xfrm>
        </p:spPr>
        <p:txBody>
          <a:bodyPr/>
          <a:lstStyle/>
          <a:p>
            <a:endParaRPr lang="en-US" dirty="0"/>
          </a:p>
        </p:txBody>
      </p:sp>
      <p:sp>
        <p:nvSpPr>
          <p:cNvPr id="3" name="Content Placeholder 2">
            <a:extLst>
              <a:ext uri="{FF2B5EF4-FFF2-40B4-BE49-F238E27FC236}">
                <a16:creationId xmlns:a16="http://schemas.microsoft.com/office/drawing/2014/main" id="{D3AE8178-A6A6-4B1C-BE64-B344F805FA94}"/>
              </a:ext>
            </a:extLst>
          </p:cNvPr>
          <p:cNvSpPr>
            <a:spLocks noGrp="1"/>
          </p:cNvSpPr>
          <p:nvPr>
            <p:ph idx="1"/>
          </p:nvPr>
        </p:nvSpPr>
        <p:spPr>
          <a:xfrm>
            <a:off x="1103312" y="452718"/>
            <a:ext cx="8946541" cy="5795681"/>
          </a:xfrm>
        </p:spPr>
        <p:txBody>
          <a:bodyPr>
            <a:normAutofit fontScale="92500" lnSpcReduction="10000"/>
          </a:bodyPr>
          <a:lstStyle/>
          <a:p>
            <a:pPr marL="0" indent="0">
              <a:buNone/>
            </a:pPr>
            <a:r>
              <a:rPr lang="en-US" sz="2800" dirty="0"/>
              <a:t>Conclusion:</a:t>
            </a:r>
          </a:p>
          <a:p>
            <a:pPr>
              <a:buFont typeface="Wingdings" panose="05000000000000000000" pitchFamily="2" charset="2"/>
              <a:buChar char="v"/>
            </a:pPr>
            <a:r>
              <a:rPr lang="en-US" dirty="0"/>
              <a:t>I trained many classification models to predict the accurate result for the given scenario. After careful consideration, I decided that “</a:t>
            </a:r>
            <a:r>
              <a:rPr lang="en-US" b="1" dirty="0"/>
              <a:t>SVM” </a:t>
            </a:r>
            <a:r>
              <a:rPr lang="en-US" dirty="0"/>
              <a:t>model is best fit for our telecom customer churn prediction which gives best accuracy on “Training” as well as on “Testing” dataset by considering the features like “</a:t>
            </a:r>
            <a:r>
              <a:rPr lang="en-US" dirty="0" err="1"/>
              <a:t>TechSupport</a:t>
            </a:r>
            <a:r>
              <a:rPr lang="en-US" dirty="0"/>
              <a:t>”, “</a:t>
            </a:r>
            <a:r>
              <a:rPr lang="en-US" dirty="0" err="1"/>
              <a:t>PaymentMethods</a:t>
            </a:r>
            <a:r>
              <a:rPr lang="en-US" dirty="0"/>
              <a:t>”, “</a:t>
            </a:r>
            <a:r>
              <a:rPr lang="en-US" dirty="0" err="1"/>
              <a:t>StreamingMovies</a:t>
            </a:r>
            <a:r>
              <a:rPr lang="en-US" dirty="0"/>
              <a:t>”, “</a:t>
            </a:r>
            <a:r>
              <a:rPr lang="en-US" dirty="0" err="1"/>
              <a:t>StreamingTV</a:t>
            </a:r>
            <a:r>
              <a:rPr lang="en-US" dirty="0"/>
              <a:t>”, “</a:t>
            </a:r>
            <a:r>
              <a:rPr lang="en-US" dirty="0" err="1"/>
              <a:t>OnlineSecurity</a:t>
            </a:r>
            <a:r>
              <a:rPr lang="en-US" dirty="0"/>
              <a:t>”, “</a:t>
            </a:r>
            <a:r>
              <a:rPr lang="en-US" dirty="0" err="1"/>
              <a:t>InternetService_DSL</a:t>
            </a:r>
            <a:r>
              <a:rPr lang="en-US" dirty="0"/>
              <a:t>”.</a:t>
            </a:r>
          </a:p>
          <a:p>
            <a:pPr marL="0" indent="0">
              <a:buNone/>
            </a:pPr>
            <a:r>
              <a:rPr lang="en-US" sz="2800" dirty="0"/>
              <a:t>       Future Work:</a:t>
            </a:r>
          </a:p>
          <a:p>
            <a:pPr>
              <a:buFont typeface="Wingdings" panose="05000000000000000000" pitchFamily="2" charset="2"/>
              <a:buChar char="v"/>
            </a:pPr>
            <a:r>
              <a:rPr lang="en-US" b="1" dirty="0"/>
              <a:t>Advanced Machine Learning Techniques: </a:t>
            </a:r>
            <a:r>
              <a:rPr lang="en-US" dirty="0"/>
              <a:t>Explore advanced machine learning algorithms such as gradient boosting, random forests, or deep learning models to improve churn prediction performance. These techniques can capture complex patterns and interactions among variables, leading to more accurate predictions.</a:t>
            </a:r>
          </a:p>
          <a:p>
            <a:pPr>
              <a:buFont typeface="Wingdings" panose="05000000000000000000" pitchFamily="2" charset="2"/>
              <a:buChar char="v"/>
            </a:pPr>
            <a:r>
              <a:rPr lang="en-US" b="1" dirty="0"/>
              <a:t>Ensemble Modeling: </a:t>
            </a:r>
            <a:r>
              <a:rPr lang="en-US" dirty="0"/>
              <a:t>Explore ensemble techniques such as model stacking or blending to combine multiple churn prediction models and leverage their strengths. Ensemble models can provide more robust predictions by reducing bias and variance, improving overall performance.</a:t>
            </a:r>
            <a:endParaRPr lang="en-US" sz="2800" dirty="0"/>
          </a:p>
          <a:p>
            <a:pPr marL="0" indent="0">
              <a:buNone/>
            </a:pPr>
            <a:endParaRPr lang="en-US" dirty="0"/>
          </a:p>
        </p:txBody>
      </p:sp>
      <p:sp>
        <p:nvSpPr>
          <p:cNvPr id="6" name="Arrow: Right 5">
            <a:extLst>
              <a:ext uri="{FF2B5EF4-FFF2-40B4-BE49-F238E27FC236}">
                <a16:creationId xmlns:a16="http://schemas.microsoft.com/office/drawing/2014/main" id="{0AA99690-6DC5-4776-8B6B-C23EDF2D57C2}"/>
              </a:ext>
            </a:extLst>
          </p:cNvPr>
          <p:cNvSpPr/>
          <p:nvPr/>
        </p:nvSpPr>
        <p:spPr>
          <a:xfrm>
            <a:off x="1256146" y="2930476"/>
            <a:ext cx="600363" cy="28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D77F557-45FD-4E0C-ABBA-E2F91E5EE1D4}"/>
              </a:ext>
            </a:extLst>
          </p:cNvPr>
          <p:cNvSpPr/>
          <p:nvPr/>
        </p:nvSpPr>
        <p:spPr>
          <a:xfrm>
            <a:off x="4149563" y="6155925"/>
            <a:ext cx="2854037" cy="49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 You</a:t>
            </a:r>
          </a:p>
        </p:txBody>
      </p:sp>
    </p:spTree>
    <p:extLst>
      <p:ext uri="{BB962C8B-B14F-4D97-AF65-F5344CB8AC3E}">
        <p14:creationId xmlns:p14="http://schemas.microsoft.com/office/powerpoint/2010/main" val="1927621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TotalTime>
  <Words>851</Words>
  <Application>Microsoft Office PowerPoint</Application>
  <PresentationFormat>Widescreen</PresentationFormat>
  <Paragraphs>48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  TELECOM CUSTOMER CHURN PREDICTION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TELECOM CUSTOMER CHURN PREDICTION   </dc:title>
  <dc:creator>Admin</dc:creator>
  <cp:lastModifiedBy>SRAVYA D</cp:lastModifiedBy>
  <cp:revision>6</cp:revision>
  <dcterms:created xsi:type="dcterms:W3CDTF">2023-07-05T10:34:32Z</dcterms:created>
  <dcterms:modified xsi:type="dcterms:W3CDTF">2023-07-05T14:16:58Z</dcterms:modified>
</cp:coreProperties>
</file>