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90" r:id="rId5"/>
    <p:sldId id="319" r:id="rId6"/>
    <p:sldId id="320" r:id="rId7"/>
    <p:sldId id="321" r:id="rId8"/>
    <p:sldId id="322" r:id="rId9"/>
    <p:sldId id="323" r:id="rId10"/>
    <p:sldId id="304" r:id="rId11"/>
    <p:sldId id="279" r:id="rId12"/>
    <p:sldId id="280" r:id="rId13"/>
    <p:sldId id="324" r:id="rId14"/>
    <p:sldId id="325" r:id="rId15"/>
    <p:sldId id="326" r:id="rId16"/>
    <p:sldId id="327" r:id="rId17"/>
    <p:sldId id="328" r:id="rId18"/>
    <p:sldId id="329" r:id="rId19"/>
    <p:sldId id="33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3C0"/>
    <a:srgbClr val="E9B115"/>
    <a:srgbClr val="284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6348D-CBF3-45CE-AC51-769C2203D1B6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8E36A-D260-42E8-AE69-589A167AF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8E36A-D260-42E8-AE69-589A167AF4F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DB85-5EE8-4E80-AD27-8C22B74789B3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9DB85-5EE8-4E80-AD27-8C22B74789B3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5F5E-5CC4-48A2-94FE-FDC3CB0B7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9B115"/>
                </a:solidFill>
              </a:rPr>
              <a:t>Dictionary </a:t>
            </a:r>
            <a:r>
              <a:rPr lang="en-US" b="1" dirty="0"/>
              <a:t>in </a:t>
            </a:r>
            <a:r>
              <a:rPr lang="en-US" b="1" dirty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1026" name="AutoShape 2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8" name="AutoShape 4" descr="Python Logo png download - 640*480 - Free Transparent Pytho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9" name="Picture 5" descr="C:\Users\Exam\Downloads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786058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57242" y="27146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>
                <a:solidFill>
                  <a:srgbClr val="E9B115"/>
                </a:solidFill>
              </a:rPr>
              <a:t>Dictionary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solidFill>
                  <a:srgbClr val="0A83C0"/>
                </a:solidFill>
                <a:latin typeface="+mj-lt"/>
                <a:ea typeface="+mj-ea"/>
                <a:cs typeface="+mj-cs"/>
              </a:rPr>
              <a:t>Functions &amp; Methods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845A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2552"/>
            <a:ext cx="8229600" cy="79690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E9B115"/>
                </a:solidFill>
              </a:rPr>
              <a:t>Dictionary</a:t>
            </a:r>
            <a:r>
              <a:rPr lang="en-US" sz="3300" b="1" dirty="0">
                <a:solidFill>
                  <a:srgbClr val="E9B115"/>
                </a:solidFill>
              </a:rPr>
              <a:t> Functions &amp; Methods </a:t>
            </a:r>
            <a:r>
              <a:rPr lang="en-US" sz="3300" b="1" dirty="0"/>
              <a:t>in</a:t>
            </a:r>
            <a:r>
              <a:rPr lang="en-US" sz="3300" b="1" dirty="0">
                <a:solidFill>
                  <a:srgbClr val="E9B115"/>
                </a:solidFill>
              </a:rPr>
              <a:t> </a:t>
            </a:r>
            <a:r>
              <a:rPr lang="en-US" sz="3300" b="1" dirty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785794"/>
            <a:ext cx="8501122" cy="5572164"/>
          </a:xfrm>
        </p:spPr>
        <p:txBody>
          <a:bodyPr>
            <a:normAutofit/>
          </a:bodyPr>
          <a:lstStyle/>
          <a:p>
            <a:r>
              <a:rPr lang="en-US" sz="2400" dirty="0"/>
              <a:t>Python supports following in-built functions and methods, Those are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1100" b="1" dirty="0">
              <a:solidFill>
                <a:srgbClr val="0A83C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0A83C0"/>
                </a:solidFill>
              </a:rPr>
              <a:t>☞</a:t>
            </a:r>
            <a:r>
              <a:rPr lang="en-US" sz="2400" b="1" dirty="0"/>
              <a:t> </a:t>
            </a:r>
            <a:r>
              <a:rPr lang="en-US" sz="2400" b="1" u="sng" dirty="0">
                <a:solidFill>
                  <a:srgbClr val="0A83C0"/>
                </a:solidFill>
              </a:rPr>
              <a:t>len():</a:t>
            </a:r>
            <a:r>
              <a:rPr lang="en-US" sz="2400" dirty="0">
                <a:solidFill>
                  <a:srgbClr val="0A83C0"/>
                </a:solidFill>
              </a:rPr>
              <a:t> </a:t>
            </a:r>
          </a:p>
          <a:p>
            <a:pPr algn="just"/>
            <a:r>
              <a:rPr lang="en-US" sz="2200" dirty="0"/>
              <a:t>In Python, </a:t>
            </a:r>
            <a:r>
              <a:rPr lang="en-US" sz="2200" b="1" dirty="0" err="1"/>
              <a:t>len</a:t>
            </a:r>
            <a:r>
              <a:rPr lang="en-US" sz="2200" b="1" dirty="0"/>
              <a:t>() </a:t>
            </a:r>
            <a:r>
              <a:rPr lang="en-US" sz="2200" dirty="0"/>
              <a:t>function is used to find the length of dictionary, i.e it returns the number of items in the dictionary. </a:t>
            </a:r>
          </a:p>
          <a:p>
            <a:pPr>
              <a:buNone/>
            </a:pPr>
            <a:r>
              <a:rPr lang="en-US" sz="2200" b="1" u="sng" dirty="0"/>
              <a:t>Syntax:</a:t>
            </a:r>
            <a:r>
              <a:rPr lang="en-US" sz="2200" dirty="0">
                <a:solidFill>
                  <a:srgbClr val="008080"/>
                </a:solidFill>
                <a:latin typeface="Consolas"/>
              </a:rPr>
              <a:t>		</a:t>
            </a:r>
            <a:r>
              <a:rPr lang="en-US" sz="2200" dirty="0" err="1">
                <a:solidFill>
                  <a:srgbClr val="008080"/>
                </a:solidFill>
                <a:latin typeface="Consolas"/>
              </a:rPr>
              <a:t>len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FF0000"/>
                </a:solidFill>
                <a:latin typeface="Consolas"/>
              </a:rPr>
              <a:t>dictionary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200" dirty="0">
                <a:latin typeface="Consolas"/>
              </a:rPr>
              <a:t> </a:t>
            </a:r>
          </a:p>
          <a:p>
            <a:endParaRPr lang="en-US" sz="2400" dirty="0"/>
          </a:p>
          <a:p>
            <a:pPr>
              <a:buNone/>
            </a:pP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14356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5786" y="1571612"/>
            <a:ext cx="20002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len</a:t>
            </a:r>
            <a:r>
              <a:rPr lang="en-US" sz="2200" dirty="0"/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/>
              <a:t> copy()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/>
              <a:t> get()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/>
              <a:t> keys()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596" y="4857760"/>
            <a:ext cx="757242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A83C0"/>
                </a:solidFill>
              </a:rPr>
              <a:t>Example:</a:t>
            </a:r>
            <a:r>
              <a:rPr lang="en-US" sz="2000" b="1" dirty="0">
                <a:solidFill>
                  <a:srgbClr val="0A83C0"/>
                </a:solidFill>
              </a:rPr>
              <a:t>    </a:t>
            </a:r>
            <a:r>
              <a:rPr lang="en-US" sz="2000" b="1" dirty="0"/>
              <a:t>lendemo.py</a:t>
            </a:r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FF00FF"/>
                </a:solidFill>
                <a:latin typeface="Consolas"/>
              </a:rPr>
              <a:t>Kiran"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err="1">
                <a:solidFill>
                  <a:srgbClr val="FF00FF"/>
                </a:solidFill>
                <a:latin typeface="Consolas"/>
              </a:rPr>
              <a:t>"Age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000" dirty="0">
                <a:latin typeface="Consolas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"Length of Dictionary is:"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 err="1">
                <a:solidFill>
                  <a:srgbClr val="008080"/>
                </a:solidFill>
                <a:latin typeface="Consolas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(student))</a:t>
            </a:r>
            <a:r>
              <a:rPr lang="en-US" sz="2000" dirty="0">
                <a:latin typeface="Consolas"/>
              </a:rPr>
              <a:t> 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0694" y="5929330"/>
            <a:ext cx="335758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>
                <a:solidFill>
                  <a:srgbClr val="FFC000"/>
                </a:solidFill>
              </a:rPr>
              <a:t>Output:	</a:t>
            </a:r>
            <a:r>
              <a:rPr lang="en-US" sz="2000" b="1" dirty="0"/>
              <a:t>python</a:t>
            </a:r>
            <a:r>
              <a:rPr lang="en-US" sz="2000" dirty="0"/>
              <a:t> lendemo.py</a:t>
            </a:r>
          </a:p>
          <a:p>
            <a:r>
              <a:rPr lang="en-US" sz="2000" dirty="0"/>
              <a:t>Length of Dictionary is: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1868" y="1357298"/>
            <a:ext cx="20002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/>
              <a:t> items()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/>
              <a:t> values()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/>
              <a:t> update()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/>
              <a:t> pop()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/>
              <a:t> clear()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796908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dirty="0">
                <a:solidFill>
                  <a:srgbClr val="E9B115"/>
                </a:solidFill>
              </a:rPr>
              <a:t>Dictionary Functions &amp; Methods </a:t>
            </a:r>
            <a:r>
              <a:rPr lang="en-US" sz="3300" b="1" dirty="0"/>
              <a:t>in</a:t>
            </a:r>
            <a:r>
              <a:rPr lang="en-US" sz="3300" b="1" dirty="0">
                <a:solidFill>
                  <a:srgbClr val="E9B115"/>
                </a:solidFill>
              </a:rPr>
              <a:t> </a:t>
            </a:r>
            <a:r>
              <a:rPr lang="en-US" sz="3300" b="1" dirty="0">
                <a:solidFill>
                  <a:srgbClr val="0A83C0"/>
                </a:solidFill>
              </a:rPr>
              <a:t>Python</a:t>
            </a:r>
            <a:r>
              <a:rPr lang="en-US" sz="3600" b="1" dirty="0">
                <a:solidFill>
                  <a:srgbClr val="0A83C0"/>
                </a:solidFill>
              </a:rPr>
              <a:t>     </a:t>
            </a:r>
            <a:r>
              <a:rPr lang="en-US" sz="2000" b="1" dirty="0"/>
              <a:t>Cont..</a:t>
            </a:r>
            <a:endParaRPr lang="en-US" sz="3600" b="1" dirty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9001156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u="sng" dirty="0">
                <a:solidFill>
                  <a:srgbClr val="0A83C0"/>
                </a:solidFill>
              </a:rPr>
              <a:t>☞ copy ():</a:t>
            </a:r>
          </a:p>
          <a:p>
            <a:r>
              <a:rPr lang="en-US" sz="2400" dirty="0"/>
              <a:t>In Python, copy() returns another copy of given dictionary.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b="1" u="sng" dirty="0"/>
              <a:t>Syntax: 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dictionary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.copy() </a:t>
            </a: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282" y="2285992"/>
            <a:ext cx="8501122" cy="19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A83C0"/>
                </a:solidFill>
              </a:rPr>
              <a:t>Example:</a:t>
            </a:r>
            <a:r>
              <a:rPr lang="en-US" sz="2400" b="1" dirty="0">
                <a:solidFill>
                  <a:srgbClr val="0A83C0"/>
                </a:solidFill>
              </a:rPr>
              <a:t>    </a:t>
            </a:r>
            <a:r>
              <a:rPr lang="en-US" sz="2400" b="1" dirty="0"/>
              <a:t>copydemo.py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err="1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200" dirty="0">
                <a:latin typeface="Consolas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Consolas"/>
              </a:rPr>
              <a:t>student2=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sz="2200" dirty="0" err="1">
                <a:solidFill>
                  <a:srgbClr val="FF0000"/>
                </a:solidFill>
                <a:latin typeface="Consolas"/>
              </a:rPr>
              <a:t>copy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2200" dirty="0">
                <a:latin typeface="Consolas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(student2)</a:t>
            </a:r>
            <a:r>
              <a:rPr lang="en-US" sz="2200" dirty="0">
                <a:latin typeface="Consolas"/>
              </a:rPr>
              <a:t> 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4572008"/>
            <a:ext cx="742955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u="sng" dirty="0">
                <a:solidFill>
                  <a:srgbClr val="FFC000"/>
                </a:solidFill>
              </a:rPr>
              <a:t>Output:</a:t>
            </a:r>
            <a:endParaRPr lang="en-US" sz="2400" b="1" dirty="0">
              <a:solidFill>
                <a:srgbClr val="FFC000"/>
              </a:solidFill>
            </a:endParaRPr>
          </a:p>
          <a:p>
            <a:r>
              <a:rPr lang="en-US" sz="2400" b="1" dirty="0"/>
              <a:t>python</a:t>
            </a:r>
            <a:r>
              <a:rPr lang="en-US" sz="2400" dirty="0"/>
              <a:t> copydemo.py</a:t>
            </a:r>
          </a:p>
          <a:p>
            <a:r>
              <a:rPr lang="en-US" sz="2400" dirty="0"/>
              <a:t>{'Name': '</a:t>
            </a:r>
            <a:r>
              <a:rPr lang="en-US" sz="2400" dirty="0" err="1"/>
              <a:t>Kiran</a:t>
            </a:r>
            <a:r>
              <a:rPr lang="en-US" sz="2400" dirty="0"/>
              <a:t>', 'Age': 22, 'Branch': 'CSE'}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796908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dirty="0">
                <a:solidFill>
                  <a:srgbClr val="E9B115"/>
                </a:solidFill>
              </a:rPr>
              <a:t>Dictionary Functions &amp; Methods </a:t>
            </a:r>
            <a:r>
              <a:rPr lang="en-US" sz="3300" b="1" dirty="0"/>
              <a:t>in</a:t>
            </a:r>
            <a:r>
              <a:rPr lang="en-US" sz="3300" b="1" dirty="0">
                <a:solidFill>
                  <a:srgbClr val="E9B115"/>
                </a:solidFill>
              </a:rPr>
              <a:t> </a:t>
            </a:r>
            <a:r>
              <a:rPr lang="en-US" sz="3300" b="1" dirty="0">
                <a:solidFill>
                  <a:srgbClr val="0A83C0"/>
                </a:solidFill>
              </a:rPr>
              <a:t>Python</a:t>
            </a:r>
            <a:r>
              <a:rPr lang="en-US" sz="3600" b="1" dirty="0">
                <a:solidFill>
                  <a:srgbClr val="0A83C0"/>
                </a:solidFill>
              </a:rPr>
              <a:t>     </a:t>
            </a:r>
            <a:r>
              <a:rPr lang="en-US" sz="2000" b="1" dirty="0"/>
              <a:t>Cont..</a:t>
            </a:r>
            <a:endParaRPr lang="en-US" sz="3600" b="1" dirty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9001156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u="sng" dirty="0">
                <a:solidFill>
                  <a:srgbClr val="0A83C0"/>
                </a:solidFill>
              </a:rPr>
              <a:t>☞ get ():</a:t>
            </a:r>
          </a:p>
          <a:p>
            <a:r>
              <a:rPr lang="en-US" sz="2400" dirty="0"/>
              <a:t>In Python, get() is used to get the value of specified key form dictionary.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b="1" u="sng" dirty="0"/>
              <a:t>Syntax: 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dictionary</a:t>
            </a:r>
            <a:r>
              <a:rPr lang="en-US" sz="2400" dirty="0" err="1">
                <a:solidFill>
                  <a:srgbClr val="008080"/>
                </a:solidFill>
                <a:latin typeface="Consolas"/>
              </a:rPr>
              <a:t>.get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(</a:t>
            </a:r>
            <a:r>
              <a:rPr lang="en-US" sz="2400" dirty="0">
                <a:latin typeface="Consolas"/>
              </a:rPr>
              <a:t>Key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) </a:t>
            </a: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282" y="2658287"/>
            <a:ext cx="8501122" cy="20774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A83C0"/>
                </a:solidFill>
              </a:rPr>
              <a:t>Example:</a:t>
            </a:r>
            <a:r>
              <a:rPr lang="en-US" sz="2400" b="1" dirty="0">
                <a:solidFill>
                  <a:srgbClr val="0A83C0"/>
                </a:solidFill>
              </a:rPr>
              <a:t>    </a:t>
            </a:r>
            <a:r>
              <a:rPr lang="en-US" sz="2400" b="1" dirty="0"/>
              <a:t>getdemo.py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err="1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200" dirty="0">
                <a:latin typeface="Consolas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/>
              </a:rPr>
              <a:t>"Name is :"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sz="2400" dirty="0" err="1">
                <a:solidFill>
                  <a:srgbClr val="008080"/>
                </a:solidFill>
                <a:latin typeface="Consolas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400" dirty="0" err="1">
                <a:solidFill>
                  <a:srgbClr val="FF00FF"/>
                </a:solidFill>
                <a:latin typeface="Consolas"/>
              </a:rPr>
              <a:t>RegNo</a:t>
            </a:r>
            <a:r>
              <a:rPr lang="en-US" sz="2400" dirty="0">
                <a:solidFill>
                  <a:srgbClr val="FF00FF"/>
                </a:solidFill>
                <a:latin typeface="Consolas"/>
              </a:rPr>
              <a:t> is :"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sz="2400" dirty="0" err="1">
                <a:solidFill>
                  <a:srgbClr val="008080"/>
                </a:solidFill>
                <a:latin typeface="Consolas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))</a:t>
            </a:r>
            <a:r>
              <a:rPr lang="en-US" sz="2400" dirty="0">
                <a:latin typeface="Consolas"/>
              </a:rPr>
              <a:t> 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4871877"/>
            <a:ext cx="742955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u="sng" dirty="0">
                <a:solidFill>
                  <a:srgbClr val="FFC000"/>
                </a:solidFill>
              </a:rPr>
              <a:t>Output:</a:t>
            </a:r>
            <a:endParaRPr lang="en-US" sz="2400" b="1" dirty="0">
              <a:solidFill>
                <a:srgbClr val="FFC000"/>
              </a:solidFill>
            </a:endParaRPr>
          </a:p>
          <a:p>
            <a:r>
              <a:rPr lang="en-US" sz="2400" b="1" dirty="0"/>
              <a:t>python</a:t>
            </a:r>
            <a:r>
              <a:rPr lang="en-US" sz="2400" dirty="0"/>
              <a:t> getdemo.py</a:t>
            </a:r>
          </a:p>
          <a:p>
            <a:r>
              <a:rPr lang="en-US" sz="2400" dirty="0"/>
              <a:t>Name is : </a:t>
            </a:r>
            <a:r>
              <a:rPr lang="en-US" sz="2400" dirty="0" err="1"/>
              <a:t>Kiran</a:t>
            </a:r>
            <a:endParaRPr lang="en-US" sz="2400" dirty="0"/>
          </a:p>
          <a:p>
            <a:r>
              <a:rPr lang="en-US" sz="2400" dirty="0"/>
              <a:t>Age is : 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796908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dirty="0">
                <a:solidFill>
                  <a:srgbClr val="E9B115"/>
                </a:solidFill>
              </a:rPr>
              <a:t>Dictionary Functions &amp; Methods </a:t>
            </a:r>
            <a:r>
              <a:rPr lang="en-US" sz="3300" b="1" dirty="0"/>
              <a:t>in</a:t>
            </a:r>
            <a:r>
              <a:rPr lang="en-US" sz="3300" b="1" dirty="0">
                <a:solidFill>
                  <a:srgbClr val="E9B115"/>
                </a:solidFill>
              </a:rPr>
              <a:t> </a:t>
            </a:r>
            <a:r>
              <a:rPr lang="en-US" sz="3300" b="1" dirty="0">
                <a:solidFill>
                  <a:srgbClr val="0A83C0"/>
                </a:solidFill>
              </a:rPr>
              <a:t>Python</a:t>
            </a:r>
            <a:r>
              <a:rPr lang="en-US" sz="3600" b="1" dirty="0">
                <a:solidFill>
                  <a:srgbClr val="0A83C0"/>
                </a:solidFill>
              </a:rPr>
              <a:t>     </a:t>
            </a:r>
            <a:r>
              <a:rPr lang="en-US" sz="2000" b="1" dirty="0"/>
              <a:t>Cont..</a:t>
            </a:r>
            <a:endParaRPr lang="en-US" sz="3600" b="1" dirty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9001156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u="sng" dirty="0">
                <a:solidFill>
                  <a:srgbClr val="0A83C0"/>
                </a:solidFill>
              </a:rPr>
              <a:t>☞ keys ():</a:t>
            </a:r>
          </a:p>
          <a:p>
            <a:r>
              <a:rPr lang="en-US" sz="2400" dirty="0"/>
              <a:t>In Python, keys() method is used to fetch all the keys from the dictionary.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b="1" u="sng" dirty="0"/>
              <a:t>Syntax: 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dictionary</a:t>
            </a:r>
            <a:r>
              <a:rPr lang="en-US" sz="2400" dirty="0" err="1">
                <a:solidFill>
                  <a:srgbClr val="008080"/>
                </a:solidFill>
                <a:latin typeface="Consolas"/>
              </a:rPr>
              <a:t>.keys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() </a:t>
            </a: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282" y="2658287"/>
            <a:ext cx="8501122" cy="20774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A83C0"/>
                </a:solidFill>
              </a:rPr>
              <a:t>Example:</a:t>
            </a:r>
            <a:r>
              <a:rPr lang="en-US" sz="2400" b="1" dirty="0">
                <a:solidFill>
                  <a:srgbClr val="0A83C0"/>
                </a:solidFill>
              </a:rPr>
              <a:t>    </a:t>
            </a:r>
            <a:r>
              <a:rPr lang="en-US" sz="2400" b="1" dirty="0"/>
              <a:t>keysdemo.py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err="1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200" dirty="0">
                <a:latin typeface="Consolas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x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sz="2400" dirty="0" err="1">
                <a:solidFill>
                  <a:srgbClr val="008080"/>
                </a:solidFill>
                <a:latin typeface="Consolas"/>
              </a:rPr>
              <a:t>keys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():</a:t>
            </a:r>
            <a:r>
              <a:rPr lang="en-US" sz="2400" dirty="0">
                <a:latin typeface="Consolas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	print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(x)</a:t>
            </a:r>
            <a:r>
              <a:rPr lang="en-US" sz="2400" dirty="0">
                <a:latin typeface="Consolas"/>
              </a:rPr>
              <a:t> 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4786322"/>
            <a:ext cx="742955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u="sng" dirty="0">
                <a:solidFill>
                  <a:srgbClr val="FFC000"/>
                </a:solidFill>
              </a:rPr>
              <a:t>Output:</a:t>
            </a:r>
            <a:endParaRPr lang="en-US" sz="2400" b="1" dirty="0">
              <a:solidFill>
                <a:srgbClr val="FFC000"/>
              </a:solidFill>
            </a:endParaRPr>
          </a:p>
          <a:p>
            <a:r>
              <a:rPr lang="en-US" sz="2400" b="1" dirty="0"/>
              <a:t>python</a:t>
            </a:r>
            <a:r>
              <a:rPr lang="en-US" sz="2400" dirty="0"/>
              <a:t> keysdemo.py</a:t>
            </a:r>
          </a:p>
          <a:p>
            <a:r>
              <a:rPr lang="en-US" sz="2400" dirty="0"/>
              <a:t>Name</a:t>
            </a:r>
          </a:p>
          <a:p>
            <a:r>
              <a:rPr lang="en-US" sz="2400" dirty="0"/>
              <a:t>Age</a:t>
            </a:r>
          </a:p>
          <a:p>
            <a:r>
              <a:rPr lang="en-US" sz="2400" dirty="0"/>
              <a:t>Branch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796908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dirty="0">
                <a:solidFill>
                  <a:srgbClr val="E9B115"/>
                </a:solidFill>
              </a:rPr>
              <a:t>Dictionary Functions &amp; Methods </a:t>
            </a:r>
            <a:r>
              <a:rPr lang="en-US" sz="3300" b="1" dirty="0"/>
              <a:t>in</a:t>
            </a:r>
            <a:r>
              <a:rPr lang="en-US" sz="3300" b="1" dirty="0">
                <a:solidFill>
                  <a:srgbClr val="E9B115"/>
                </a:solidFill>
              </a:rPr>
              <a:t> </a:t>
            </a:r>
            <a:r>
              <a:rPr lang="en-US" sz="3300" b="1" dirty="0">
                <a:solidFill>
                  <a:srgbClr val="0A83C0"/>
                </a:solidFill>
              </a:rPr>
              <a:t>Python</a:t>
            </a:r>
            <a:r>
              <a:rPr lang="en-US" sz="3600" b="1" dirty="0">
                <a:solidFill>
                  <a:srgbClr val="0A83C0"/>
                </a:solidFill>
              </a:rPr>
              <a:t>     </a:t>
            </a:r>
            <a:r>
              <a:rPr lang="en-US" sz="2000" b="1" dirty="0"/>
              <a:t>Cont..</a:t>
            </a:r>
            <a:endParaRPr lang="en-US" sz="3600" b="1" dirty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9001156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u="sng" dirty="0">
                <a:solidFill>
                  <a:srgbClr val="0A83C0"/>
                </a:solidFill>
              </a:rPr>
              <a:t>☞ items ():</a:t>
            </a:r>
          </a:p>
          <a:p>
            <a:r>
              <a:rPr lang="en-US" sz="2400" dirty="0"/>
              <a:t>In Python, items() method returns a new view of the dictionary. This view is collection of key value tuples. 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b="1" u="sng" dirty="0"/>
              <a:t>Syntax: 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dictionary</a:t>
            </a:r>
            <a:r>
              <a:rPr lang="en-US" sz="2400" dirty="0" err="1">
                <a:solidFill>
                  <a:srgbClr val="008080"/>
                </a:solidFill>
                <a:latin typeface="Consolas"/>
              </a:rPr>
              <a:t>.items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() </a:t>
            </a: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282" y="2571744"/>
            <a:ext cx="8501122" cy="20774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A83C0"/>
                </a:solidFill>
              </a:rPr>
              <a:t>Example:</a:t>
            </a:r>
            <a:r>
              <a:rPr lang="en-US" sz="2400" b="1" dirty="0">
                <a:solidFill>
                  <a:srgbClr val="0A83C0"/>
                </a:solidFill>
              </a:rPr>
              <a:t>    </a:t>
            </a:r>
            <a:r>
              <a:rPr lang="en-US" sz="2400" b="1" dirty="0"/>
              <a:t>itemsdemo.py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err="1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200" dirty="0">
                <a:latin typeface="Consolas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x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sz="2400" dirty="0" err="1">
                <a:solidFill>
                  <a:srgbClr val="008080"/>
                </a:solidFill>
                <a:latin typeface="Consolas"/>
              </a:rPr>
              <a:t>items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():</a:t>
            </a:r>
            <a:r>
              <a:rPr lang="en-US" sz="2400" dirty="0">
                <a:latin typeface="Consolas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	print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(x)</a:t>
            </a:r>
            <a:r>
              <a:rPr lang="en-US" sz="2400" dirty="0">
                <a:latin typeface="Consolas"/>
              </a:rPr>
              <a:t> 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4786322"/>
            <a:ext cx="742955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u="sng" dirty="0">
                <a:solidFill>
                  <a:srgbClr val="FFC000"/>
                </a:solidFill>
              </a:rPr>
              <a:t>Output:</a:t>
            </a:r>
            <a:endParaRPr lang="en-US" sz="2400" b="1" dirty="0">
              <a:solidFill>
                <a:srgbClr val="FFC000"/>
              </a:solidFill>
            </a:endParaRPr>
          </a:p>
          <a:p>
            <a:r>
              <a:rPr lang="en-US" sz="2400" b="1" dirty="0"/>
              <a:t>python</a:t>
            </a:r>
            <a:r>
              <a:rPr lang="en-US" sz="2400" dirty="0"/>
              <a:t> itemsdemo.py</a:t>
            </a:r>
          </a:p>
          <a:p>
            <a:r>
              <a:rPr lang="en-US" sz="2400" dirty="0"/>
              <a:t>('Name', '</a:t>
            </a:r>
            <a:r>
              <a:rPr lang="en-US" sz="2400" dirty="0" err="1"/>
              <a:t>Kiran</a:t>
            </a:r>
            <a:r>
              <a:rPr lang="en-US" sz="2400" dirty="0"/>
              <a:t>')</a:t>
            </a:r>
          </a:p>
          <a:p>
            <a:r>
              <a:rPr lang="en-US" sz="2400" dirty="0"/>
              <a:t>('Age', 22)</a:t>
            </a:r>
          </a:p>
          <a:p>
            <a:r>
              <a:rPr lang="en-US" sz="2400" dirty="0"/>
              <a:t>('Branch', 'CSE‘)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796908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dirty="0">
                <a:solidFill>
                  <a:srgbClr val="E9B115"/>
                </a:solidFill>
              </a:rPr>
              <a:t>Dictionary Functions &amp; Methods </a:t>
            </a:r>
            <a:r>
              <a:rPr lang="en-US" sz="3300" b="1" dirty="0"/>
              <a:t>in</a:t>
            </a:r>
            <a:r>
              <a:rPr lang="en-US" sz="3300" b="1" dirty="0">
                <a:solidFill>
                  <a:srgbClr val="E9B115"/>
                </a:solidFill>
              </a:rPr>
              <a:t> </a:t>
            </a:r>
            <a:r>
              <a:rPr lang="en-US" sz="3300" b="1" dirty="0">
                <a:solidFill>
                  <a:srgbClr val="0A83C0"/>
                </a:solidFill>
              </a:rPr>
              <a:t>Python</a:t>
            </a:r>
            <a:r>
              <a:rPr lang="en-US" sz="3600" b="1" dirty="0">
                <a:solidFill>
                  <a:srgbClr val="0A83C0"/>
                </a:solidFill>
              </a:rPr>
              <a:t>     </a:t>
            </a:r>
            <a:r>
              <a:rPr lang="en-US" sz="2000" b="1" dirty="0"/>
              <a:t>Cont..</a:t>
            </a:r>
            <a:endParaRPr lang="en-US" sz="3600" b="1" dirty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9001156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u="sng" dirty="0">
                <a:solidFill>
                  <a:srgbClr val="0A83C0"/>
                </a:solidFill>
              </a:rPr>
              <a:t>☞ values ():</a:t>
            </a:r>
          </a:p>
          <a:p>
            <a:r>
              <a:rPr lang="en-US" sz="2400" dirty="0"/>
              <a:t>In Python, values() method is used to collect all the values from a dictionary. 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b="1" u="sng" dirty="0"/>
              <a:t>Syntax: 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dictionary</a:t>
            </a:r>
            <a:r>
              <a:rPr lang="en-US" sz="2400" dirty="0" err="1">
                <a:solidFill>
                  <a:srgbClr val="008080"/>
                </a:solidFill>
                <a:latin typeface="Consolas"/>
              </a:rPr>
              <a:t>.values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() </a:t>
            </a: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282" y="2571744"/>
            <a:ext cx="8501122" cy="20774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A83C0"/>
                </a:solidFill>
              </a:rPr>
              <a:t>Example:</a:t>
            </a:r>
            <a:r>
              <a:rPr lang="en-US" sz="2400" b="1" dirty="0">
                <a:solidFill>
                  <a:srgbClr val="0A83C0"/>
                </a:solidFill>
              </a:rPr>
              <a:t>    </a:t>
            </a:r>
            <a:r>
              <a:rPr lang="en-US" sz="2400" b="1" dirty="0"/>
              <a:t>valuesdemo.py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err="1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200" dirty="0">
                <a:latin typeface="Consolas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x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sz="2400" dirty="0" err="1">
                <a:solidFill>
                  <a:srgbClr val="008080"/>
                </a:solidFill>
                <a:latin typeface="Consolas"/>
              </a:rPr>
              <a:t>values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():</a:t>
            </a:r>
            <a:r>
              <a:rPr lang="en-US" sz="2400" dirty="0">
                <a:latin typeface="Consolas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	print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(x)</a:t>
            </a:r>
            <a:r>
              <a:rPr lang="en-US" sz="2400" dirty="0">
                <a:latin typeface="Consolas"/>
              </a:rPr>
              <a:t> 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4786322"/>
            <a:ext cx="742955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u="sng" dirty="0">
                <a:solidFill>
                  <a:srgbClr val="FFC000"/>
                </a:solidFill>
              </a:rPr>
              <a:t>Output:</a:t>
            </a:r>
            <a:endParaRPr lang="en-US" sz="2400" b="1" dirty="0">
              <a:solidFill>
                <a:srgbClr val="FFC000"/>
              </a:solidFill>
            </a:endParaRPr>
          </a:p>
          <a:p>
            <a:r>
              <a:rPr lang="en-US" sz="2400" b="1" dirty="0"/>
              <a:t>python</a:t>
            </a:r>
            <a:r>
              <a:rPr lang="en-US" sz="2400" dirty="0"/>
              <a:t> valuesdemo.py</a:t>
            </a:r>
          </a:p>
          <a:p>
            <a:r>
              <a:rPr lang="en-US" sz="2400" dirty="0" err="1"/>
              <a:t>Kiran</a:t>
            </a:r>
            <a:endParaRPr lang="en-US" sz="2400" dirty="0"/>
          </a:p>
          <a:p>
            <a:r>
              <a:rPr lang="en-US" sz="2400" dirty="0"/>
              <a:t>22</a:t>
            </a:r>
          </a:p>
          <a:p>
            <a:r>
              <a:rPr lang="en-US" sz="2400" dirty="0"/>
              <a:t>CSE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796908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dirty="0">
                <a:solidFill>
                  <a:srgbClr val="E9B115"/>
                </a:solidFill>
              </a:rPr>
              <a:t>Dictionary Functions &amp; Methods </a:t>
            </a:r>
            <a:r>
              <a:rPr lang="en-US" sz="3300" b="1" dirty="0"/>
              <a:t>in</a:t>
            </a:r>
            <a:r>
              <a:rPr lang="en-US" sz="3300" b="1" dirty="0">
                <a:solidFill>
                  <a:srgbClr val="E9B115"/>
                </a:solidFill>
              </a:rPr>
              <a:t> </a:t>
            </a:r>
            <a:r>
              <a:rPr lang="en-US" sz="3300" b="1" dirty="0">
                <a:solidFill>
                  <a:srgbClr val="0A83C0"/>
                </a:solidFill>
              </a:rPr>
              <a:t>Python</a:t>
            </a:r>
            <a:r>
              <a:rPr lang="en-US" sz="3600" b="1" dirty="0">
                <a:solidFill>
                  <a:srgbClr val="0A83C0"/>
                </a:solidFill>
              </a:rPr>
              <a:t>     </a:t>
            </a:r>
            <a:r>
              <a:rPr lang="en-US" sz="2000" b="1" dirty="0"/>
              <a:t>Cont..</a:t>
            </a:r>
            <a:endParaRPr lang="en-US" sz="3600" b="1" dirty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9001156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u="sng" dirty="0">
                <a:solidFill>
                  <a:srgbClr val="0A83C0"/>
                </a:solidFill>
              </a:rPr>
              <a:t>☞ update ():</a:t>
            </a:r>
          </a:p>
          <a:p>
            <a:r>
              <a:rPr lang="en-US" sz="2400" dirty="0"/>
              <a:t>In python, update() method updates the dictionary with the key and value pairs. It inserts key/value if it is not present. It updates key/value if it is already present in the dictionary. 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b="1" u="sng" dirty="0"/>
              <a:t>Syntax: 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dictionary</a:t>
            </a:r>
            <a:r>
              <a:rPr lang="en-US" sz="2400" dirty="0" err="1">
                <a:solidFill>
                  <a:srgbClr val="008080"/>
                </a:solidFill>
                <a:latin typeface="Consolas"/>
              </a:rPr>
              <a:t>.update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({</a:t>
            </a:r>
            <a:r>
              <a:rPr lang="en-US" sz="2400" dirty="0" err="1"/>
              <a:t>key:value</a:t>
            </a:r>
            <a:r>
              <a:rPr lang="en-US" sz="2400" dirty="0"/>
              <a:t>,….}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) </a:t>
            </a: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282" y="2949545"/>
            <a:ext cx="8501122" cy="1908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A83C0"/>
                </a:solidFill>
              </a:rPr>
              <a:t>Example:</a:t>
            </a:r>
            <a:r>
              <a:rPr lang="en-US" sz="2400" b="1" dirty="0">
                <a:solidFill>
                  <a:srgbClr val="0A83C0"/>
                </a:solidFill>
              </a:rPr>
              <a:t>    </a:t>
            </a:r>
            <a:r>
              <a:rPr lang="en-US" sz="2400" b="1" dirty="0"/>
              <a:t>updatedemo.py</a:t>
            </a:r>
            <a:endParaRPr lang="en-US" sz="2400" dirty="0"/>
          </a:p>
          <a:p>
            <a:r>
              <a:rPr lang="en-US" sz="2200" dirty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err="1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200" dirty="0">
                <a:latin typeface="Consolas"/>
              </a:rPr>
              <a:t> 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sz="2400" dirty="0" err="1">
                <a:solidFill>
                  <a:srgbClr val="008080"/>
                </a:solidFill>
                <a:latin typeface="Consolas"/>
              </a:rPr>
              <a:t>update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({</a:t>
            </a:r>
            <a:r>
              <a:rPr lang="en-US" sz="2400" dirty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400" dirty="0">
                <a:solidFill>
                  <a:srgbClr val="FF00FF"/>
                </a:solidFill>
                <a:latin typeface="Consolas"/>
              </a:rPr>
              <a:t>"ECE"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})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sz="2400" dirty="0" err="1">
                <a:solidFill>
                  <a:srgbClr val="008080"/>
                </a:solidFill>
                <a:latin typeface="Consolas"/>
              </a:rPr>
              <a:t>update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({</a:t>
            </a:r>
            <a:r>
              <a:rPr lang="en-US" sz="24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400" dirty="0" err="1">
                <a:solidFill>
                  <a:srgbClr val="FF00FF"/>
                </a:solidFill>
                <a:latin typeface="Consolas"/>
              </a:rPr>
              <a:t>phno</a:t>
            </a:r>
            <a:r>
              <a:rPr lang="en-US" sz="24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400" dirty="0">
                <a:solidFill>
                  <a:srgbClr val="800080"/>
                </a:solidFill>
                <a:latin typeface="Consolas"/>
              </a:rPr>
              <a:t>56895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})</a:t>
            </a:r>
            <a:r>
              <a:rPr lang="en-US" sz="2400" dirty="0">
                <a:latin typeface="Consolas"/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(student)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5014753"/>
            <a:ext cx="850112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u="sng" dirty="0">
                <a:solidFill>
                  <a:srgbClr val="FFC000"/>
                </a:solidFill>
              </a:rPr>
              <a:t>Output:</a:t>
            </a:r>
            <a:endParaRPr lang="en-US" sz="2400" b="1" dirty="0">
              <a:solidFill>
                <a:srgbClr val="FFC000"/>
              </a:solidFill>
            </a:endParaRPr>
          </a:p>
          <a:p>
            <a:r>
              <a:rPr lang="en-US" sz="2400" b="1" dirty="0"/>
              <a:t>python</a:t>
            </a:r>
            <a:r>
              <a:rPr lang="en-US" sz="2400" dirty="0"/>
              <a:t> updatedemo.py</a:t>
            </a:r>
          </a:p>
          <a:p>
            <a:r>
              <a:rPr lang="en-US" sz="2400" dirty="0"/>
              <a:t>{'Name': '</a:t>
            </a:r>
            <a:r>
              <a:rPr lang="en-US" sz="2400" dirty="0" err="1"/>
              <a:t>Kiran</a:t>
            </a:r>
            <a:r>
              <a:rPr lang="en-US" sz="2400" dirty="0"/>
              <a:t>', 'Age': 22, 'Branch': 'ECE', '</a:t>
            </a:r>
            <a:r>
              <a:rPr lang="en-US" sz="2400" dirty="0" err="1"/>
              <a:t>phno</a:t>
            </a:r>
            <a:r>
              <a:rPr lang="en-US" sz="2400" dirty="0"/>
              <a:t>': 56895}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796908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dirty="0">
                <a:solidFill>
                  <a:srgbClr val="E9B115"/>
                </a:solidFill>
              </a:rPr>
              <a:t>Dictionary Functions &amp; Methods </a:t>
            </a:r>
            <a:r>
              <a:rPr lang="en-US" sz="3300" b="1" dirty="0"/>
              <a:t>in</a:t>
            </a:r>
            <a:r>
              <a:rPr lang="en-US" sz="3300" b="1" dirty="0">
                <a:solidFill>
                  <a:srgbClr val="E9B115"/>
                </a:solidFill>
              </a:rPr>
              <a:t> </a:t>
            </a:r>
            <a:r>
              <a:rPr lang="en-US" sz="3300" b="1" dirty="0">
                <a:solidFill>
                  <a:srgbClr val="0A83C0"/>
                </a:solidFill>
              </a:rPr>
              <a:t>Python</a:t>
            </a:r>
            <a:r>
              <a:rPr lang="en-US" sz="3600" b="1" dirty="0">
                <a:solidFill>
                  <a:srgbClr val="0A83C0"/>
                </a:solidFill>
              </a:rPr>
              <a:t>     </a:t>
            </a:r>
            <a:r>
              <a:rPr lang="en-US" sz="2000" b="1" dirty="0"/>
              <a:t>Cont..</a:t>
            </a:r>
            <a:endParaRPr lang="en-US" sz="3600" b="1" dirty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9001156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u="sng" dirty="0">
                <a:solidFill>
                  <a:srgbClr val="0A83C0"/>
                </a:solidFill>
              </a:rPr>
              <a:t>☞ pop ():</a:t>
            </a:r>
          </a:p>
          <a:p>
            <a:r>
              <a:rPr lang="en-US" sz="2200" dirty="0"/>
              <a:t>In python pop() method removes an element from the dictionary. It removes the element which is associated to the specified key.</a:t>
            </a:r>
          </a:p>
          <a:p>
            <a:r>
              <a:rPr lang="en-US" sz="2200" dirty="0"/>
              <a:t>If specified key is present in the dictionary, it remove and return its value.</a:t>
            </a:r>
          </a:p>
          <a:p>
            <a:r>
              <a:rPr lang="en-US" sz="2200" dirty="0"/>
              <a:t>If the specified key is not present, it throws an error </a:t>
            </a:r>
            <a:r>
              <a:rPr lang="en-US" sz="2200" dirty="0" err="1"/>
              <a:t>KeyError</a:t>
            </a:r>
            <a:r>
              <a:rPr lang="en-US" sz="2200" dirty="0"/>
              <a:t>.</a:t>
            </a: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 	</a:t>
            </a:r>
            <a:r>
              <a:rPr lang="en-US" sz="2200" dirty="0"/>
              <a:t>	</a:t>
            </a:r>
            <a:r>
              <a:rPr lang="en-US" sz="2200" b="1" u="sng" dirty="0"/>
              <a:t>Syntax: </a:t>
            </a:r>
            <a:r>
              <a:rPr lang="en-US" sz="2200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2200" dirty="0">
                <a:solidFill>
                  <a:srgbClr val="FF0000"/>
                </a:solidFill>
                <a:latin typeface="Consolas"/>
              </a:rPr>
              <a:t>dictionary</a:t>
            </a:r>
            <a:r>
              <a:rPr lang="en-US" sz="2200" dirty="0">
                <a:solidFill>
                  <a:srgbClr val="008080"/>
                </a:solidFill>
                <a:latin typeface="Consolas"/>
              </a:rPr>
              <a:t>.pop(</a:t>
            </a:r>
            <a:r>
              <a:rPr lang="en-US" sz="2200" dirty="0"/>
              <a:t>key</a:t>
            </a:r>
            <a:r>
              <a:rPr lang="en-US" sz="2200" dirty="0">
                <a:solidFill>
                  <a:srgbClr val="008080"/>
                </a:solidFill>
                <a:latin typeface="Consolas"/>
              </a:rPr>
              <a:t>) </a:t>
            </a: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5720" y="3223155"/>
            <a:ext cx="8501122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A83C0"/>
                </a:solidFill>
              </a:rPr>
              <a:t>Example:</a:t>
            </a:r>
            <a:r>
              <a:rPr lang="en-US" sz="2400" b="1" dirty="0">
                <a:solidFill>
                  <a:srgbClr val="0A83C0"/>
                </a:solidFill>
              </a:rPr>
              <a:t>    </a:t>
            </a:r>
            <a:r>
              <a:rPr lang="en-US" sz="2400" b="1" dirty="0"/>
              <a:t>updatedemo.py</a:t>
            </a:r>
            <a:endParaRPr lang="en-US" sz="2400" dirty="0"/>
          </a:p>
          <a:p>
            <a:r>
              <a:rPr lang="en-US" sz="2200" dirty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err="1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200" dirty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200" dirty="0">
                <a:latin typeface="Consolas"/>
              </a:rPr>
              <a:t> </a:t>
            </a:r>
          </a:p>
          <a:p>
            <a:r>
              <a:rPr lang="nl-NL" sz="2200" dirty="0">
                <a:solidFill>
                  <a:srgbClr val="000000"/>
                </a:solidFill>
                <a:latin typeface="Consolas"/>
              </a:rPr>
              <a:t>student.</a:t>
            </a:r>
            <a:r>
              <a:rPr lang="nl-NL" sz="2200" dirty="0">
                <a:solidFill>
                  <a:srgbClr val="008080"/>
                </a:solidFill>
                <a:latin typeface="Consolas"/>
              </a:rPr>
              <a:t>pop</a:t>
            </a:r>
            <a:r>
              <a:rPr lang="nl-NL" sz="2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l-NL" sz="2200" dirty="0">
                <a:solidFill>
                  <a:srgbClr val="FF00FF"/>
                </a:solidFill>
                <a:latin typeface="Consolas"/>
              </a:rPr>
              <a:t>'Age'</a:t>
            </a:r>
            <a:r>
              <a:rPr lang="nl-NL" sz="22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nl-NL" sz="2200" dirty="0">
                <a:latin typeface="Consolas"/>
              </a:rPr>
              <a:t> </a:t>
            </a:r>
          </a:p>
          <a:p>
            <a:r>
              <a:rPr lang="nl-NL" sz="22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nl-NL" sz="2200" dirty="0">
                <a:solidFill>
                  <a:srgbClr val="000000"/>
                </a:solidFill>
                <a:latin typeface="Consolas"/>
              </a:rPr>
              <a:t>(student)</a:t>
            </a:r>
            <a:r>
              <a:rPr lang="nl-NL" sz="2200" dirty="0">
                <a:latin typeface="Consolas"/>
              </a:rPr>
              <a:t> </a:t>
            </a:r>
          </a:p>
          <a:p>
            <a:r>
              <a:rPr lang="nl-NL" sz="2200" dirty="0">
                <a:solidFill>
                  <a:srgbClr val="000000"/>
                </a:solidFill>
                <a:latin typeface="Consolas"/>
              </a:rPr>
              <a:t>student.</a:t>
            </a:r>
            <a:r>
              <a:rPr lang="nl-NL" sz="2200" dirty="0">
                <a:solidFill>
                  <a:srgbClr val="008080"/>
                </a:solidFill>
                <a:latin typeface="Consolas"/>
              </a:rPr>
              <a:t>pop</a:t>
            </a:r>
            <a:r>
              <a:rPr lang="nl-NL" sz="2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l-NL" sz="2200" dirty="0">
                <a:solidFill>
                  <a:srgbClr val="FF00FF"/>
                </a:solidFill>
                <a:latin typeface="Consolas"/>
              </a:rPr>
              <a:t>'hallno'</a:t>
            </a:r>
            <a:r>
              <a:rPr lang="nl-NL" sz="22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nl-NL" sz="2200" dirty="0">
                <a:latin typeface="Consolas"/>
              </a:rPr>
              <a:t> </a:t>
            </a:r>
          </a:p>
          <a:p>
            <a:r>
              <a:rPr lang="nl-NL" sz="22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nl-NL" sz="2200" dirty="0">
                <a:solidFill>
                  <a:srgbClr val="000000"/>
                </a:solidFill>
                <a:latin typeface="Consolas"/>
              </a:rPr>
              <a:t>(student)</a:t>
            </a:r>
            <a:r>
              <a:rPr lang="nl-NL" sz="2200" dirty="0">
                <a:latin typeface="Consolas"/>
              </a:rPr>
              <a:t> 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5500701"/>
            <a:ext cx="8429684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u="sng" dirty="0">
                <a:solidFill>
                  <a:srgbClr val="FFC000"/>
                </a:solidFill>
              </a:rPr>
              <a:t>Output: </a:t>
            </a:r>
            <a:r>
              <a:rPr lang="en-US" sz="2200" b="1" dirty="0"/>
              <a:t>python</a:t>
            </a:r>
            <a:r>
              <a:rPr lang="en-US" sz="2200" dirty="0"/>
              <a:t> updatedemo.py</a:t>
            </a:r>
          </a:p>
          <a:p>
            <a:r>
              <a:rPr lang="en-US" sz="2200" dirty="0"/>
              <a:t>{'Name': '</a:t>
            </a:r>
            <a:r>
              <a:rPr lang="en-US" sz="2200" dirty="0" err="1"/>
              <a:t>Kiran</a:t>
            </a:r>
            <a:r>
              <a:rPr lang="en-US" sz="2200" dirty="0"/>
              <a:t>', 'Branch': 'CSE'}</a:t>
            </a:r>
          </a:p>
          <a:p>
            <a:r>
              <a:rPr lang="en-US" sz="2200" dirty="0" err="1"/>
              <a:t>KeyError</a:t>
            </a:r>
            <a:r>
              <a:rPr lang="en-US" sz="2200" dirty="0"/>
              <a:t>: '</a:t>
            </a:r>
            <a:r>
              <a:rPr lang="en-US" sz="2200" dirty="0" err="1"/>
              <a:t>hallno</a:t>
            </a:r>
            <a:r>
              <a:rPr lang="en-US" sz="2200" dirty="0"/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796908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dirty="0">
                <a:solidFill>
                  <a:srgbClr val="E9B115"/>
                </a:solidFill>
              </a:rPr>
              <a:t>Dictionary Functions &amp; Methods </a:t>
            </a:r>
            <a:r>
              <a:rPr lang="en-US" sz="3300" b="1" dirty="0"/>
              <a:t>in</a:t>
            </a:r>
            <a:r>
              <a:rPr lang="en-US" sz="3300" b="1" dirty="0">
                <a:solidFill>
                  <a:srgbClr val="E9B115"/>
                </a:solidFill>
              </a:rPr>
              <a:t> </a:t>
            </a:r>
            <a:r>
              <a:rPr lang="en-US" sz="3300" b="1" dirty="0">
                <a:solidFill>
                  <a:srgbClr val="0A83C0"/>
                </a:solidFill>
              </a:rPr>
              <a:t>Python</a:t>
            </a:r>
            <a:r>
              <a:rPr lang="en-US" sz="3600" b="1" dirty="0">
                <a:solidFill>
                  <a:srgbClr val="0A83C0"/>
                </a:solidFill>
              </a:rPr>
              <a:t>     </a:t>
            </a:r>
            <a:r>
              <a:rPr lang="en-US" sz="2000" b="1" dirty="0"/>
              <a:t>Cont..</a:t>
            </a:r>
            <a:endParaRPr lang="en-US" sz="3600" b="1" dirty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9001156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u="sng" dirty="0">
                <a:solidFill>
                  <a:srgbClr val="0A83C0"/>
                </a:solidFill>
              </a:rPr>
              <a:t>☞ clear ():</a:t>
            </a:r>
          </a:p>
          <a:p>
            <a:r>
              <a:rPr lang="en-US" sz="2400" dirty="0"/>
              <a:t>In python, clear() is used to delete all the items of the dictionary.</a:t>
            </a:r>
          </a:p>
          <a:p>
            <a:pPr>
              <a:buNone/>
            </a:pPr>
            <a:r>
              <a:rPr lang="en-US" sz="2400" dirty="0"/>
              <a:t> 		</a:t>
            </a:r>
            <a:r>
              <a:rPr lang="en-US" sz="2400" b="1" u="sng" dirty="0"/>
              <a:t>Syntax: 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dictionary</a:t>
            </a:r>
            <a:r>
              <a:rPr lang="en-US" sz="2400" dirty="0" err="1">
                <a:solidFill>
                  <a:srgbClr val="008080"/>
                </a:solidFill>
                <a:latin typeface="Consolas"/>
              </a:rPr>
              <a:t>.clear</a:t>
            </a:r>
            <a:r>
              <a:rPr lang="en-US" sz="2400" dirty="0">
                <a:solidFill>
                  <a:srgbClr val="008080"/>
                </a:solidFill>
                <a:latin typeface="Consolas"/>
              </a:rPr>
              <a:t>() </a:t>
            </a: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None/>
            </a:pPr>
            <a:endParaRPr lang="en-US" sz="2000" dirty="0">
              <a:latin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282" y="2214554"/>
            <a:ext cx="8715436" cy="18774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A83C0"/>
                </a:solidFill>
              </a:rPr>
              <a:t>Example:</a:t>
            </a:r>
            <a:r>
              <a:rPr lang="en-US" sz="2400" b="1" dirty="0">
                <a:solidFill>
                  <a:srgbClr val="0A83C0"/>
                </a:solidFill>
              </a:rPr>
              <a:t>    </a:t>
            </a:r>
            <a:r>
              <a:rPr lang="en-US" sz="2400" b="1" dirty="0"/>
              <a:t>cleardemo.py</a:t>
            </a:r>
            <a:endParaRPr lang="en-US" sz="2400" dirty="0"/>
          </a:p>
          <a:p>
            <a:r>
              <a:rPr lang="en-US" sz="2300" dirty="0">
                <a:solidFill>
                  <a:srgbClr val="000000"/>
                </a:solidFill>
                <a:latin typeface="Consolas"/>
              </a:rPr>
              <a:t>student={</a:t>
            </a:r>
            <a:r>
              <a:rPr lang="en-US" sz="2300" dirty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3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3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300" dirty="0" err="1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3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3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300" dirty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3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300" dirty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3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300" dirty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3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300" dirty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3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300" dirty="0">
                <a:latin typeface="Consolas"/>
              </a:rPr>
              <a:t> </a:t>
            </a:r>
          </a:p>
          <a:p>
            <a:r>
              <a:rPr lang="en-US" sz="23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/>
              </a:rPr>
              <a:t>(student)</a:t>
            </a:r>
            <a:r>
              <a:rPr lang="en-US" sz="2300" dirty="0">
                <a:latin typeface="Consolas"/>
              </a:rPr>
              <a:t> 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sz="2300" dirty="0">
                <a:solidFill>
                  <a:srgbClr val="008080"/>
                </a:solidFill>
                <a:latin typeface="Consolas"/>
              </a:rPr>
              <a:t>clear</a:t>
            </a:r>
            <a:r>
              <a:rPr lang="en-US" sz="2300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2300" dirty="0">
                <a:latin typeface="Consolas"/>
              </a:rPr>
              <a:t> </a:t>
            </a:r>
          </a:p>
          <a:p>
            <a:r>
              <a:rPr lang="en-US" sz="23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300" dirty="0">
                <a:solidFill>
                  <a:srgbClr val="000000"/>
                </a:solidFill>
                <a:latin typeface="Consolas"/>
              </a:rPr>
              <a:t>(student)</a:t>
            </a:r>
            <a:r>
              <a:rPr lang="en-US" sz="2300" dirty="0">
                <a:latin typeface="Consolas"/>
              </a:rPr>
              <a:t> </a:t>
            </a:r>
            <a:endParaRPr lang="en-US" sz="23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4357694"/>
            <a:ext cx="8429684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300" b="1" u="sng" dirty="0">
                <a:solidFill>
                  <a:srgbClr val="FFC000"/>
                </a:solidFill>
              </a:rPr>
              <a:t>Output: </a:t>
            </a:r>
            <a:r>
              <a:rPr lang="en-US" sz="2300" b="1" dirty="0"/>
              <a:t>python</a:t>
            </a:r>
            <a:r>
              <a:rPr lang="en-US" sz="2300" dirty="0"/>
              <a:t> cleardemo.py</a:t>
            </a:r>
          </a:p>
          <a:p>
            <a:r>
              <a:rPr lang="en-US" sz="2300" dirty="0"/>
              <a:t>{'Name': '</a:t>
            </a:r>
            <a:r>
              <a:rPr lang="en-US" sz="2300" dirty="0" err="1"/>
              <a:t>Kiran</a:t>
            </a:r>
            <a:r>
              <a:rPr lang="en-US" sz="2300" dirty="0"/>
              <a:t>', 'Age': 22, 'Branch': 'CSE'}</a:t>
            </a:r>
          </a:p>
          <a:p>
            <a:r>
              <a:rPr lang="en-US" sz="2300" dirty="0"/>
              <a:t>{}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E9B115"/>
                </a:solidFill>
              </a:rPr>
              <a:t>Dictionary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0A83C0"/>
                </a:solidFill>
              </a:rPr>
              <a:t>Creation</a:t>
            </a:r>
            <a:endParaRPr lang="en-US" sz="3600" b="1" dirty="0">
              <a:solidFill>
                <a:srgbClr val="2845A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2552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E9B115"/>
                </a:solidFill>
              </a:rPr>
              <a:t>Dictionary </a:t>
            </a:r>
            <a:r>
              <a:rPr lang="en-US" sz="3600" b="1" dirty="0"/>
              <a:t>in</a:t>
            </a:r>
            <a:r>
              <a:rPr lang="en-US" sz="3600" b="1" dirty="0">
                <a:solidFill>
                  <a:srgbClr val="E9B115"/>
                </a:solidFill>
              </a:rPr>
              <a:t> </a:t>
            </a:r>
            <a:r>
              <a:rPr lang="en-US" sz="3600" b="1" dirty="0">
                <a:solidFill>
                  <a:srgbClr val="0A83C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585791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 python a dictionary is the collection of key-value pairs where the value can be any python object whereas the keys are the immutable python object, i.e., Numbers, string or tuple.</a:t>
            </a:r>
          </a:p>
          <a:p>
            <a:pPr algn="just"/>
            <a:r>
              <a:rPr lang="en-US" sz="2400" dirty="0"/>
              <a:t>The dictionary can be created by using multiple key-value pairs which are separated by comma(,) and enclosed within the curly braces </a:t>
            </a:r>
            <a:r>
              <a:rPr lang="en-US" sz="2400" b="1" dirty="0">
                <a:solidFill>
                  <a:srgbClr val="FF0000"/>
                </a:solidFill>
              </a:rPr>
              <a:t>{ }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b="1" dirty="0"/>
              <a:t>	</a:t>
            </a:r>
            <a:r>
              <a:rPr lang="en-US" sz="2400" b="1" u="sng" dirty="0"/>
              <a:t>Syntax: </a:t>
            </a:r>
            <a:r>
              <a:rPr lang="en-US" sz="2400" dirty="0"/>
              <a:t>	dict = </a:t>
            </a:r>
            <a:r>
              <a:rPr lang="en-US" sz="2400" b="1" dirty="0">
                <a:solidFill>
                  <a:srgbClr val="FF0000"/>
                </a:solidFill>
              </a:rPr>
              <a:t>{</a:t>
            </a:r>
            <a:r>
              <a:rPr lang="en-US" sz="2400" dirty="0"/>
              <a:t>key1:value1, key2:value2,…….</a:t>
            </a:r>
            <a:r>
              <a:rPr lang="en-US" sz="2400" b="1" dirty="0">
                <a:solidFill>
                  <a:srgbClr val="FF0000"/>
                </a:solidFill>
              </a:rPr>
              <a:t>}</a:t>
            </a:r>
          </a:p>
          <a:p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42918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8596" y="3699221"/>
            <a:ext cx="814393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A83C0"/>
                </a:solidFill>
                <a:latin typeface="Consolas"/>
              </a:rPr>
              <a:t>Example:  “</a:t>
            </a:r>
            <a:r>
              <a:rPr lang="en-US" sz="2000" b="1" dirty="0">
                <a:solidFill>
                  <a:srgbClr val="C00000"/>
                </a:solidFill>
                <a:latin typeface="Consolas"/>
              </a:rPr>
              <a:t>dictionarydemo.py</a:t>
            </a:r>
            <a:r>
              <a:rPr lang="en-US" sz="2000" b="1" dirty="0">
                <a:solidFill>
                  <a:srgbClr val="0A83C0"/>
                </a:solidFill>
                <a:latin typeface="Consolas"/>
              </a:rPr>
              <a:t>”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"CSE“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(student)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5034519"/>
            <a:ext cx="814393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>
                <a:solidFill>
                  <a:srgbClr val="FFC000"/>
                </a:solidFill>
              </a:rPr>
              <a:t>Output:</a:t>
            </a:r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b="1" dirty="0"/>
              <a:t>python</a:t>
            </a:r>
            <a:r>
              <a:rPr lang="en-US" sz="2000" dirty="0"/>
              <a:t> dictionarydemo.py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{"Name": "Kiran", "Age": 22, "Branch":"CSE"}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uiExpand="1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64294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E9B115"/>
                </a:solidFill>
              </a:rPr>
              <a:t> </a:t>
            </a:r>
            <a:r>
              <a:rPr lang="en-US" sz="3600" b="1" dirty="0"/>
              <a:t>Accessing the </a:t>
            </a:r>
            <a:r>
              <a:rPr lang="en-US" sz="3600" b="1" dirty="0">
                <a:solidFill>
                  <a:srgbClr val="E9B115"/>
                </a:solidFill>
              </a:rPr>
              <a:t>Dictionary</a:t>
            </a:r>
            <a:r>
              <a:rPr lang="en-US" sz="3600" b="1" dirty="0"/>
              <a:t> values</a:t>
            </a:r>
            <a:endParaRPr lang="en-US" sz="3600" b="1" dirty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429684" cy="5643602"/>
          </a:xfrm>
        </p:spPr>
        <p:txBody>
          <a:bodyPr>
            <a:normAutofit/>
          </a:bodyPr>
          <a:lstStyle/>
          <a:p>
            <a:r>
              <a:rPr lang="en-US" sz="2400" dirty="0"/>
              <a:t>The data can be accessed in the list and tuple by using the indexing.</a:t>
            </a:r>
          </a:p>
          <a:p>
            <a:r>
              <a:rPr lang="en-US" sz="2400" dirty="0"/>
              <a:t>However, the values can be accessed in the dictionary by using the </a:t>
            </a:r>
            <a:r>
              <a:rPr lang="en-US" sz="2400" b="1" dirty="0"/>
              <a:t>keys</a:t>
            </a:r>
            <a:r>
              <a:rPr lang="en-US" sz="2400" dirty="0"/>
              <a:t> as keys are unique in the dictionary.</a:t>
            </a:r>
          </a:p>
          <a:p>
            <a:pPr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0034" y="2643182"/>
            <a:ext cx="814393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A83C0"/>
                </a:solidFill>
                <a:latin typeface="Consolas"/>
              </a:rPr>
              <a:t>Example:  “</a:t>
            </a:r>
            <a:r>
              <a:rPr lang="en-US" sz="2000" b="1" dirty="0">
                <a:solidFill>
                  <a:srgbClr val="C00000"/>
                </a:solidFill>
                <a:latin typeface="Consolas"/>
              </a:rPr>
              <a:t>dictionarydemo1.py</a:t>
            </a:r>
            <a:r>
              <a:rPr lang="en-US" sz="2000" b="1" dirty="0">
                <a:solidFill>
                  <a:srgbClr val="0A83C0"/>
                </a:solidFill>
                <a:latin typeface="Consolas"/>
              </a:rPr>
              <a:t>”</a:t>
            </a:r>
          </a:p>
          <a:p>
            <a:endParaRPr lang="en-US" sz="2000" b="1" dirty="0">
              <a:solidFill>
                <a:srgbClr val="0A83C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"Name : 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,student[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"Age : 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,student[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"Branch : 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,student[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])</a:t>
            </a:r>
            <a:r>
              <a:rPr lang="en-US" sz="2000" dirty="0">
                <a:latin typeface="Consolas"/>
              </a:rPr>
              <a:t>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4677329"/>
            <a:ext cx="8143932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>
                <a:solidFill>
                  <a:srgbClr val="FFC000"/>
                </a:solidFill>
              </a:rPr>
              <a:t>Output:</a:t>
            </a:r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b="1" dirty="0"/>
              <a:t>python</a:t>
            </a:r>
            <a:r>
              <a:rPr lang="en-US" sz="2000" dirty="0"/>
              <a:t> dictionarydemo1.py</a:t>
            </a:r>
          </a:p>
          <a:p>
            <a:r>
              <a:rPr lang="en-US" sz="2000" dirty="0"/>
              <a:t>Name :  </a:t>
            </a:r>
            <a:r>
              <a:rPr lang="en-US" sz="2000" dirty="0" err="1"/>
              <a:t>Kiran</a:t>
            </a:r>
            <a:endParaRPr lang="en-US" sz="2000" dirty="0"/>
          </a:p>
          <a:p>
            <a:r>
              <a:rPr lang="en-US" sz="2000" dirty="0"/>
              <a:t>Age :  22</a:t>
            </a:r>
          </a:p>
          <a:p>
            <a:r>
              <a:rPr lang="en-US" sz="2000" dirty="0"/>
              <a:t>Branch :  CSE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64294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E9B115"/>
                </a:solidFill>
              </a:rPr>
              <a:t> </a:t>
            </a:r>
            <a:r>
              <a:rPr lang="en-US" sz="3600" b="1" dirty="0"/>
              <a:t>Updating </a:t>
            </a:r>
            <a:r>
              <a:rPr lang="en-US" sz="3600" b="1" dirty="0">
                <a:solidFill>
                  <a:srgbClr val="E9B115"/>
                </a:solidFill>
              </a:rPr>
              <a:t>Dictionary</a:t>
            </a:r>
            <a:r>
              <a:rPr lang="en-US" sz="3600" b="1" dirty="0"/>
              <a:t> values</a:t>
            </a:r>
            <a:endParaRPr lang="en-US" sz="3600" b="1" dirty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429684" cy="5643602"/>
          </a:xfrm>
        </p:spPr>
        <p:txBody>
          <a:bodyPr>
            <a:normAutofit/>
          </a:bodyPr>
          <a:lstStyle/>
          <a:p>
            <a:r>
              <a:rPr lang="en-US" sz="2400" dirty="0"/>
              <a:t>The dictionary is a mutable data type, and its values can be updated by using the specific keys.</a:t>
            </a:r>
          </a:p>
          <a:p>
            <a:pPr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0034" y="1825173"/>
            <a:ext cx="814393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A83C0"/>
                </a:solidFill>
                <a:latin typeface="Consolas"/>
              </a:rPr>
              <a:t>Example:  “</a:t>
            </a:r>
            <a:r>
              <a:rPr lang="en-US" sz="2000" b="1" dirty="0">
                <a:solidFill>
                  <a:srgbClr val="C00000"/>
                </a:solidFill>
                <a:latin typeface="Consolas"/>
              </a:rPr>
              <a:t>dictionarydemo2.py</a:t>
            </a:r>
            <a:r>
              <a:rPr lang="en-US" sz="2000" b="1" dirty="0">
                <a:solidFill>
                  <a:srgbClr val="0A83C0"/>
                </a:solidFill>
                <a:latin typeface="Consolas"/>
              </a:rPr>
              <a:t>”</a:t>
            </a:r>
          </a:p>
          <a:p>
            <a:endParaRPr lang="en-US" sz="2000" b="1" dirty="0">
              <a:solidFill>
                <a:srgbClr val="0A83C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"printing student data .... 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>
                <a:latin typeface="Consolas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(student)</a:t>
            </a:r>
            <a:r>
              <a:rPr lang="en-US" sz="2000" dirty="0">
                <a:latin typeface="Consolas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student[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]=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FF00FF"/>
                </a:solidFill>
                <a:latin typeface="Consolas"/>
              </a:rPr>
              <a:t>Naveen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>
                <a:latin typeface="Consolas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"printing updated data .... 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>
                <a:latin typeface="Consolas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(student)</a:t>
            </a:r>
            <a:r>
              <a:rPr lang="en-US" sz="2000" dirty="0">
                <a:latin typeface="Consolas"/>
              </a:rPr>
              <a:t> 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4490404"/>
            <a:ext cx="814393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>
                <a:solidFill>
                  <a:srgbClr val="FFC000"/>
                </a:solidFill>
              </a:rPr>
              <a:t>Output:</a:t>
            </a:r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b="1" dirty="0"/>
              <a:t>python</a:t>
            </a:r>
            <a:r>
              <a:rPr lang="en-US" sz="2000" dirty="0"/>
              <a:t> dictionarydemo2.py</a:t>
            </a:r>
          </a:p>
          <a:p>
            <a:r>
              <a:rPr lang="en-US" sz="2000" dirty="0"/>
              <a:t>printing student data ....</a:t>
            </a:r>
          </a:p>
          <a:p>
            <a:r>
              <a:rPr lang="en-US" sz="2000" dirty="0"/>
              <a:t>{'Name': '</a:t>
            </a:r>
            <a:r>
              <a:rPr lang="en-US" sz="2000" dirty="0" err="1"/>
              <a:t>Kiran</a:t>
            </a:r>
            <a:r>
              <a:rPr lang="en-US" sz="2000" dirty="0"/>
              <a:t>', 'Age': 22, 'Branch': 'CSE'}</a:t>
            </a:r>
          </a:p>
          <a:p>
            <a:r>
              <a:rPr lang="en-US" sz="2000" dirty="0"/>
              <a:t>printing updated data ....</a:t>
            </a:r>
          </a:p>
          <a:p>
            <a:r>
              <a:rPr lang="en-US" sz="2000" dirty="0"/>
              <a:t>{'Name': ‘</a:t>
            </a:r>
            <a:r>
              <a:rPr lang="en-US" sz="2000" dirty="0" err="1"/>
              <a:t>Naveen</a:t>
            </a:r>
            <a:r>
              <a:rPr lang="en-US" sz="2000" dirty="0"/>
              <a:t>', 'Age': 22, 'Branch': 'CSE'}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64294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E9B115"/>
                </a:solidFill>
              </a:rPr>
              <a:t> </a:t>
            </a:r>
            <a:r>
              <a:rPr lang="en-US" sz="3600" b="1" dirty="0"/>
              <a:t>Deleting </a:t>
            </a:r>
            <a:r>
              <a:rPr lang="en-US" sz="3600" b="1" dirty="0">
                <a:solidFill>
                  <a:srgbClr val="E9B115"/>
                </a:solidFill>
              </a:rPr>
              <a:t>Dictionary</a:t>
            </a:r>
            <a:r>
              <a:rPr lang="en-US" sz="3600" b="1" dirty="0"/>
              <a:t> values</a:t>
            </a:r>
            <a:endParaRPr lang="en-US" sz="3600" b="1" dirty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429684" cy="5643602"/>
          </a:xfrm>
        </p:spPr>
        <p:txBody>
          <a:bodyPr>
            <a:normAutofit/>
          </a:bodyPr>
          <a:lstStyle/>
          <a:p>
            <a:r>
              <a:rPr lang="en-US" sz="2400" dirty="0"/>
              <a:t>The items of the dictionary can be deleted by using the </a:t>
            </a:r>
            <a:r>
              <a:rPr lang="en-US" sz="2400" b="1" dirty="0"/>
              <a:t>del</a:t>
            </a:r>
            <a:r>
              <a:rPr lang="en-US" sz="2400" dirty="0"/>
              <a:t> keyword.</a:t>
            </a:r>
          </a:p>
          <a:p>
            <a:pPr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0034" y="1825173"/>
            <a:ext cx="814393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A83C0"/>
                </a:solidFill>
                <a:latin typeface="Consolas"/>
              </a:rPr>
              <a:t>Example:  “</a:t>
            </a:r>
            <a:r>
              <a:rPr lang="en-US" sz="2000" b="1" dirty="0">
                <a:solidFill>
                  <a:srgbClr val="C00000"/>
                </a:solidFill>
                <a:latin typeface="Consolas"/>
              </a:rPr>
              <a:t>dictionarydemo3.py</a:t>
            </a:r>
            <a:r>
              <a:rPr lang="en-US" sz="2000" b="1" dirty="0">
                <a:solidFill>
                  <a:srgbClr val="0A83C0"/>
                </a:solidFill>
                <a:latin typeface="Consolas"/>
              </a:rPr>
              <a:t>”</a:t>
            </a:r>
          </a:p>
          <a:p>
            <a:endParaRPr lang="en-US" sz="2000" b="1" dirty="0">
              <a:solidFill>
                <a:srgbClr val="0A83C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"printing student data .... 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>
                <a:latin typeface="Consolas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(student)</a:t>
            </a:r>
            <a:r>
              <a:rPr lang="en-US" sz="2000" dirty="0">
                <a:latin typeface="Consolas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del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student[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"printing the modified information"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>
                <a:latin typeface="Consolas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(student)</a:t>
            </a:r>
            <a:r>
              <a:rPr lang="en-US" sz="2000" dirty="0">
                <a:latin typeface="Consolas"/>
              </a:rPr>
              <a:t> 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4490404"/>
            <a:ext cx="814393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>
                <a:solidFill>
                  <a:srgbClr val="FFC000"/>
                </a:solidFill>
              </a:rPr>
              <a:t>Output:</a:t>
            </a:r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b="1" dirty="0"/>
              <a:t>python</a:t>
            </a:r>
            <a:r>
              <a:rPr lang="en-US" sz="2000" dirty="0"/>
              <a:t> dictionarydemo3.py</a:t>
            </a:r>
          </a:p>
          <a:p>
            <a:r>
              <a:rPr lang="en-US" sz="2000" dirty="0"/>
              <a:t>printing student data ....</a:t>
            </a:r>
          </a:p>
          <a:p>
            <a:r>
              <a:rPr lang="en-US" sz="2000" dirty="0"/>
              <a:t>{'Name': '</a:t>
            </a:r>
            <a:r>
              <a:rPr lang="en-US" sz="2000" dirty="0" err="1"/>
              <a:t>Kiran</a:t>
            </a:r>
            <a:r>
              <a:rPr lang="en-US" sz="2000" dirty="0"/>
              <a:t>', 'Age': 22, 'Branch': 'CSE'}</a:t>
            </a:r>
          </a:p>
          <a:p>
            <a:r>
              <a:rPr lang="en-US" sz="2000" dirty="0"/>
              <a:t>printing the modified information</a:t>
            </a:r>
          </a:p>
          <a:p>
            <a:r>
              <a:rPr lang="en-US" sz="2000" dirty="0"/>
              <a:t>{'Name': '</a:t>
            </a:r>
            <a:r>
              <a:rPr lang="en-US" sz="2000" dirty="0" err="1"/>
              <a:t>Kiran</a:t>
            </a:r>
            <a:r>
              <a:rPr lang="en-US" sz="2000" dirty="0"/>
              <a:t>', 'Branch': 'CSE'}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64294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E9B115"/>
                </a:solidFill>
              </a:rPr>
              <a:t> </a:t>
            </a:r>
            <a:r>
              <a:rPr lang="en-US" sz="3600" b="1" dirty="0"/>
              <a:t>Iterating </a:t>
            </a:r>
            <a:r>
              <a:rPr lang="en-US" sz="3600" b="1" dirty="0">
                <a:solidFill>
                  <a:srgbClr val="E9B115"/>
                </a:solidFill>
              </a:rPr>
              <a:t>Dictionary</a:t>
            </a:r>
            <a:r>
              <a:rPr lang="en-US" sz="3600" b="1" dirty="0"/>
              <a:t> values</a:t>
            </a:r>
            <a:endParaRPr lang="en-US" sz="3600" b="1" dirty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429684" cy="5643602"/>
          </a:xfrm>
        </p:spPr>
        <p:txBody>
          <a:bodyPr>
            <a:normAutofit/>
          </a:bodyPr>
          <a:lstStyle/>
          <a:p>
            <a:r>
              <a:rPr lang="en-US" sz="2400" dirty="0"/>
              <a:t>A dictionary can be iterated using the </a:t>
            </a:r>
            <a:r>
              <a:rPr lang="en-US" sz="2400" b="1" dirty="0"/>
              <a:t>for</a:t>
            </a:r>
            <a:r>
              <a:rPr lang="en-US" sz="2400" dirty="0"/>
              <a:t> loop. We can able to access only keys, only values and both keys &amp; values.</a:t>
            </a:r>
          </a:p>
          <a:p>
            <a:pPr>
              <a:buNone/>
            </a:pPr>
            <a:r>
              <a:rPr lang="en-US" sz="2400" b="1" dirty="0"/>
              <a:t>print all the keys of a dictionary</a:t>
            </a:r>
            <a:endParaRPr lang="en-US" sz="2400" dirty="0"/>
          </a:p>
          <a:p>
            <a:endParaRPr lang="en-US" sz="2400" dirty="0"/>
          </a:p>
          <a:p>
            <a:pPr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0034" y="2369288"/>
            <a:ext cx="8143932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A83C0"/>
                </a:solidFill>
                <a:latin typeface="Consolas"/>
              </a:rPr>
              <a:t>Example:  “</a:t>
            </a:r>
            <a:r>
              <a:rPr lang="en-US" sz="2000" b="1" dirty="0">
                <a:solidFill>
                  <a:srgbClr val="C00000"/>
                </a:solidFill>
                <a:latin typeface="Consolas"/>
              </a:rPr>
              <a:t>dictionarydemo4.py</a:t>
            </a:r>
            <a:r>
              <a:rPr lang="en-US" sz="2000" b="1" dirty="0">
                <a:solidFill>
                  <a:srgbClr val="0A83C0"/>
                </a:solidFill>
                <a:latin typeface="Consolas"/>
              </a:rPr>
              <a:t>”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"Keys are :"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>
                <a:latin typeface="Consolas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for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in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student:</a:t>
            </a:r>
            <a:r>
              <a:rPr lang="en-US" sz="2000" dirty="0">
                <a:latin typeface="Consolas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	print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(x)</a:t>
            </a:r>
            <a:r>
              <a:rPr lang="en-US" sz="2000" dirty="0">
                <a:latin typeface="Consolas"/>
              </a:rPr>
              <a:t>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4143380"/>
            <a:ext cx="814393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>
                <a:solidFill>
                  <a:srgbClr val="FFC000"/>
                </a:solidFill>
              </a:rPr>
              <a:t>Output:</a:t>
            </a:r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b="1" dirty="0"/>
              <a:t>python</a:t>
            </a:r>
            <a:r>
              <a:rPr lang="en-US" sz="2000" dirty="0"/>
              <a:t> dictionarydemo4.py</a:t>
            </a:r>
          </a:p>
          <a:p>
            <a:r>
              <a:rPr lang="en-US" sz="2000" dirty="0"/>
              <a:t>Keys are :</a:t>
            </a:r>
          </a:p>
          <a:p>
            <a:r>
              <a:rPr lang="en-US" sz="2000" dirty="0"/>
              <a:t>Name</a:t>
            </a:r>
          </a:p>
          <a:p>
            <a:r>
              <a:rPr lang="en-US" sz="2000" dirty="0"/>
              <a:t>Age</a:t>
            </a:r>
          </a:p>
          <a:p>
            <a:r>
              <a:rPr lang="en-US" sz="2000" dirty="0"/>
              <a:t>Branch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64294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E9B115"/>
                </a:solidFill>
              </a:rPr>
              <a:t> </a:t>
            </a:r>
            <a:r>
              <a:rPr lang="en-US" sz="3600" b="1" dirty="0"/>
              <a:t>Iterating </a:t>
            </a:r>
            <a:r>
              <a:rPr lang="en-US" sz="3600" b="1" dirty="0">
                <a:solidFill>
                  <a:srgbClr val="E9B115"/>
                </a:solidFill>
              </a:rPr>
              <a:t>Dictionary</a:t>
            </a:r>
            <a:r>
              <a:rPr lang="en-US" sz="3600" b="1" dirty="0"/>
              <a:t> values</a:t>
            </a:r>
            <a:endParaRPr lang="en-US" sz="3600" b="1" dirty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429684" cy="5643602"/>
          </a:xfrm>
        </p:spPr>
        <p:txBody>
          <a:bodyPr>
            <a:normAutofit/>
          </a:bodyPr>
          <a:lstStyle/>
          <a:p>
            <a:r>
              <a:rPr lang="en-US" sz="2400" dirty="0"/>
              <a:t>A dictionary can be iterated using the </a:t>
            </a:r>
            <a:r>
              <a:rPr lang="en-US" sz="2400" b="1" dirty="0"/>
              <a:t>for</a:t>
            </a:r>
            <a:r>
              <a:rPr lang="en-US" sz="2400" dirty="0"/>
              <a:t> loop. We can able to access only keys, only values and both keys &amp; values.</a:t>
            </a:r>
          </a:p>
          <a:p>
            <a:pPr>
              <a:buNone/>
            </a:pPr>
            <a:r>
              <a:rPr lang="en-US" sz="2400" b="1" dirty="0"/>
              <a:t>print all the values of a dictionary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0034" y="2369288"/>
            <a:ext cx="8143932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A83C0"/>
                </a:solidFill>
                <a:latin typeface="Consolas"/>
              </a:rPr>
              <a:t>Example:  “</a:t>
            </a:r>
            <a:r>
              <a:rPr lang="en-US" sz="2000" b="1" dirty="0">
                <a:solidFill>
                  <a:srgbClr val="C00000"/>
                </a:solidFill>
                <a:latin typeface="Consolas"/>
              </a:rPr>
              <a:t>dictionarydemo5.py</a:t>
            </a:r>
            <a:r>
              <a:rPr lang="en-US" sz="2000" b="1" dirty="0">
                <a:solidFill>
                  <a:srgbClr val="0A83C0"/>
                </a:solidFill>
                <a:latin typeface="Consolas"/>
              </a:rPr>
              <a:t>”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"values are :"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>
                <a:latin typeface="Consolas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for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in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student:</a:t>
            </a:r>
            <a:r>
              <a:rPr lang="en-US" sz="2000" dirty="0">
                <a:latin typeface="Consolas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	print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(student[x]))</a:t>
            </a:r>
            <a:r>
              <a:rPr lang="en-US" sz="2000" dirty="0">
                <a:latin typeface="Consolas"/>
              </a:rPr>
              <a:t>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4143380"/>
            <a:ext cx="814393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>
                <a:solidFill>
                  <a:srgbClr val="FFC000"/>
                </a:solidFill>
              </a:rPr>
              <a:t>Output:</a:t>
            </a:r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b="1" dirty="0"/>
              <a:t>python</a:t>
            </a:r>
            <a:r>
              <a:rPr lang="en-US" sz="2000" dirty="0"/>
              <a:t> dictionarydemo5.py</a:t>
            </a:r>
          </a:p>
          <a:p>
            <a:r>
              <a:rPr lang="en-US" sz="2000" dirty="0"/>
              <a:t>values are :</a:t>
            </a:r>
          </a:p>
          <a:p>
            <a:r>
              <a:rPr lang="en-US" sz="2000" dirty="0" err="1"/>
              <a:t>Kiran</a:t>
            </a:r>
            <a:endParaRPr lang="en-US" sz="2000" dirty="0"/>
          </a:p>
          <a:p>
            <a:r>
              <a:rPr lang="en-US" sz="2000" dirty="0"/>
              <a:t>22</a:t>
            </a:r>
          </a:p>
          <a:p>
            <a:r>
              <a:rPr lang="en-US" sz="2000" dirty="0"/>
              <a:t>CSE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64294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E9B115"/>
                </a:solidFill>
              </a:rPr>
              <a:t> </a:t>
            </a:r>
            <a:r>
              <a:rPr lang="en-US" sz="3600" b="1" dirty="0"/>
              <a:t>Iterating </a:t>
            </a:r>
            <a:r>
              <a:rPr lang="en-US" sz="3600" b="1" dirty="0">
                <a:solidFill>
                  <a:srgbClr val="E9B115"/>
                </a:solidFill>
              </a:rPr>
              <a:t>Dictionary</a:t>
            </a:r>
            <a:r>
              <a:rPr lang="en-US" sz="3600" b="1" dirty="0"/>
              <a:t> values</a:t>
            </a:r>
            <a:endParaRPr lang="en-US" sz="3600" b="1" dirty="0">
              <a:solidFill>
                <a:srgbClr val="0A83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429684" cy="5643602"/>
          </a:xfrm>
        </p:spPr>
        <p:txBody>
          <a:bodyPr>
            <a:normAutofit/>
          </a:bodyPr>
          <a:lstStyle/>
          <a:p>
            <a:r>
              <a:rPr lang="en-US" sz="2400" dirty="0"/>
              <a:t>A dictionary can be iterated using the </a:t>
            </a:r>
            <a:r>
              <a:rPr lang="en-US" sz="2400" b="1" dirty="0"/>
              <a:t>for</a:t>
            </a:r>
            <a:r>
              <a:rPr lang="en-US" sz="2400" dirty="0"/>
              <a:t> loop. We can able to access only keys, only values and both keys &amp; values.</a:t>
            </a:r>
          </a:p>
          <a:p>
            <a:pPr>
              <a:buNone/>
            </a:pPr>
            <a:r>
              <a:rPr lang="en-US" sz="2400" b="1" dirty="0"/>
              <a:t>print all the Keys &amp; values of a dictionary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85794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0034" y="2369288"/>
            <a:ext cx="8143932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A83C0"/>
                </a:solidFill>
                <a:latin typeface="Consolas"/>
              </a:rPr>
              <a:t>Example:  “</a:t>
            </a:r>
            <a:r>
              <a:rPr lang="en-US" sz="2000" b="1" dirty="0">
                <a:solidFill>
                  <a:srgbClr val="C00000"/>
                </a:solidFill>
                <a:latin typeface="Consolas"/>
              </a:rPr>
              <a:t>dictionarydemo6.py</a:t>
            </a:r>
            <a:r>
              <a:rPr lang="en-US" sz="2000" b="1" dirty="0">
                <a:solidFill>
                  <a:srgbClr val="0A83C0"/>
                </a:solidFill>
                <a:latin typeface="Consolas"/>
              </a:rPr>
              <a:t>”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student = {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"Name"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FF00FF"/>
                </a:solidFill>
                <a:latin typeface="Consolas"/>
              </a:rPr>
              <a:t>Kiran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"Age"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22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"Branch"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"CSE"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FF00FF"/>
                </a:solidFill>
                <a:latin typeface="Consolas"/>
              </a:rPr>
              <a:t>"Key and values are :"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>
                <a:latin typeface="Consolas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for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x,y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in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student.</a:t>
            </a:r>
            <a:r>
              <a:rPr lang="en-US" sz="2000" dirty="0" err="1">
                <a:solidFill>
                  <a:srgbClr val="008080"/>
                </a:solidFill>
                <a:latin typeface="Consolas"/>
              </a:rPr>
              <a:t>items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():</a:t>
            </a:r>
            <a:r>
              <a:rPr lang="en-US" sz="2000" dirty="0">
                <a:latin typeface="Consolas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	print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x,y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000" dirty="0">
                <a:latin typeface="Consolas"/>
              </a:rPr>
              <a:t> 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4143380"/>
            <a:ext cx="814393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>
                <a:solidFill>
                  <a:srgbClr val="FFC000"/>
                </a:solidFill>
              </a:rPr>
              <a:t>Output:</a:t>
            </a:r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b="1" dirty="0"/>
              <a:t>python</a:t>
            </a:r>
            <a:r>
              <a:rPr lang="en-US" sz="2000" dirty="0"/>
              <a:t> dictionarydemo6.py</a:t>
            </a:r>
          </a:p>
          <a:p>
            <a:r>
              <a:rPr lang="en-US" sz="2000" dirty="0"/>
              <a:t>Key and values are :</a:t>
            </a:r>
          </a:p>
          <a:p>
            <a:r>
              <a:rPr lang="en-US" sz="2000" dirty="0"/>
              <a:t>Name </a:t>
            </a:r>
            <a:r>
              <a:rPr lang="en-US" sz="2000" dirty="0" err="1"/>
              <a:t>Kiran</a:t>
            </a:r>
            <a:endParaRPr lang="en-US" sz="2000" dirty="0"/>
          </a:p>
          <a:p>
            <a:r>
              <a:rPr lang="en-US" sz="2000" dirty="0"/>
              <a:t>Age 22</a:t>
            </a:r>
          </a:p>
          <a:p>
            <a:r>
              <a:rPr lang="en-US" sz="2000" dirty="0"/>
              <a:t>Branch CSE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uiExpand="1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1689</Words>
  <Application>Microsoft Office PowerPoint</Application>
  <PresentationFormat>On-screen Show (4:3)</PresentationFormat>
  <Paragraphs>270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Office Theme</vt:lpstr>
      <vt:lpstr>Dictionary in Python</vt:lpstr>
      <vt:lpstr>Dictionary Creation</vt:lpstr>
      <vt:lpstr>Dictionary in Python</vt:lpstr>
      <vt:lpstr> Accessing the Dictionary values</vt:lpstr>
      <vt:lpstr> Updating Dictionary values</vt:lpstr>
      <vt:lpstr> Deleting Dictionary values</vt:lpstr>
      <vt:lpstr> Iterating Dictionary values</vt:lpstr>
      <vt:lpstr> Iterating Dictionary values</vt:lpstr>
      <vt:lpstr> Iterating Dictionary values</vt:lpstr>
      <vt:lpstr>PowerPoint Presentation</vt:lpstr>
      <vt:lpstr>Dictionary Functions &amp; Methods in Python</vt:lpstr>
      <vt:lpstr>Dictionary Functions &amp; Methods in Python     Cont..</vt:lpstr>
      <vt:lpstr>Dictionary Functions &amp; Methods in Python     Cont..</vt:lpstr>
      <vt:lpstr>Dictionary Functions &amp; Methods in Python     Cont..</vt:lpstr>
      <vt:lpstr>Dictionary Functions &amp; Methods in Python     Cont..</vt:lpstr>
      <vt:lpstr>Dictionary Functions &amp; Methods in Python     Cont..</vt:lpstr>
      <vt:lpstr>Dictionary Functions &amp; Methods in Python     Cont..</vt:lpstr>
      <vt:lpstr>Dictionary Functions &amp; Methods in Python     Cont..</vt:lpstr>
      <vt:lpstr>Dictionary Functions &amp; Methods in Python     Cont..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Python!</dc:title>
  <dc:creator>Exam</dc:creator>
  <cp:lastModifiedBy>sravya, Vellore</cp:lastModifiedBy>
  <cp:revision>566</cp:revision>
  <dcterms:created xsi:type="dcterms:W3CDTF">2020-06-10T05:05:50Z</dcterms:created>
  <dcterms:modified xsi:type="dcterms:W3CDTF">2023-07-27T13:43:45Z</dcterms:modified>
</cp:coreProperties>
</file>