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8" r:id="rId7"/>
    <p:sldId id="261" r:id="rId8"/>
    <p:sldId id="269" r:id="rId9"/>
    <p:sldId id="270" r:id="rId10"/>
    <p:sldId id="262" r:id="rId11"/>
    <p:sldId id="277" r:id="rId12"/>
    <p:sldId id="271" r:id="rId13"/>
    <p:sldId id="263" r:id="rId14"/>
    <p:sldId id="272" r:id="rId15"/>
    <p:sldId id="274" r:id="rId16"/>
    <p:sldId id="276" r:id="rId17"/>
    <p:sldId id="265" r:id="rId18"/>
    <p:sldId id="264" r:id="rId19"/>
    <p:sldId id="273"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524E6-71D4-4FED-A6E2-5814EE09A9AF}" v="88" dt="2023-11-03T13:14:03.560"/>
    <p1510:client id="{9E7F68A9-E20E-4772-A8B7-A97D1624188D}" v="2145" dt="2023-11-02T19:15:12.082"/>
    <p1510:client id="{EBA0CAA4-8DE6-4A0B-B8EC-1FFB12778CD9}" v="3" dt="2023-11-03T02:31:31.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82"/>
    </inkml:context>
    <inkml:brush xml:id="br0">
      <inkml:brushProperty name="width" value="0.1" units="cm"/>
      <inkml:brushProperty name="height" value="0.1" units="cm"/>
    </inkml:brush>
  </inkml:definitions>
  <inkml:trace contextRef="#ctx0" brushRef="#br0">18111 6152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91"/>
    </inkml:context>
    <inkml:brush xml:id="br0">
      <inkml:brushProperty name="width" value="0.1" units="cm"/>
      <inkml:brushProperty name="height" value="0.1" units="cm"/>
    </inkml:brush>
  </inkml:definitions>
  <inkml:trace contextRef="#ctx0" brushRef="#br0">15094 7157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92"/>
    </inkml:context>
    <inkml:brush xml:id="br0">
      <inkml:brushProperty name="width" value="0.1" units="cm"/>
      <inkml:brushProperty name="height" value="0.1" units="cm"/>
    </inkml:brush>
  </inkml:definitions>
  <inkml:trace contextRef="#ctx0" brushRef="#br0">15094 7316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83"/>
    </inkml:context>
    <inkml:brush xml:id="br0">
      <inkml:brushProperty name="width" value="0.1" units="cm"/>
      <inkml:brushProperty name="height" value="0.1" units="cm"/>
    </inkml:brush>
  </inkml:definitions>
  <inkml:trace contextRef="#ctx0" brushRef="#br0">18111 6310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84"/>
    </inkml:context>
    <inkml:brush xml:id="br0">
      <inkml:brushProperty name="width" value="0.1" units="cm"/>
      <inkml:brushProperty name="height" value="0.1" units="cm"/>
    </inkml:brush>
  </inkml:definitions>
  <inkml:trace contextRef="#ctx0" brushRef="#br0">18111 6443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85"/>
    </inkml:context>
    <inkml:brush xml:id="br0">
      <inkml:brushProperty name="width" value="0.1" units="cm"/>
      <inkml:brushProperty name="height" value="0.1" units="cm"/>
    </inkml:brush>
  </inkml:definitions>
  <inkml:trace contextRef="#ctx0" brushRef="#br0">18111 6615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86"/>
    </inkml:context>
    <inkml:brush xml:id="br0">
      <inkml:brushProperty name="width" value="0.1" units="cm"/>
      <inkml:brushProperty name="height" value="0.1" units="cm"/>
    </inkml:brush>
  </inkml:definitions>
  <inkml:trace contextRef="#ctx0" brushRef="#br0">18190 8321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87"/>
    </inkml:context>
    <inkml:brush xml:id="br0">
      <inkml:brushProperty name="width" value="0.1" units="cm"/>
      <inkml:brushProperty name="height" value="0.1" units="cm"/>
    </inkml:brush>
  </inkml:definitions>
  <inkml:trace contextRef="#ctx0" brushRef="#br0">18190 8440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88"/>
    </inkml:context>
    <inkml:brush xml:id="br0">
      <inkml:brushProperty name="width" value="0.1" units="cm"/>
      <inkml:brushProperty name="height" value="0.1" units="cm"/>
    </inkml:brush>
  </inkml:definitions>
  <inkml:trace contextRef="#ctx0" brushRef="#br0">18190 8559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89"/>
    </inkml:context>
    <inkml:brush xml:id="br0">
      <inkml:brushProperty name="width" value="0.1" units="cm"/>
      <inkml:brushProperty name="height" value="0.1" units="cm"/>
    </inkml:brush>
  </inkml:definitions>
  <inkml:trace contextRef="#ctx0" brushRef="#br0">18098 6747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3T02:29:58.190"/>
    </inkml:context>
    <inkml:brush xml:id="br0">
      <inkml:brushProperty name="width" value="0.1" units="cm"/>
      <inkml:brushProperty name="height" value="0.1" units="cm"/>
    </inkml:brush>
  </inkml:definitions>
  <inkml:trace contextRef="#ctx0" brushRef="#br0">15094 7025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6882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1828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1672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3818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8500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5741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2798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02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583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6824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11/7/2023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1685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11/7/2023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14760412"/>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10.xml"/><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customXml" Target="../ink/ink2.xml"/><Relationship Id="rId10" Type="http://schemas.openxmlformats.org/officeDocument/2006/relationships/customXml" Target="../ink/ink7.xml"/><Relationship Id="rId4" Type="http://schemas.openxmlformats.org/officeDocument/2006/relationships/image" Target="../media/image5.png"/><Relationship Id="rId9" Type="http://schemas.openxmlformats.org/officeDocument/2006/relationships/customXml" Target="../ink/ink6.xml"/><Relationship Id="rId1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18" y="2034617"/>
            <a:ext cx="7315200" cy="1395468"/>
          </a:xfrm>
        </p:spPr>
        <p:txBody>
          <a:bodyPr/>
          <a:lstStyle/>
          <a:p>
            <a:r>
              <a:rPr lang="en-US" b="1" dirty="0">
                <a:latin typeface="Century Gothic"/>
              </a:rPr>
              <a:t>Car Price Prediction</a:t>
            </a:r>
          </a:p>
        </p:txBody>
      </p:sp>
      <p:sp>
        <p:nvSpPr>
          <p:cNvPr id="3" name="Subtitle 2"/>
          <p:cNvSpPr>
            <a:spLocks noGrp="1"/>
          </p:cNvSpPr>
          <p:nvPr>
            <p:ph type="subTitle" idx="1"/>
          </p:nvPr>
        </p:nvSpPr>
        <p:spPr>
          <a:xfrm>
            <a:off x="1242083" y="3869499"/>
            <a:ext cx="3931404" cy="423621"/>
          </a:xfrm>
        </p:spPr>
        <p:txBody>
          <a:bodyPr>
            <a:normAutofit/>
          </a:bodyPr>
          <a:lstStyle/>
          <a:p>
            <a:r>
              <a:rPr lang="en-US" dirty="0">
                <a:latin typeface="Century Gothic"/>
              </a:rPr>
              <a:t>LINEAR REGRESSION MODEL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002" y="1311364"/>
            <a:ext cx="8258013" cy="4236822"/>
          </a:xfrm>
        </p:spPr>
        <p:txBody>
          <a:bodyPr>
            <a:normAutofit fontScale="90000"/>
          </a:bodyPr>
          <a:lstStyle/>
          <a:p>
            <a:r>
              <a:rPr lang="en-US" sz="2700" b="1" dirty="0">
                <a:ea typeface="+mj-lt"/>
                <a:cs typeface="+mj-lt"/>
              </a:rPr>
              <a:t>Data Selection: </a:t>
            </a:r>
            <a:br>
              <a:rPr lang="en-US" sz="2200" dirty="0">
                <a:ea typeface="+mj-lt"/>
                <a:cs typeface="+mj-lt"/>
              </a:rPr>
            </a:br>
            <a:br>
              <a:rPr lang="en-US" sz="2200" dirty="0">
                <a:ea typeface="+mj-lt"/>
                <a:cs typeface="+mj-lt"/>
              </a:rPr>
            </a:br>
            <a:r>
              <a:rPr lang="en-US" sz="2200" dirty="0">
                <a:ea typeface="+mj-lt"/>
                <a:cs typeface="+mj-lt"/>
              </a:rPr>
              <a:t>The unnecessary columns which did not contribute to the prediction were dropped, which included: </a:t>
            </a:r>
            <a:br>
              <a:rPr lang="en-US" sz="2200" dirty="0">
                <a:ea typeface="+mj-lt"/>
                <a:cs typeface="+mj-lt"/>
              </a:rPr>
            </a:br>
            <a:br>
              <a:rPr lang="en-US" sz="2200" dirty="0">
                <a:ea typeface="+mj-lt"/>
                <a:cs typeface="+mj-lt"/>
              </a:rPr>
            </a:br>
            <a:r>
              <a:rPr lang="en-US" sz="2200" dirty="0">
                <a:ea typeface="+mj-lt"/>
                <a:cs typeface="+mj-lt"/>
              </a:rPr>
              <a:t>1.  Customer name</a:t>
            </a:r>
            <a:br>
              <a:rPr lang="en-US" sz="2200" dirty="0">
                <a:ea typeface="+mj-lt"/>
                <a:cs typeface="+mj-lt"/>
              </a:rPr>
            </a:br>
            <a:r>
              <a:rPr lang="en-US" sz="2200" dirty="0">
                <a:ea typeface="+mj-lt"/>
                <a:cs typeface="+mj-lt"/>
              </a:rPr>
              <a:t>2.  Customer e-mail</a:t>
            </a:r>
            <a:br>
              <a:rPr lang="en-US" sz="2200" dirty="0">
                <a:ea typeface="+mj-lt"/>
                <a:cs typeface="+mj-lt"/>
              </a:rPr>
            </a:br>
            <a:r>
              <a:rPr lang="en-US" sz="2200" dirty="0">
                <a:ea typeface="+mj-lt"/>
                <a:cs typeface="+mj-lt"/>
              </a:rPr>
              <a:t>3.  Country</a:t>
            </a:r>
            <a:br>
              <a:rPr lang="en-US" sz="2200" dirty="0">
                <a:ea typeface="+mj-lt"/>
                <a:cs typeface="+mj-lt"/>
              </a:rPr>
            </a:br>
            <a:r>
              <a:rPr lang="en-US" sz="2200" dirty="0">
                <a:ea typeface="+mj-lt"/>
                <a:cs typeface="+mj-lt"/>
              </a:rPr>
              <a:t>4.  Gender</a:t>
            </a:r>
            <a:endParaRPr lang="en-US" sz="2200"/>
          </a:p>
          <a:p>
            <a:br>
              <a:rPr lang="en-US" sz="2200" dirty="0">
                <a:ea typeface="+mj-lt"/>
                <a:cs typeface="+mj-lt"/>
              </a:rPr>
            </a:br>
            <a:r>
              <a:rPr lang="en-US" sz="2200" dirty="0">
                <a:ea typeface="+mj-lt"/>
                <a:cs typeface="+mj-lt"/>
              </a:rPr>
              <a:t>The 4 features (age, annual salary, credit card debt, net worth) were scaled using </a:t>
            </a:r>
            <a:r>
              <a:rPr lang="en-US" sz="2200" b="1" dirty="0" err="1">
                <a:ea typeface="+mj-lt"/>
                <a:cs typeface="+mj-lt"/>
              </a:rPr>
              <a:t>MinMaxScaler</a:t>
            </a:r>
            <a:r>
              <a:rPr lang="en-US" sz="2200" b="1" dirty="0">
                <a:ea typeface="+mj-lt"/>
                <a:cs typeface="+mj-lt"/>
              </a:rPr>
              <a:t> ( ) </a:t>
            </a:r>
            <a:r>
              <a:rPr lang="en-US" sz="2200" dirty="0">
                <a:ea typeface="+mj-lt"/>
                <a:cs typeface="+mj-lt"/>
              </a:rPr>
              <a:t>function.</a:t>
            </a:r>
            <a:br>
              <a:rPr lang="en-US" sz="2200" dirty="0">
                <a:ea typeface="+mj-lt"/>
                <a:cs typeface="+mj-lt"/>
              </a:rPr>
            </a:br>
            <a:br>
              <a:rPr lang="en-US" sz="2200" dirty="0">
                <a:ea typeface="+mj-lt"/>
                <a:cs typeface="+mj-lt"/>
              </a:rPr>
            </a:br>
            <a:r>
              <a:rPr lang="en-US" sz="2200" dirty="0">
                <a:ea typeface="+mj-lt"/>
                <a:cs typeface="+mj-lt"/>
              </a:rPr>
              <a:t>The dataset was split into training and testing sets using </a:t>
            </a:r>
            <a:r>
              <a:rPr lang="en-US" sz="2200" b="1" dirty="0" err="1">
                <a:ea typeface="+mj-lt"/>
                <a:cs typeface="+mj-lt"/>
              </a:rPr>
              <a:t>train_test_split</a:t>
            </a:r>
            <a:r>
              <a:rPr lang="en-US" sz="2200" dirty="0">
                <a:ea typeface="+mj-lt"/>
                <a:cs typeface="+mj-lt"/>
              </a:rPr>
              <a:t>.</a:t>
            </a:r>
            <a:endParaRPr lang="en-US" sz="2200"/>
          </a:p>
        </p:txBody>
      </p:sp>
    </p:spTree>
    <p:extLst>
      <p:ext uri="{BB962C8B-B14F-4D97-AF65-F5344CB8AC3E}">
        <p14:creationId xmlns:p14="http://schemas.microsoft.com/office/powerpoint/2010/main" val="151748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CA6C4ED-61F3-0545-58D0-6EA8E3E71F16}"/>
              </a:ext>
            </a:extLst>
          </p:cNvPr>
          <p:cNvPicPr>
            <a:picLocks noChangeAspect="1"/>
          </p:cNvPicPr>
          <p:nvPr/>
        </p:nvPicPr>
        <p:blipFill>
          <a:blip r:embed="rId2"/>
          <a:stretch>
            <a:fillRect/>
          </a:stretch>
        </p:blipFill>
        <p:spPr>
          <a:xfrm>
            <a:off x="-9040" y="1587246"/>
            <a:ext cx="12203623" cy="3153983"/>
          </a:xfrm>
          <a:prstGeom prst="rect">
            <a:avLst/>
          </a:prstGeom>
        </p:spPr>
      </p:pic>
      <p:sp>
        <p:nvSpPr>
          <p:cNvPr id="6" name="TextBox 5">
            <a:extLst>
              <a:ext uri="{FF2B5EF4-FFF2-40B4-BE49-F238E27FC236}">
                <a16:creationId xmlns:a16="http://schemas.microsoft.com/office/drawing/2014/main" id="{DCD6542D-5B6E-4280-81E9-B2E91EEFB1FB}"/>
              </a:ext>
            </a:extLst>
          </p:cNvPr>
          <p:cNvSpPr txBox="1"/>
          <p:nvPr/>
        </p:nvSpPr>
        <p:spPr>
          <a:xfrm>
            <a:off x="955728" y="516610"/>
            <a:ext cx="94410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a:t>
            </a:r>
            <a:r>
              <a:rPr lang="en-US" sz="2800" dirty="0" err="1"/>
              <a:t>df.head</a:t>
            </a:r>
            <a:r>
              <a:rPr lang="en-US" sz="2800" dirty="0"/>
              <a:t>()' was used to print the first 5 rows of the </a:t>
            </a:r>
            <a:r>
              <a:rPr lang="en-US" sz="2800" dirty="0" err="1"/>
              <a:t>Dataframe</a:t>
            </a:r>
            <a:endParaRPr lang="en-US" sz="2800" dirty="0"/>
          </a:p>
        </p:txBody>
      </p:sp>
    </p:spTree>
    <p:extLst>
      <p:ext uri="{BB962C8B-B14F-4D97-AF65-F5344CB8AC3E}">
        <p14:creationId xmlns:p14="http://schemas.microsoft.com/office/powerpoint/2010/main" val="420791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966" y="2522314"/>
            <a:ext cx="5145437" cy="1162993"/>
          </a:xfrm>
        </p:spPr>
        <p:txBody>
          <a:bodyPr vert="horz" lIns="91440" tIns="45720" rIns="91440" bIns="45720" rtlCol="0" anchor="b">
            <a:noAutofit/>
          </a:bodyPr>
          <a:lstStyle/>
          <a:p>
            <a:pPr>
              <a:lnSpc>
                <a:spcPct val="100000"/>
              </a:lnSpc>
            </a:pPr>
            <a:r>
              <a:rPr lang="en-US" sz="4000" b="1" dirty="0"/>
              <a:t>ABOUT THE MODEL</a:t>
            </a:r>
            <a:endParaRPr lang="en-US" dirty="0"/>
          </a:p>
        </p:txBody>
      </p:sp>
    </p:spTree>
    <p:extLst>
      <p:ext uri="{BB962C8B-B14F-4D97-AF65-F5344CB8AC3E}">
        <p14:creationId xmlns:p14="http://schemas.microsoft.com/office/powerpoint/2010/main" val="55902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117" y="1369482"/>
            <a:ext cx="4601874" cy="3526484"/>
          </a:xfrm>
        </p:spPr>
        <p:txBody>
          <a:bodyPr>
            <a:normAutofit/>
          </a:bodyPr>
          <a:lstStyle/>
          <a:p>
            <a:pPr algn="ctr"/>
            <a:r>
              <a:rPr lang="en-US" sz="2400" b="1" dirty="0">
                <a:ea typeface="+mj-lt"/>
                <a:cs typeface="+mj-lt"/>
              </a:rPr>
              <a:t>Model architecture:</a:t>
            </a:r>
            <a:br>
              <a:rPr lang="en-US" sz="2000" dirty="0">
                <a:ea typeface="+mj-lt"/>
                <a:cs typeface="+mj-lt"/>
              </a:rPr>
            </a:br>
            <a:br>
              <a:rPr lang="en-US" sz="2000" dirty="0">
                <a:ea typeface="+mj-lt"/>
                <a:cs typeface="+mj-lt"/>
              </a:rPr>
            </a:br>
            <a:r>
              <a:rPr lang="en-US" sz="2000" dirty="0">
                <a:ea typeface="+mj-lt"/>
                <a:cs typeface="+mj-lt"/>
              </a:rPr>
              <a:t>The ANN model consists of three layers:</a:t>
            </a:r>
            <a:br>
              <a:rPr lang="en-US" sz="1900" dirty="0"/>
            </a:br>
            <a:br>
              <a:rPr lang="en-US" sz="1900" dirty="0"/>
            </a:br>
            <a:r>
              <a:rPr lang="en-US" sz="1900" dirty="0"/>
              <a:t>Layer 1 – 25 neurons  (input layer)</a:t>
            </a:r>
            <a:br>
              <a:rPr lang="en-US" sz="1900" dirty="0"/>
            </a:br>
            <a:r>
              <a:rPr lang="en-US" sz="1900" dirty="0"/>
              <a:t>Layer 2 – 10 neurons  ( hidden layer)</a:t>
            </a:r>
            <a:br>
              <a:rPr lang="en-US" sz="1900" dirty="0"/>
            </a:br>
            <a:r>
              <a:rPr lang="en-US" sz="1900" dirty="0">
                <a:ea typeface="+mj-lt"/>
                <a:cs typeface="+mj-lt"/>
              </a:rPr>
              <a:t>Layer 3 – 1 neurons  (output layer)</a:t>
            </a:r>
            <a:br>
              <a:rPr lang="en-US" sz="1900" dirty="0"/>
            </a:br>
            <a:br>
              <a:rPr lang="en-US" sz="1900" dirty="0"/>
            </a:br>
            <a:br>
              <a:rPr lang="en-US" sz="1900" dirty="0"/>
            </a:br>
            <a:br>
              <a:rPr lang="en-US" sz="1900" dirty="0"/>
            </a:br>
            <a:endParaRPr lang="en-US" sz="1900">
              <a:ea typeface="+mj-lt"/>
              <a:cs typeface="+mj-lt"/>
            </a:endParaRPr>
          </a:p>
        </p:txBody>
      </p:sp>
      <p:pic>
        <p:nvPicPr>
          <p:cNvPr id="4" name="Picture 3" descr="understanding signals and photographs: Neural Network">
            <a:extLst>
              <a:ext uri="{FF2B5EF4-FFF2-40B4-BE49-F238E27FC236}">
                <a16:creationId xmlns:a16="http://schemas.microsoft.com/office/drawing/2014/main" id="{D6264E55-05C0-7F98-D3B0-3E9F7BA0B221}"/>
              </a:ext>
            </a:extLst>
          </p:cNvPr>
          <p:cNvPicPr>
            <a:picLocks noChangeAspect="1"/>
          </p:cNvPicPr>
          <p:nvPr/>
        </p:nvPicPr>
        <p:blipFill>
          <a:blip r:embed="rId2"/>
          <a:stretch>
            <a:fillRect/>
          </a:stretch>
        </p:blipFill>
        <p:spPr>
          <a:xfrm>
            <a:off x="5120640" y="1371479"/>
            <a:ext cx="6367271" cy="4106889"/>
          </a:xfrm>
          <a:prstGeom prst="rect">
            <a:avLst/>
          </a:prstGeom>
        </p:spPr>
      </p:pic>
      <p:sp>
        <p:nvSpPr>
          <p:cNvPr id="13" name="Rectangle 12">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758E3A89-3DF1-21DF-8D15-681A673A2887}"/>
                  </a:ext>
                </a:extLst>
              </p14:cNvPr>
              <p14:cNvContentPartPr/>
              <p14:nvPr/>
            </p14:nvContentPartPr>
            <p14:xfrm>
              <a:off x="7949338" y="2641169"/>
              <a:ext cx="12915" cy="12915"/>
            </p14:xfrm>
          </p:contentPart>
        </mc:Choice>
        <mc:Fallback xmlns="">
          <p:pic>
            <p:nvPicPr>
              <p:cNvPr id="8" name="Ink 7">
                <a:extLst>
                  <a:ext uri="{FF2B5EF4-FFF2-40B4-BE49-F238E27FC236}">
                    <a16:creationId xmlns:a16="http://schemas.microsoft.com/office/drawing/2014/main" id="{758E3A89-3DF1-21DF-8D15-681A673A2887}"/>
                  </a:ext>
                </a:extLst>
              </p:cNvPr>
              <p:cNvPicPr/>
              <p:nvPr/>
            </p:nvPicPr>
            <p:blipFill>
              <a:blip r:embed="rId4"/>
              <a:stretch>
                <a:fillRect/>
              </a:stretch>
            </p:blipFill>
            <p:spPr>
              <a:xfrm>
                <a:off x="7316503" y="2008334"/>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E8531745-7F06-CB09-C60C-045A8571B6BE}"/>
                  </a:ext>
                </a:extLst>
              </p14:cNvPr>
              <p14:cNvContentPartPr/>
              <p14:nvPr/>
            </p14:nvContentPartPr>
            <p14:xfrm>
              <a:off x="7949338" y="2718660"/>
              <a:ext cx="12915" cy="12915"/>
            </p14:xfrm>
          </p:contentPart>
        </mc:Choice>
        <mc:Fallback xmlns="">
          <p:pic>
            <p:nvPicPr>
              <p:cNvPr id="10" name="Ink 9">
                <a:extLst>
                  <a:ext uri="{FF2B5EF4-FFF2-40B4-BE49-F238E27FC236}">
                    <a16:creationId xmlns:a16="http://schemas.microsoft.com/office/drawing/2014/main" id="{E8531745-7F06-CB09-C60C-045A8571B6BE}"/>
                  </a:ext>
                </a:extLst>
              </p:cNvPr>
              <p:cNvPicPr/>
              <p:nvPr/>
            </p:nvPicPr>
            <p:blipFill>
              <a:blip r:embed="rId4"/>
              <a:stretch>
                <a:fillRect/>
              </a:stretch>
            </p:blipFill>
            <p:spPr>
              <a:xfrm>
                <a:off x="7316503" y="2072910"/>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60D06B6F-DF9B-B4F9-02C1-8DB3055F7877}"/>
                  </a:ext>
                </a:extLst>
              </p14:cNvPr>
              <p14:cNvContentPartPr/>
              <p14:nvPr/>
            </p14:nvContentPartPr>
            <p14:xfrm>
              <a:off x="7949338" y="2783236"/>
              <a:ext cx="12915" cy="12915"/>
            </p14:xfrm>
          </p:contentPart>
        </mc:Choice>
        <mc:Fallback xmlns="">
          <p:pic>
            <p:nvPicPr>
              <p:cNvPr id="12" name="Ink 11">
                <a:extLst>
                  <a:ext uri="{FF2B5EF4-FFF2-40B4-BE49-F238E27FC236}">
                    <a16:creationId xmlns:a16="http://schemas.microsoft.com/office/drawing/2014/main" id="{60D06B6F-DF9B-B4F9-02C1-8DB3055F7877}"/>
                  </a:ext>
                </a:extLst>
              </p:cNvPr>
              <p:cNvPicPr/>
              <p:nvPr/>
            </p:nvPicPr>
            <p:blipFill>
              <a:blip r:embed="rId4"/>
              <a:stretch>
                <a:fillRect/>
              </a:stretch>
            </p:blipFill>
            <p:spPr>
              <a:xfrm>
                <a:off x="7316503" y="2150401"/>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5720060B-F021-84F7-57FB-85A03A648BFB}"/>
                  </a:ext>
                </a:extLst>
              </p14:cNvPr>
              <p14:cNvContentPartPr/>
              <p14:nvPr/>
            </p14:nvContentPartPr>
            <p14:xfrm>
              <a:off x="7949338" y="2867186"/>
              <a:ext cx="12915" cy="12915"/>
            </p14:xfrm>
          </p:contentPart>
        </mc:Choice>
        <mc:Fallback xmlns="">
          <p:pic>
            <p:nvPicPr>
              <p:cNvPr id="14" name="Ink 13">
                <a:extLst>
                  <a:ext uri="{FF2B5EF4-FFF2-40B4-BE49-F238E27FC236}">
                    <a16:creationId xmlns:a16="http://schemas.microsoft.com/office/drawing/2014/main" id="{5720060B-F021-84F7-57FB-85A03A648BFB}"/>
                  </a:ext>
                </a:extLst>
              </p:cNvPr>
              <p:cNvPicPr/>
              <p:nvPr/>
            </p:nvPicPr>
            <p:blipFill>
              <a:blip r:embed="rId4"/>
              <a:stretch>
                <a:fillRect/>
              </a:stretch>
            </p:blipFill>
            <p:spPr>
              <a:xfrm>
                <a:off x="7316503" y="2234351"/>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F31CF95-8D41-0F28-7A18-536F4D5A7422}"/>
                  </a:ext>
                </a:extLst>
              </p14:cNvPr>
              <p14:cNvContentPartPr/>
              <p14:nvPr/>
            </p14:nvContentPartPr>
            <p14:xfrm>
              <a:off x="7988084" y="3700219"/>
              <a:ext cx="12915" cy="12915"/>
            </p14:xfrm>
          </p:contentPart>
        </mc:Choice>
        <mc:Fallback xmlns="">
          <p:pic>
            <p:nvPicPr>
              <p:cNvPr id="15" name="Ink 14">
                <a:extLst>
                  <a:ext uri="{FF2B5EF4-FFF2-40B4-BE49-F238E27FC236}">
                    <a16:creationId xmlns:a16="http://schemas.microsoft.com/office/drawing/2014/main" id="{1F31CF95-8D41-0F28-7A18-536F4D5A7422}"/>
                  </a:ext>
                </a:extLst>
              </p:cNvPr>
              <p:cNvPicPr/>
              <p:nvPr/>
            </p:nvPicPr>
            <p:blipFill>
              <a:blip r:embed="rId4"/>
              <a:stretch>
                <a:fillRect/>
              </a:stretch>
            </p:blipFill>
            <p:spPr>
              <a:xfrm>
                <a:off x="7342334" y="3054469"/>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BEB92634-ABD3-E259-E679-B4EBABFC70B7}"/>
                  </a:ext>
                </a:extLst>
              </p14:cNvPr>
              <p14:cNvContentPartPr/>
              <p14:nvPr/>
            </p14:nvContentPartPr>
            <p14:xfrm>
              <a:off x="7988084" y="3758338"/>
              <a:ext cx="12915" cy="12915"/>
            </p14:xfrm>
          </p:contentPart>
        </mc:Choice>
        <mc:Fallback xmlns="">
          <p:pic>
            <p:nvPicPr>
              <p:cNvPr id="16" name="Ink 15">
                <a:extLst>
                  <a:ext uri="{FF2B5EF4-FFF2-40B4-BE49-F238E27FC236}">
                    <a16:creationId xmlns:a16="http://schemas.microsoft.com/office/drawing/2014/main" id="{BEB92634-ABD3-E259-E679-B4EBABFC70B7}"/>
                  </a:ext>
                </a:extLst>
              </p:cNvPr>
              <p:cNvPicPr/>
              <p:nvPr/>
            </p:nvPicPr>
            <p:blipFill>
              <a:blip r:embed="rId4"/>
              <a:stretch>
                <a:fillRect/>
              </a:stretch>
            </p:blipFill>
            <p:spPr>
              <a:xfrm>
                <a:off x="7342334" y="3112588"/>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60420391-D567-5F4E-F42B-BB2983703C82}"/>
                  </a:ext>
                </a:extLst>
              </p14:cNvPr>
              <p14:cNvContentPartPr/>
              <p14:nvPr/>
            </p14:nvContentPartPr>
            <p14:xfrm>
              <a:off x="7988084" y="3816457"/>
              <a:ext cx="12915" cy="12915"/>
            </p14:xfrm>
          </p:contentPart>
        </mc:Choice>
        <mc:Fallback xmlns="">
          <p:pic>
            <p:nvPicPr>
              <p:cNvPr id="17" name="Ink 16">
                <a:extLst>
                  <a:ext uri="{FF2B5EF4-FFF2-40B4-BE49-F238E27FC236}">
                    <a16:creationId xmlns:a16="http://schemas.microsoft.com/office/drawing/2014/main" id="{60420391-D567-5F4E-F42B-BB2983703C82}"/>
                  </a:ext>
                </a:extLst>
              </p:cNvPr>
              <p:cNvPicPr/>
              <p:nvPr/>
            </p:nvPicPr>
            <p:blipFill>
              <a:blip r:embed="rId4"/>
              <a:stretch>
                <a:fillRect/>
              </a:stretch>
            </p:blipFill>
            <p:spPr>
              <a:xfrm>
                <a:off x="7342334" y="3170707"/>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2FF1CC45-FB99-F221-28EC-C659DA9302C4}"/>
                  </a:ext>
                </a:extLst>
              </p14:cNvPr>
              <p14:cNvContentPartPr/>
              <p14:nvPr/>
            </p14:nvContentPartPr>
            <p14:xfrm>
              <a:off x="7942880" y="2931762"/>
              <a:ext cx="12915" cy="12915"/>
            </p14:xfrm>
          </p:contentPart>
        </mc:Choice>
        <mc:Fallback xmlns="">
          <p:pic>
            <p:nvPicPr>
              <p:cNvPr id="18" name="Ink 17">
                <a:extLst>
                  <a:ext uri="{FF2B5EF4-FFF2-40B4-BE49-F238E27FC236}">
                    <a16:creationId xmlns:a16="http://schemas.microsoft.com/office/drawing/2014/main" id="{2FF1CC45-FB99-F221-28EC-C659DA9302C4}"/>
                  </a:ext>
                </a:extLst>
              </p:cNvPr>
              <p:cNvPicPr/>
              <p:nvPr/>
            </p:nvPicPr>
            <p:blipFill>
              <a:blip r:embed="rId4"/>
              <a:stretch>
                <a:fillRect/>
              </a:stretch>
            </p:blipFill>
            <p:spPr>
              <a:xfrm>
                <a:off x="7310045" y="2298927"/>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E12A707C-610C-A378-7D92-93CDEBCD9BE3}"/>
                  </a:ext>
                </a:extLst>
              </p14:cNvPr>
              <p14:cNvContentPartPr/>
              <p14:nvPr/>
            </p14:nvContentPartPr>
            <p14:xfrm>
              <a:off x="6476999" y="3067372"/>
              <a:ext cx="12915" cy="12915"/>
            </p14:xfrm>
          </p:contentPart>
        </mc:Choice>
        <mc:Fallback xmlns="">
          <p:pic>
            <p:nvPicPr>
              <p:cNvPr id="21" name="Ink 20">
                <a:extLst>
                  <a:ext uri="{FF2B5EF4-FFF2-40B4-BE49-F238E27FC236}">
                    <a16:creationId xmlns:a16="http://schemas.microsoft.com/office/drawing/2014/main" id="{E12A707C-610C-A378-7D92-93CDEBCD9BE3}"/>
                  </a:ext>
                </a:extLst>
              </p:cNvPr>
              <p:cNvPicPr/>
              <p:nvPr/>
            </p:nvPicPr>
            <p:blipFill>
              <a:blip r:embed="rId4"/>
              <a:stretch>
                <a:fillRect/>
              </a:stretch>
            </p:blipFill>
            <p:spPr>
              <a:xfrm>
                <a:off x="5831249" y="2434537"/>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9B259957-505B-7BC8-613E-7200E03E5516}"/>
                  </a:ext>
                </a:extLst>
              </p14:cNvPr>
              <p14:cNvContentPartPr/>
              <p14:nvPr/>
            </p14:nvContentPartPr>
            <p14:xfrm>
              <a:off x="6476999" y="3131948"/>
              <a:ext cx="12915" cy="12915"/>
            </p14:xfrm>
          </p:contentPart>
        </mc:Choice>
        <mc:Fallback xmlns="">
          <p:pic>
            <p:nvPicPr>
              <p:cNvPr id="22" name="Ink 21">
                <a:extLst>
                  <a:ext uri="{FF2B5EF4-FFF2-40B4-BE49-F238E27FC236}">
                    <a16:creationId xmlns:a16="http://schemas.microsoft.com/office/drawing/2014/main" id="{9B259957-505B-7BC8-613E-7200E03E5516}"/>
                  </a:ext>
                </a:extLst>
              </p:cNvPr>
              <p:cNvPicPr/>
              <p:nvPr/>
            </p:nvPicPr>
            <p:blipFill>
              <a:blip r:embed="rId4"/>
              <a:stretch>
                <a:fillRect/>
              </a:stretch>
            </p:blipFill>
            <p:spPr>
              <a:xfrm>
                <a:off x="5831249" y="2499113"/>
                <a:ext cx="1291500" cy="1291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DBB10628-1CE7-B6C5-5268-62765077B2D1}"/>
                  </a:ext>
                </a:extLst>
              </p14:cNvPr>
              <p14:cNvContentPartPr/>
              <p14:nvPr/>
            </p14:nvContentPartPr>
            <p14:xfrm>
              <a:off x="6476999" y="3209440"/>
              <a:ext cx="12915" cy="12915"/>
            </p14:xfrm>
          </p:contentPart>
        </mc:Choice>
        <mc:Fallback xmlns="">
          <p:pic>
            <p:nvPicPr>
              <p:cNvPr id="23" name="Ink 22">
                <a:extLst>
                  <a:ext uri="{FF2B5EF4-FFF2-40B4-BE49-F238E27FC236}">
                    <a16:creationId xmlns:a16="http://schemas.microsoft.com/office/drawing/2014/main" id="{DBB10628-1CE7-B6C5-5268-62765077B2D1}"/>
                  </a:ext>
                </a:extLst>
              </p:cNvPr>
              <p:cNvPicPr/>
              <p:nvPr/>
            </p:nvPicPr>
            <p:blipFill>
              <a:blip r:embed="rId4"/>
              <a:stretch>
                <a:fillRect/>
              </a:stretch>
            </p:blipFill>
            <p:spPr>
              <a:xfrm>
                <a:off x="5831249" y="2576605"/>
                <a:ext cx="1291500" cy="1291500"/>
              </a:xfrm>
              <a:prstGeom prst="rect">
                <a:avLst/>
              </a:prstGeom>
            </p:spPr>
          </p:pic>
        </mc:Fallback>
      </mc:AlternateContent>
    </p:spTree>
    <p:extLst>
      <p:ext uri="{BB962C8B-B14F-4D97-AF65-F5344CB8AC3E}">
        <p14:creationId xmlns:p14="http://schemas.microsoft.com/office/powerpoint/2010/main" val="3900603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1153" y="1117633"/>
            <a:ext cx="4706319" cy="1653772"/>
          </a:xfrm>
        </p:spPr>
        <p:txBody>
          <a:bodyPr>
            <a:normAutofit fontScale="90000"/>
          </a:bodyPr>
          <a:lstStyle/>
          <a:p>
            <a:br>
              <a:rPr lang="en-US" sz="2400" dirty="0"/>
            </a:br>
            <a:br>
              <a:rPr lang="en-US" sz="2400" dirty="0"/>
            </a:br>
            <a:r>
              <a:rPr lang="en-US" sz="3100" b="1" dirty="0"/>
              <a:t>Activation functions used:</a:t>
            </a:r>
            <a:br>
              <a:rPr lang="en-US" sz="3100" b="1" dirty="0"/>
            </a:br>
            <a:br>
              <a:rPr lang="en-US" sz="2400" dirty="0"/>
            </a:br>
            <a:r>
              <a:rPr lang="en-US" sz="2400" dirty="0"/>
              <a:t>1.  </a:t>
            </a:r>
            <a:r>
              <a:rPr lang="en-US" sz="2400" dirty="0" err="1"/>
              <a:t>Relu</a:t>
            </a:r>
            <a:r>
              <a:rPr lang="en-US" sz="2400" dirty="0"/>
              <a:t> Activation function</a:t>
            </a:r>
            <a:br>
              <a:rPr lang="en-US" sz="2400" dirty="0"/>
            </a:br>
            <a:r>
              <a:rPr lang="en-US" sz="2400" dirty="0"/>
              <a:t>2.  Linear Activation function</a:t>
            </a:r>
            <a:br>
              <a:rPr lang="en-US" dirty="0"/>
            </a:br>
            <a:endParaRPr lang="en-US" sz="2400" dirty="0">
              <a:ea typeface="+mj-lt"/>
              <a:cs typeface="+mj-lt"/>
            </a:endParaRPr>
          </a:p>
        </p:txBody>
      </p:sp>
      <p:pic>
        <p:nvPicPr>
          <p:cNvPr id="3" name="Picture 2" descr="ReLU function - AILEPHANT">
            <a:extLst>
              <a:ext uri="{FF2B5EF4-FFF2-40B4-BE49-F238E27FC236}">
                <a16:creationId xmlns:a16="http://schemas.microsoft.com/office/drawing/2014/main" id="{AB087611-746C-336A-4D8E-35C3F4CC1473}"/>
              </a:ext>
            </a:extLst>
          </p:cNvPr>
          <p:cNvPicPr>
            <a:picLocks noChangeAspect="1"/>
          </p:cNvPicPr>
          <p:nvPr/>
        </p:nvPicPr>
        <p:blipFill>
          <a:blip r:embed="rId2"/>
          <a:stretch>
            <a:fillRect/>
          </a:stretch>
        </p:blipFill>
        <p:spPr>
          <a:xfrm>
            <a:off x="307825" y="2943862"/>
            <a:ext cx="3582690" cy="2798373"/>
          </a:xfrm>
          <a:prstGeom prst="rect">
            <a:avLst/>
          </a:prstGeom>
          <a:ln>
            <a:solidFill>
              <a:srgbClr val="4472C4"/>
            </a:solidFill>
          </a:ln>
        </p:spPr>
      </p:pic>
      <p:pic>
        <p:nvPicPr>
          <p:cNvPr id="4" name="Picture 3" descr="Saugat Bhattarai | Data Science, Machine Learning and Computer Vision">
            <a:extLst>
              <a:ext uri="{FF2B5EF4-FFF2-40B4-BE49-F238E27FC236}">
                <a16:creationId xmlns:a16="http://schemas.microsoft.com/office/drawing/2014/main" id="{A2A15CC5-9701-CFF1-FA8D-90443134F030}"/>
              </a:ext>
            </a:extLst>
          </p:cNvPr>
          <p:cNvPicPr>
            <a:picLocks noChangeAspect="1"/>
          </p:cNvPicPr>
          <p:nvPr/>
        </p:nvPicPr>
        <p:blipFill>
          <a:blip r:embed="rId3"/>
          <a:stretch>
            <a:fillRect/>
          </a:stretch>
        </p:blipFill>
        <p:spPr>
          <a:xfrm>
            <a:off x="4349859" y="2944581"/>
            <a:ext cx="4422182" cy="2796348"/>
          </a:xfrm>
          <a:prstGeom prst="rect">
            <a:avLst/>
          </a:prstGeom>
          <a:ln>
            <a:solidFill>
              <a:srgbClr val="4472C4"/>
            </a:solidFill>
          </a:ln>
        </p:spPr>
      </p:pic>
    </p:spTree>
    <p:extLst>
      <p:ext uri="{BB962C8B-B14F-4D97-AF65-F5344CB8AC3E}">
        <p14:creationId xmlns:p14="http://schemas.microsoft.com/office/powerpoint/2010/main" val="4171824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4204" y="3377803"/>
            <a:ext cx="7444351" cy="1653772"/>
          </a:xfrm>
        </p:spPr>
        <p:txBody>
          <a:bodyPr>
            <a:normAutofit fontScale="90000"/>
          </a:bodyPr>
          <a:lstStyle/>
          <a:p>
            <a:br>
              <a:rPr lang="en-US" sz="2400" dirty="0"/>
            </a:br>
            <a:br>
              <a:rPr lang="en-US" sz="2400" dirty="0"/>
            </a:br>
            <a:r>
              <a:rPr lang="en-US" sz="3100" b="1" dirty="0"/>
              <a:t>Model compilation:</a:t>
            </a:r>
            <a:br>
              <a:rPr lang="en-US" sz="3100" b="1" dirty="0"/>
            </a:br>
            <a:br>
              <a:rPr lang="en-US" sz="2400" dirty="0"/>
            </a:br>
            <a:r>
              <a:rPr lang="en-US" sz="2400" dirty="0"/>
              <a:t>The following were used to compile the model:</a:t>
            </a:r>
            <a:br>
              <a:rPr lang="en-US" sz="2400" dirty="0"/>
            </a:br>
            <a:br>
              <a:rPr lang="en-US" sz="2400" dirty="0">
                <a:ea typeface="+mj-lt"/>
                <a:cs typeface="+mj-lt"/>
              </a:rPr>
            </a:br>
            <a:r>
              <a:rPr lang="en-US" sz="2400" dirty="0"/>
              <a:t>Optimizer : Adam optimizer</a:t>
            </a:r>
            <a:br>
              <a:rPr lang="en-US" sz="2400" dirty="0"/>
            </a:br>
            <a:r>
              <a:rPr lang="en-US" sz="2400" dirty="0"/>
              <a:t>Loss : Mean squared error </a:t>
            </a:r>
            <a:br>
              <a:rPr lang="en-US" sz="2400" dirty="0"/>
            </a:br>
            <a:r>
              <a:rPr lang="en-US" sz="2400" dirty="0"/>
              <a:t>Metrics: Mean absolute error </a:t>
            </a:r>
            <a:br>
              <a:rPr lang="en-US" sz="2400" dirty="0"/>
            </a:br>
            <a:br>
              <a:rPr lang="en-US" sz="2400" dirty="0"/>
            </a:br>
            <a:r>
              <a:rPr lang="en-US" sz="2400" dirty="0"/>
              <a:t>Metrics include, Training loss, Training accuracy, Validation loss and Validation accuracy.</a:t>
            </a:r>
            <a:br>
              <a:rPr lang="en-US" dirty="0"/>
            </a:br>
            <a:endParaRPr lang="en-US" sz="2400" dirty="0">
              <a:ea typeface="+mj-lt"/>
              <a:cs typeface="+mj-lt"/>
            </a:endParaRPr>
          </a:p>
        </p:txBody>
      </p:sp>
    </p:spTree>
    <p:extLst>
      <p:ext uri="{BB962C8B-B14F-4D97-AF65-F5344CB8AC3E}">
        <p14:creationId xmlns:p14="http://schemas.microsoft.com/office/powerpoint/2010/main" val="196725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4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training and training loss&#10;&#10;Description automatically generated">
            <a:extLst>
              <a:ext uri="{FF2B5EF4-FFF2-40B4-BE49-F238E27FC236}">
                <a16:creationId xmlns:a16="http://schemas.microsoft.com/office/drawing/2014/main" id="{530380E5-BE5D-0341-2EFB-7870205DE66F}"/>
              </a:ext>
            </a:extLst>
          </p:cNvPr>
          <p:cNvPicPr>
            <a:picLocks noChangeAspect="1"/>
          </p:cNvPicPr>
          <p:nvPr/>
        </p:nvPicPr>
        <p:blipFill>
          <a:blip r:embed="rId2"/>
          <a:stretch>
            <a:fillRect/>
          </a:stretch>
        </p:blipFill>
        <p:spPr>
          <a:xfrm>
            <a:off x="788347" y="1520419"/>
            <a:ext cx="10602391" cy="4161439"/>
          </a:xfrm>
          <a:prstGeom prst="rect">
            <a:avLst/>
          </a:prstGeom>
        </p:spPr>
      </p:pic>
      <p:sp>
        <p:nvSpPr>
          <p:cNvPr id="6" name="TextBox 5">
            <a:extLst>
              <a:ext uri="{FF2B5EF4-FFF2-40B4-BE49-F238E27FC236}">
                <a16:creationId xmlns:a16="http://schemas.microsoft.com/office/drawing/2014/main" id="{2E066922-C38A-890A-A46F-C74DFB7FA5EB}"/>
              </a:ext>
            </a:extLst>
          </p:cNvPr>
          <p:cNvSpPr txBox="1"/>
          <p:nvPr/>
        </p:nvSpPr>
        <p:spPr>
          <a:xfrm>
            <a:off x="475282" y="384875"/>
            <a:ext cx="11247892" cy="707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Using model history, Training loss, Training accuracy, Validation loss and Validation accuracy were plotted and it was observed that the best epoch is the </a:t>
            </a:r>
            <a:r>
              <a:rPr lang="en-US" sz="2000" b="1" dirty="0"/>
              <a:t>199</a:t>
            </a:r>
            <a:r>
              <a:rPr lang="en-US" sz="2000" dirty="0"/>
              <a:t>th iteration.</a:t>
            </a:r>
            <a:endParaRPr lang="en-US" sz="2000"/>
          </a:p>
        </p:txBody>
      </p:sp>
    </p:spTree>
    <p:extLst>
      <p:ext uri="{BB962C8B-B14F-4D97-AF65-F5344CB8AC3E}">
        <p14:creationId xmlns:p14="http://schemas.microsoft.com/office/powerpoint/2010/main" val="329540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8628" y="1169295"/>
            <a:ext cx="7315200" cy="2325366"/>
          </a:xfrm>
        </p:spPr>
        <p:txBody>
          <a:bodyPr>
            <a:normAutofit/>
          </a:bodyPr>
          <a:lstStyle/>
          <a:p>
            <a:r>
              <a:rPr lang="en-US" sz="2800" b="1" dirty="0">
                <a:ea typeface="+mj-lt"/>
                <a:cs typeface="+mj-lt"/>
              </a:rPr>
              <a:t>Car Price Prediction: </a:t>
            </a:r>
            <a:br>
              <a:rPr lang="en-US" sz="2400" dirty="0">
                <a:ea typeface="+mj-lt"/>
                <a:cs typeface="+mj-lt"/>
              </a:rPr>
            </a:br>
            <a:br>
              <a:rPr lang="en-US" sz="2400" dirty="0">
                <a:ea typeface="+mj-lt"/>
                <a:cs typeface="+mj-lt"/>
              </a:rPr>
            </a:br>
            <a:r>
              <a:rPr lang="en-US" sz="2400" dirty="0">
                <a:ea typeface="+mj-lt"/>
                <a:cs typeface="+mj-lt"/>
              </a:rPr>
              <a:t>We used the trained model to predict the car price for a sample customer and calculated the mean squared error.</a:t>
            </a:r>
            <a:endParaRPr lang="en-US" dirty="0">
              <a:ea typeface="+mj-lt"/>
              <a:cs typeface="+mj-lt"/>
            </a:endParaRPr>
          </a:p>
          <a:p>
            <a:endParaRPr lang="en-US" sz="2400" dirty="0"/>
          </a:p>
          <a:p>
            <a:endParaRPr lang="en-US" sz="2400" dirty="0">
              <a:ea typeface="+mj-lt"/>
              <a:cs typeface="+mj-lt"/>
            </a:endParaRPr>
          </a:p>
        </p:txBody>
      </p:sp>
      <p:pic>
        <p:nvPicPr>
          <p:cNvPr id="4" name="Picture 3" descr="A screenshot of a computer&#10;&#10;Description automatically generated">
            <a:extLst>
              <a:ext uri="{FF2B5EF4-FFF2-40B4-BE49-F238E27FC236}">
                <a16:creationId xmlns:a16="http://schemas.microsoft.com/office/drawing/2014/main" id="{4ECED35E-0AFB-C566-CD25-153CF0BEBE78}"/>
              </a:ext>
            </a:extLst>
          </p:cNvPr>
          <p:cNvPicPr>
            <a:picLocks noChangeAspect="1"/>
          </p:cNvPicPr>
          <p:nvPr/>
        </p:nvPicPr>
        <p:blipFill>
          <a:blip r:embed="rId2"/>
          <a:stretch>
            <a:fillRect/>
          </a:stretch>
        </p:blipFill>
        <p:spPr>
          <a:xfrm>
            <a:off x="798163" y="3775086"/>
            <a:ext cx="6682353" cy="1458220"/>
          </a:xfrm>
          <a:prstGeom prst="rect">
            <a:avLst/>
          </a:prstGeom>
        </p:spPr>
      </p:pic>
      <p:pic>
        <p:nvPicPr>
          <p:cNvPr id="5" name="Picture 4" descr="A number on a black background&#10;&#10;Description automatically generated">
            <a:extLst>
              <a:ext uri="{FF2B5EF4-FFF2-40B4-BE49-F238E27FC236}">
                <a16:creationId xmlns:a16="http://schemas.microsoft.com/office/drawing/2014/main" id="{6A0136DE-F493-CADD-1325-C87D140E282B}"/>
              </a:ext>
            </a:extLst>
          </p:cNvPr>
          <p:cNvPicPr>
            <a:picLocks noChangeAspect="1"/>
          </p:cNvPicPr>
          <p:nvPr/>
        </p:nvPicPr>
        <p:blipFill>
          <a:blip r:embed="rId3"/>
          <a:stretch>
            <a:fillRect/>
          </a:stretch>
        </p:blipFill>
        <p:spPr>
          <a:xfrm>
            <a:off x="843367" y="3134378"/>
            <a:ext cx="6624233" cy="363227"/>
          </a:xfrm>
          <a:prstGeom prst="rect">
            <a:avLst/>
          </a:prstGeom>
        </p:spPr>
      </p:pic>
    </p:spTree>
    <p:extLst>
      <p:ext uri="{BB962C8B-B14F-4D97-AF65-F5344CB8AC3E}">
        <p14:creationId xmlns:p14="http://schemas.microsoft.com/office/powerpoint/2010/main" val="90380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B66104-CE98-9059-926B-B7A2932BDD6C}"/>
              </a:ext>
            </a:extLst>
          </p:cNvPr>
          <p:cNvSpPr/>
          <p:nvPr/>
        </p:nvSpPr>
        <p:spPr>
          <a:xfrm>
            <a:off x="3396711" y="3429000"/>
            <a:ext cx="1614406" cy="51661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2357" y="1427600"/>
            <a:ext cx="7780149" cy="3474822"/>
          </a:xfrm>
        </p:spPr>
        <p:txBody>
          <a:bodyPr>
            <a:normAutofit/>
          </a:bodyPr>
          <a:lstStyle/>
          <a:p>
            <a:r>
              <a:rPr lang="en-US" sz="2400" dirty="0">
                <a:ea typeface="+mj-lt"/>
                <a:cs typeface="+mj-lt"/>
              </a:rPr>
              <a:t>The linear regression model was applied on the test data which was </a:t>
            </a:r>
            <a:r>
              <a:rPr lang="en-US" sz="2800" b="1" dirty="0">
                <a:ea typeface="+mj-lt"/>
                <a:cs typeface="+mj-lt"/>
              </a:rPr>
              <a:t>25%</a:t>
            </a:r>
            <a:r>
              <a:rPr lang="en-US" sz="2800" dirty="0">
                <a:ea typeface="+mj-lt"/>
                <a:cs typeface="+mj-lt"/>
              </a:rPr>
              <a:t> </a:t>
            </a:r>
            <a:r>
              <a:rPr lang="en-US" sz="2400" dirty="0">
                <a:ea typeface="+mj-lt"/>
                <a:cs typeface="+mj-lt"/>
              </a:rPr>
              <a:t>of the total data and a remaining training data of</a:t>
            </a:r>
            <a:r>
              <a:rPr lang="en-US" sz="2400" b="1" dirty="0">
                <a:ea typeface="+mj-lt"/>
                <a:cs typeface="+mj-lt"/>
              </a:rPr>
              <a:t> </a:t>
            </a:r>
            <a:r>
              <a:rPr lang="en-US" sz="2800" b="1" dirty="0">
                <a:ea typeface="+mj-lt"/>
                <a:cs typeface="+mj-lt"/>
              </a:rPr>
              <a:t>75%</a:t>
            </a:r>
            <a:r>
              <a:rPr lang="en-US" sz="2400" dirty="0">
                <a:ea typeface="+mj-lt"/>
                <a:cs typeface="+mj-lt"/>
              </a:rPr>
              <a:t>.</a:t>
            </a:r>
            <a:br>
              <a:rPr lang="en-US" sz="2400" dirty="0">
                <a:ea typeface="+mj-lt"/>
                <a:cs typeface="+mj-lt"/>
              </a:rPr>
            </a:br>
            <a:br>
              <a:rPr lang="en-US" sz="2400" dirty="0">
                <a:ea typeface="+mj-lt"/>
                <a:cs typeface="+mj-lt"/>
              </a:rPr>
            </a:br>
            <a:r>
              <a:rPr lang="en-US" sz="2400" dirty="0">
                <a:ea typeface="+mj-lt"/>
                <a:cs typeface="+mj-lt"/>
              </a:rPr>
              <a:t>The accuracy was calculated by using the R-squared (R2) score  which is,</a:t>
            </a:r>
            <a:br>
              <a:rPr lang="en-US" sz="2400" dirty="0">
                <a:ea typeface="+mj-lt"/>
                <a:cs typeface="+mj-lt"/>
              </a:rPr>
            </a:br>
            <a:r>
              <a:rPr lang="en-US" sz="2400" dirty="0">
                <a:ea typeface="+mj-lt"/>
                <a:cs typeface="+mj-lt"/>
              </a:rPr>
              <a:t>                                                </a:t>
            </a:r>
            <a:r>
              <a:rPr lang="en-US" sz="2400" dirty="0">
                <a:solidFill>
                  <a:schemeClr val="tx1"/>
                </a:solidFill>
                <a:ea typeface="+mj-lt"/>
                <a:cs typeface="+mj-lt"/>
              </a:rPr>
              <a:t>    R^2 = (r)^2</a:t>
            </a:r>
            <a:br>
              <a:rPr lang="en-US" sz="2400" dirty="0">
                <a:solidFill>
                  <a:schemeClr val="tx1"/>
                </a:solidFill>
                <a:ea typeface="+mj-lt"/>
                <a:cs typeface="+mj-lt"/>
              </a:rPr>
            </a:br>
            <a:br>
              <a:rPr lang="en-US" sz="2400" dirty="0">
                <a:ea typeface="+mj-lt"/>
                <a:cs typeface="+mj-lt"/>
              </a:rPr>
            </a:br>
            <a:br>
              <a:rPr lang="en-US" sz="2400" dirty="0">
                <a:ea typeface="+mj-lt"/>
                <a:cs typeface="+mj-lt"/>
              </a:rPr>
            </a:br>
            <a:r>
              <a:rPr lang="en-US" sz="2400" dirty="0">
                <a:ea typeface="+mj-lt"/>
                <a:cs typeface="+mj-lt"/>
              </a:rPr>
              <a:t>This represents how close the model is to the actual output.</a:t>
            </a:r>
            <a:endParaRPr lang="en-US" dirty="0">
              <a:ea typeface="+mj-lt"/>
              <a:cs typeface="+mj-lt"/>
            </a:endParaRPr>
          </a:p>
        </p:txBody>
      </p:sp>
    </p:spTree>
    <p:extLst>
      <p:ext uri="{BB962C8B-B14F-4D97-AF65-F5344CB8AC3E}">
        <p14:creationId xmlns:p14="http://schemas.microsoft.com/office/powerpoint/2010/main" val="204597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white background&#10;&#10;Description automatically generated">
            <a:extLst>
              <a:ext uri="{FF2B5EF4-FFF2-40B4-BE49-F238E27FC236}">
                <a16:creationId xmlns:a16="http://schemas.microsoft.com/office/drawing/2014/main" id="{4927AA15-C8AF-45FF-D6A2-93E2281C09E1}"/>
              </a:ext>
            </a:extLst>
          </p:cNvPr>
          <p:cNvPicPr>
            <a:picLocks noChangeAspect="1"/>
          </p:cNvPicPr>
          <p:nvPr/>
        </p:nvPicPr>
        <p:blipFill>
          <a:blip r:embed="rId2"/>
          <a:stretch>
            <a:fillRect/>
          </a:stretch>
        </p:blipFill>
        <p:spPr>
          <a:xfrm>
            <a:off x="807720" y="777751"/>
            <a:ext cx="9775815" cy="3373690"/>
          </a:xfrm>
          <a:prstGeom prst="rect">
            <a:avLst/>
          </a:prstGeom>
          <a:ln>
            <a:solidFill>
              <a:srgbClr val="4472C4"/>
            </a:solidFill>
          </a:ln>
        </p:spPr>
      </p:pic>
      <p:sp>
        <p:nvSpPr>
          <p:cNvPr id="8" name="Title 1">
            <a:extLst>
              <a:ext uri="{FF2B5EF4-FFF2-40B4-BE49-F238E27FC236}">
                <a16:creationId xmlns:a16="http://schemas.microsoft.com/office/drawing/2014/main" id="{A6A0F480-86A5-A396-9747-65F66E2F5698}"/>
              </a:ext>
            </a:extLst>
          </p:cNvPr>
          <p:cNvSpPr>
            <a:spLocks noGrp="1"/>
          </p:cNvSpPr>
          <p:nvPr>
            <p:ph type="ctrTitle"/>
          </p:nvPr>
        </p:nvSpPr>
        <p:spPr>
          <a:xfrm>
            <a:off x="721137" y="4662870"/>
            <a:ext cx="8167607" cy="1421299"/>
          </a:xfrm>
        </p:spPr>
        <p:txBody>
          <a:bodyPr>
            <a:normAutofit fontScale="90000"/>
          </a:bodyPr>
          <a:lstStyle/>
          <a:p>
            <a:endParaRPr lang="en-US" sz="2400" dirty="0">
              <a:solidFill>
                <a:schemeClr val="tx1"/>
              </a:solidFill>
            </a:endParaRPr>
          </a:p>
          <a:p>
            <a:r>
              <a:rPr lang="en-US" sz="2400" dirty="0">
                <a:solidFill>
                  <a:schemeClr val="tx1"/>
                </a:solidFill>
                <a:ea typeface="+mj-lt"/>
                <a:cs typeface="+mj-lt"/>
              </a:rPr>
              <a:t> </a:t>
            </a:r>
            <a:br>
              <a:rPr lang="en-US" sz="2400" dirty="0">
                <a:solidFill>
                  <a:schemeClr val="tx1"/>
                </a:solidFill>
                <a:ea typeface="+mj-lt"/>
                <a:cs typeface="+mj-lt"/>
              </a:rPr>
            </a:br>
            <a:br>
              <a:rPr lang="en-US" sz="2400" dirty="0">
                <a:solidFill>
                  <a:schemeClr val="tx1"/>
                </a:solidFill>
                <a:ea typeface="+mj-lt"/>
                <a:cs typeface="+mj-lt"/>
              </a:rPr>
            </a:br>
            <a:r>
              <a:rPr lang="en-US" sz="2400" dirty="0">
                <a:solidFill>
                  <a:schemeClr val="tx1"/>
                </a:solidFill>
                <a:ea typeface="+mj-lt"/>
                <a:cs typeface="+mj-lt"/>
              </a:rPr>
              <a:t>The model's R2 score was </a:t>
            </a:r>
            <a:r>
              <a:rPr lang="en-US" sz="2700" b="1" dirty="0">
                <a:solidFill>
                  <a:schemeClr val="tx1"/>
                </a:solidFill>
                <a:latin typeface="Bookman Old Style"/>
                <a:ea typeface="+mj-lt"/>
                <a:cs typeface="+mj-lt"/>
              </a:rPr>
              <a:t>0.9985301745950076</a:t>
            </a:r>
            <a:r>
              <a:rPr lang="en-US" sz="2400" dirty="0">
                <a:solidFill>
                  <a:schemeClr val="tx1"/>
                </a:solidFill>
                <a:ea typeface="+mj-lt"/>
                <a:cs typeface="+mj-lt"/>
              </a:rPr>
              <a:t>,  which is very close to </a:t>
            </a:r>
            <a:r>
              <a:rPr lang="en-US" sz="3100" b="1" dirty="0">
                <a:solidFill>
                  <a:schemeClr val="tx1"/>
                </a:solidFill>
                <a:ea typeface="+mj-lt"/>
                <a:cs typeface="+mj-lt"/>
              </a:rPr>
              <a:t>1</a:t>
            </a:r>
            <a:r>
              <a:rPr lang="en-US" sz="2400" dirty="0">
                <a:solidFill>
                  <a:schemeClr val="tx1"/>
                </a:solidFill>
                <a:ea typeface="+mj-lt"/>
                <a:cs typeface="+mj-lt"/>
              </a:rPr>
              <a:t> and this indicates a strong ability to predict car purchase amounts.</a:t>
            </a:r>
            <a:endParaRPr lang="en-US">
              <a:solidFill>
                <a:schemeClr val="tx1"/>
              </a:solidFill>
              <a:ea typeface="+mj-lt"/>
              <a:cs typeface="+mj-lt"/>
            </a:endParaRPr>
          </a:p>
          <a:p>
            <a:endParaRPr lang="en-US" sz="2400" dirty="0">
              <a:solidFill>
                <a:schemeClr val="tx1"/>
              </a:solidFill>
              <a:ea typeface="+mj-lt"/>
              <a:cs typeface="+mj-lt"/>
            </a:endParaRPr>
          </a:p>
        </p:txBody>
      </p:sp>
    </p:spTree>
    <p:extLst>
      <p:ext uri="{BB962C8B-B14F-4D97-AF65-F5344CB8AC3E}">
        <p14:creationId xmlns:p14="http://schemas.microsoft.com/office/powerpoint/2010/main" val="340003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2356" y="2221889"/>
            <a:ext cx="7315200" cy="3255264"/>
          </a:xfrm>
        </p:spPr>
        <p:txBody>
          <a:bodyPr vert="horz" lIns="91440" tIns="45720" rIns="91440" bIns="45720" rtlCol="0" anchor="b">
            <a:noAutofit/>
          </a:bodyPr>
          <a:lstStyle/>
          <a:p>
            <a:pPr marL="457200" indent="-457200">
              <a:lnSpc>
                <a:spcPct val="150000"/>
              </a:lnSpc>
              <a:buAutoNum type="arabicPeriod"/>
            </a:pPr>
            <a:r>
              <a:rPr lang="en-US" sz="2000" dirty="0">
                <a:latin typeface="Century Gothic"/>
                <a:ea typeface="+mj-lt"/>
                <a:cs typeface="+mj-lt"/>
              </a:rPr>
              <a:t>Problem statement</a:t>
            </a:r>
            <a:endParaRPr lang="en-US" sz="2000" dirty="0">
              <a:latin typeface="Century Gothic"/>
            </a:endParaRPr>
          </a:p>
          <a:p>
            <a:pPr marL="457200" indent="-457200">
              <a:lnSpc>
                <a:spcPct val="150000"/>
              </a:lnSpc>
              <a:buAutoNum type="arabicPeriod"/>
            </a:pPr>
            <a:r>
              <a:rPr lang="en-US" sz="2000" dirty="0">
                <a:latin typeface="Century Gothic"/>
                <a:ea typeface="+mj-lt"/>
                <a:cs typeface="+mj-lt"/>
              </a:rPr>
              <a:t>Reason for selection</a:t>
            </a:r>
            <a:endParaRPr lang="en-US" sz="2000" dirty="0">
              <a:latin typeface="Century Gothic"/>
            </a:endParaRPr>
          </a:p>
          <a:p>
            <a:pPr marL="457200" indent="-457200">
              <a:lnSpc>
                <a:spcPct val="150000"/>
              </a:lnSpc>
              <a:buAutoNum type="arabicPeriod"/>
            </a:pPr>
            <a:r>
              <a:rPr lang="en-US" sz="2000" dirty="0">
                <a:latin typeface="Century Gothic"/>
                <a:ea typeface="+mj-lt"/>
                <a:cs typeface="+mj-lt"/>
              </a:rPr>
              <a:t>Possible applications</a:t>
            </a:r>
            <a:endParaRPr lang="en-US" sz="2000" dirty="0">
              <a:latin typeface="Century Gothic"/>
            </a:endParaRPr>
          </a:p>
          <a:p>
            <a:pPr marL="457200" indent="-457200">
              <a:lnSpc>
                <a:spcPct val="150000"/>
              </a:lnSpc>
              <a:buAutoNum type="arabicPeriod"/>
            </a:pPr>
            <a:r>
              <a:rPr lang="en-US" sz="2000" dirty="0">
                <a:latin typeface="Century Gothic"/>
                <a:ea typeface="+mj-lt"/>
                <a:cs typeface="+mj-lt"/>
              </a:rPr>
              <a:t>About the model</a:t>
            </a:r>
            <a:endParaRPr lang="en-US" sz="2000" dirty="0">
              <a:latin typeface="Century Gothic"/>
            </a:endParaRPr>
          </a:p>
          <a:p>
            <a:pPr marL="457200" indent="-457200">
              <a:lnSpc>
                <a:spcPct val="150000"/>
              </a:lnSpc>
              <a:buAutoNum type="arabicPeriod"/>
            </a:pPr>
            <a:r>
              <a:rPr lang="en-US" sz="2000" dirty="0">
                <a:latin typeface="Century Gothic"/>
                <a:ea typeface="+mj-lt"/>
                <a:cs typeface="+mj-lt"/>
              </a:rPr>
              <a:t>Accuracy and Loss</a:t>
            </a:r>
            <a:endParaRPr lang="en-US" sz="2000" dirty="0">
              <a:latin typeface="Century Gothic"/>
            </a:endParaRPr>
          </a:p>
          <a:p>
            <a:pPr marL="457200" indent="-457200">
              <a:lnSpc>
                <a:spcPct val="150000"/>
              </a:lnSpc>
              <a:buAutoNum type="arabicPeriod"/>
            </a:pPr>
            <a:r>
              <a:rPr lang="en-US" sz="2000" dirty="0">
                <a:latin typeface="Century Gothic"/>
                <a:ea typeface="+mj-lt"/>
                <a:cs typeface="+mj-lt"/>
              </a:rPr>
              <a:t>Conclusion</a:t>
            </a:r>
            <a:endParaRPr lang="en-US" sz="2000" dirty="0">
              <a:latin typeface="Century Gothic"/>
            </a:endParaRPr>
          </a:p>
          <a:p>
            <a:pPr marL="457200" indent="-457200">
              <a:lnSpc>
                <a:spcPct val="150000"/>
              </a:lnSpc>
              <a:buAutoNum type="arabicPeriod"/>
            </a:pPr>
            <a:endParaRPr lang="en-US" sz="2000" dirty="0">
              <a:latin typeface="Century Gothic"/>
            </a:endParaRPr>
          </a:p>
        </p:txBody>
      </p:sp>
      <p:sp>
        <p:nvSpPr>
          <p:cNvPr id="3" name="Subtitle 2"/>
          <p:cNvSpPr>
            <a:spLocks noGrp="1"/>
          </p:cNvSpPr>
          <p:nvPr>
            <p:ph type="subTitle" idx="1"/>
          </p:nvPr>
        </p:nvSpPr>
        <p:spPr>
          <a:xfrm>
            <a:off x="1448727" y="1208957"/>
            <a:ext cx="4099302" cy="914400"/>
          </a:xfrm>
        </p:spPr>
        <p:txBody>
          <a:bodyPr>
            <a:normAutofit/>
          </a:bodyPr>
          <a:lstStyle/>
          <a:p>
            <a:r>
              <a:rPr lang="en-US" sz="3600" b="1" dirty="0">
                <a:solidFill>
                  <a:schemeClr val="bg1"/>
                </a:solidFill>
                <a:latin typeface="Century Gothic"/>
              </a:rPr>
              <a:t>Contents</a:t>
            </a:r>
          </a:p>
        </p:txBody>
      </p:sp>
    </p:spTree>
    <p:extLst>
      <p:ext uri="{BB962C8B-B14F-4D97-AF65-F5344CB8AC3E}">
        <p14:creationId xmlns:p14="http://schemas.microsoft.com/office/powerpoint/2010/main" val="3902984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680848" y="1918616"/>
            <a:ext cx="6527128" cy="3254375"/>
          </a:xfrm>
        </p:spPr>
        <p:txBody>
          <a:bodyPr vert="horz" lIns="91440" tIns="45720" rIns="91440" bIns="45720" rtlCol="0" anchor="b">
            <a:noAutofit/>
          </a:bodyPr>
          <a:lstStyle/>
          <a:p>
            <a:pPr>
              <a:lnSpc>
                <a:spcPct val="100000"/>
              </a:lnSpc>
            </a:pPr>
            <a:r>
              <a:rPr lang="en-US" dirty="0">
                <a:solidFill>
                  <a:schemeClr val="tx1"/>
                </a:solidFill>
                <a:latin typeface="Bookman Old Style"/>
                <a:ea typeface="+mj-lt"/>
                <a:cs typeface="+mj-lt"/>
              </a:rPr>
              <a:t>Case Study by:</a:t>
            </a:r>
            <a:br>
              <a:rPr lang="en-US" dirty="0">
                <a:latin typeface="Bookman Old Style"/>
                <a:ea typeface="+mj-lt"/>
                <a:cs typeface="+mj-lt"/>
              </a:rPr>
            </a:br>
            <a:br>
              <a:rPr lang="en-US" dirty="0">
                <a:latin typeface="Bookman Old Style"/>
                <a:ea typeface="+mj-lt"/>
                <a:cs typeface="+mj-lt"/>
              </a:rPr>
            </a:br>
            <a:r>
              <a:rPr lang="en-US" dirty="0">
                <a:solidFill>
                  <a:schemeClr val="tx1"/>
                </a:solidFill>
                <a:latin typeface="Bookman Old Style"/>
              </a:rPr>
              <a:t>Krishna Varma </a:t>
            </a:r>
            <a:r>
              <a:rPr lang="en-US" dirty="0" err="1">
                <a:solidFill>
                  <a:schemeClr val="tx1"/>
                </a:solidFill>
                <a:latin typeface="Bookman Old Style"/>
              </a:rPr>
              <a:t>Vetukuri</a:t>
            </a:r>
            <a:br>
              <a:rPr lang="en-US" dirty="0">
                <a:latin typeface="Bookman Old Style"/>
              </a:rPr>
            </a:br>
            <a:r>
              <a:rPr lang="en-US" dirty="0">
                <a:solidFill>
                  <a:schemeClr val="tx1"/>
                </a:solidFill>
                <a:latin typeface="Bookman Old Style"/>
              </a:rPr>
              <a:t>Hu21csen0300138</a:t>
            </a:r>
            <a:br>
              <a:rPr lang="en-US" dirty="0">
                <a:latin typeface="Bookman Old Style"/>
              </a:rPr>
            </a:br>
            <a:br>
              <a:rPr lang="en-US" dirty="0">
                <a:latin typeface="Bookman Old Style"/>
              </a:rPr>
            </a:br>
            <a:r>
              <a:rPr lang="en-US" dirty="0" err="1">
                <a:solidFill>
                  <a:schemeClr val="tx1"/>
                </a:solidFill>
                <a:latin typeface="Bookman Old Style"/>
              </a:rPr>
              <a:t>Patham</a:t>
            </a:r>
            <a:r>
              <a:rPr lang="en-US" dirty="0">
                <a:solidFill>
                  <a:schemeClr val="tx1"/>
                </a:solidFill>
                <a:latin typeface="Bookman Old Style"/>
              </a:rPr>
              <a:t> Sravya</a:t>
            </a:r>
            <a:br>
              <a:rPr lang="en-US" dirty="0">
                <a:latin typeface="Bookman Old Style"/>
              </a:rPr>
            </a:br>
            <a:r>
              <a:rPr lang="en-US" dirty="0">
                <a:solidFill>
                  <a:schemeClr val="tx1"/>
                </a:solidFill>
                <a:latin typeface="Bookman Old Style"/>
              </a:rPr>
              <a:t>Hu21csen0300159</a:t>
            </a:r>
          </a:p>
        </p:txBody>
      </p:sp>
    </p:spTree>
    <p:extLst>
      <p:ext uri="{BB962C8B-B14F-4D97-AF65-F5344CB8AC3E}">
        <p14:creationId xmlns:p14="http://schemas.microsoft.com/office/powerpoint/2010/main" val="406085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509" y="2615805"/>
            <a:ext cx="8567978" cy="3629806"/>
          </a:xfrm>
        </p:spPr>
        <p:txBody>
          <a:bodyPr>
            <a:normAutofit fontScale="90000"/>
          </a:bodyPr>
          <a:lstStyle/>
          <a:p>
            <a:pPr>
              <a:lnSpc>
                <a:spcPct val="150000"/>
              </a:lnSpc>
            </a:pPr>
            <a:r>
              <a:rPr lang="en-US" sz="2700" b="1" dirty="0">
                <a:ea typeface="+mj-lt"/>
                <a:cs typeface="+mj-lt"/>
              </a:rPr>
              <a:t>Problem Statement:</a:t>
            </a:r>
            <a:br>
              <a:rPr lang="en-US" sz="2200" dirty="0">
                <a:ea typeface="+mj-lt"/>
                <a:cs typeface="+mj-lt"/>
              </a:rPr>
            </a:br>
            <a:endParaRPr lang="en-US" sz="2200" dirty="0"/>
          </a:p>
          <a:p>
            <a:pPr>
              <a:lnSpc>
                <a:spcPct val="150000"/>
              </a:lnSpc>
            </a:pPr>
            <a:r>
              <a:rPr lang="en-US" sz="2200" dirty="0">
                <a:ea typeface="+mj-lt"/>
                <a:cs typeface="+mj-lt"/>
              </a:rPr>
              <a:t>The problem addressed in this case study is car price prediction.</a:t>
            </a:r>
            <a:br>
              <a:rPr lang="en-US" sz="2200" dirty="0">
                <a:ea typeface="+mj-lt"/>
                <a:cs typeface="+mj-lt"/>
              </a:rPr>
            </a:br>
            <a:r>
              <a:rPr lang="en-US" sz="2200" dirty="0">
                <a:ea typeface="+mj-lt"/>
                <a:cs typeface="+mj-lt"/>
              </a:rPr>
              <a:t> Given customer attributes such as </a:t>
            </a:r>
            <a:r>
              <a:rPr lang="en-US" sz="2200" u="sng" dirty="0">
                <a:ea typeface="+mj-lt"/>
                <a:cs typeface="+mj-lt"/>
              </a:rPr>
              <a:t>age</a:t>
            </a:r>
            <a:r>
              <a:rPr lang="en-US" sz="2200" dirty="0">
                <a:ea typeface="+mj-lt"/>
                <a:cs typeface="+mj-lt"/>
              </a:rPr>
              <a:t>, </a:t>
            </a:r>
            <a:r>
              <a:rPr lang="en-US" sz="2200" u="sng" dirty="0">
                <a:ea typeface="+mj-lt"/>
                <a:cs typeface="+mj-lt"/>
              </a:rPr>
              <a:t>annual salary</a:t>
            </a:r>
            <a:r>
              <a:rPr lang="en-US" sz="2200" dirty="0">
                <a:ea typeface="+mj-lt"/>
                <a:cs typeface="+mj-lt"/>
              </a:rPr>
              <a:t>, </a:t>
            </a:r>
            <a:r>
              <a:rPr lang="en-US" sz="2200" u="sng" dirty="0">
                <a:ea typeface="+mj-lt"/>
                <a:cs typeface="+mj-lt"/>
              </a:rPr>
              <a:t>credit card debt</a:t>
            </a:r>
            <a:r>
              <a:rPr lang="en-US" sz="2200" dirty="0">
                <a:ea typeface="+mj-lt"/>
                <a:cs typeface="+mj-lt"/>
              </a:rPr>
              <a:t>, and </a:t>
            </a:r>
            <a:r>
              <a:rPr lang="en-US" sz="2200" u="sng" dirty="0">
                <a:ea typeface="+mj-lt"/>
                <a:cs typeface="+mj-lt"/>
              </a:rPr>
              <a:t>net worth</a:t>
            </a:r>
            <a:r>
              <a:rPr lang="en-US" sz="2200" dirty="0">
                <a:ea typeface="+mj-lt"/>
                <a:cs typeface="+mj-lt"/>
              </a:rPr>
              <a:t>, the objective here is to predict the amount a customer is likely to spend on purchasing a car.</a:t>
            </a:r>
            <a:br>
              <a:rPr lang="en-US" sz="2200" dirty="0">
                <a:ea typeface="+mj-lt"/>
                <a:cs typeface="+mj-lt"/>
              </a:rPr>
            </a:br>
            <a:endParaRPr lang="en-US" sz="2200" dirty="0"/>
          </a:p>
          <a:p>
            <a:pPr>
              <a:lnSpc>
                <a:spcPct val="150000"/>
              </a:lnSpc>
            </a:pPr>
            <a:endParaRPr lang="en-US" sz="2200" dirty="0"/>
          </a:p>
          <a:p>
            <a:pPr>
              <a:lnSpc>
                <a:spcPct val="150000"/>
              </a:lnSpc>
            </a:pPr>
            <a:endParaRPr lang="en-US" sz="2200" dirty="0"/>
          </a:p>
          <a:p>
            <a:pPr>
              <a:lnSpc>
                <a:spcPct val="150000"/>
              </a:lnSpc>
            </a:pPr>
            <a:endParaRPr lang="en-US" sz="2200" dirty="0"/>
          </a:p>
        </p:txBody>
      </p:sp>
    </p:spTree>
    <p:extLst>
      <p:ext uri="{BB962C8B-B14F-4D97-AF65-F5344CB8AC3E}">
        <p14:creationId xmlns:p14="http://schemas.microsoft.com/office/powerpoint/2010/main" val="61260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357" y="1866720"/>
            <a:ext cx="9058758" cy="3539399"/>
          </a:xfrm>
        </p:spPr>
        <p:txBody>
          <a:bodyPr vert="horz" lIns="91440" tIns="45720" rIns="91440" bIns="45720" rtlCol="0" anchor="b">
            <a:noAutofit/>
          </a:bodyPr>
          <a:lstStyle/>
          <a:p>
            <a:pPr>
              <a:lnSpc>
                <a:spcPct val="150000"/>
              </a:lnSpc>
            </a:pPr>
            <a:r>
              <a:rPr lang="en-US" sz="2800" b="1" dirty="0">
                <a:ea typeface="+mj-lt"/>
                <a:cs typeface="+mj-lt"/>
              </a:rPr>
              <a:t>Reason for selection:</a:t>
            </a:r>
            <a:br>
              <a:rPr lang="en-US" sz="2400" b="1" dirty="0">
                <a:ea typeface="+mj-lt"/>
                <a:cs typeface="+mj-lt"/>
              </a:rPr>
            </a:br>
            <a:endParaRPr lang="en-US" sz="2400" b="1">
              <a:ea typeface="+mj-lt"/>
              <a:cs typeface="+mj-lt"/>
            </a:endParaRPr>
          </a:p>
          <a:p>
            <a:pPr>
              <a:lnSpc>
                <a:spcPct val="200000"/>
              </a:lnSpc>
            </a:pPr>
            <a:r>
              <a:rPr lang="en-US" sz="2000" dirty="0">
                <a:ea typeface="+mj-lt"/>
                <a:cs typeface="+mj-lt"/>
              </a:rPr>
              <a:t>1. It is a model for performing tasks that involve regression like price prediction. </a:t>
            </a:r>
            <a:br>
              <a:rPr lang="en-US" sz="2000" dirty="0">
                <a:ea typeface="+mj-lt"/>
                <a:cs typeface="+mj-lt"/>
              </a:rPr>
            </a:br>
            <a:r>
              <a:rPr lang="en-US" sz="2000" dirty="0">
                <a:ea typeface="+mj-lt"/>
                <a:cs typeface="+mj-lt"/>
              </a:rPr>
              <a:t>2. It identifies  relationships between input features and the target variable that are non-linear.</a:t>
            </a:r>
            <a:br>
              <a:rPr lang="en-US" sz="2000" dirty="0">
                <a:ea typeface="+mj-lt"/>
                <a:cs typeface="+mj-lt"/>
              </a:rPr>
            </a:br>
            <a:r>
              <a:rPr lang="en-US" sz="2000" dirty="0">
                <a:ea typeface="+mj-lt"/>
                <a:cs typeface="+mj-lt"/>
              </a:rPr>
              <a:t>3. It helps predict prices that may not have a simple linear correlation with customer attributes. </a:t>
            </a:r>
            <a:br>
              <a:rPr lang="en-US" sz="2000" dirty="0">
                <a:ea typeface="+mj-lt"/>
                <a:cs typeface="+mj-lt"/>
              </a:rPr>
            </a:br>
            <a:r>
              <a:rPr lang="en-US" sz="2000" dirty="0">
                <a:ea typeface="+mj-lt"/>
                <a:cs typeface="+mj-lt"/>
              </a:rPr>
              <a:t>4.The model can learn from data patterns and generalize it to make accurate predictions.</a:t>
            </a:r>
            <a:endParaRPr lang="en-US" sz="2000" dirty="0"/>
          </a:p>
          <a:p>
            <a:pPr>
              <a:lnSpc>
                <a:spcPct val="150000"/>
              </a:lnSpc>
            </a:pPr>
            <a:endParaRPr lang="en-US" sz="2000" dirty="0"/>
          </a:p>
        </p:txBody>
      </p:sp>
    </p:spTree>
    <p:extLst>
      <p:ext uri="{BB962C8B-B14F-4D97-AF65-F5344CB8AC3E}">
        <p14:creationId xmlns:p14="http://schemas.microsoft.com/office/powerpoint/2010/main" val="293830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644" y="2070280"/>
            <a:ext cx="8787538" cy="3255264"/>
          </a:xfrm>
        </p:spPr>
        <p:txBody>
          <a:bodyPr vert="horz" lIns="91440" tIns="45720" rIns="91440" bIns="45720" rtlCol="0" anchor="b">
            <a:noAutofit/>
          </a:bodyPr>
          <a:lstStyle/>
          <a:p>
            <a:pPr>
              <a:lnSpc>
                <a:spcPct val="100000"/>
              </a:lnSpc>
            </a:pPr>
            <a:r>
              <a:rPr lang="en-US" sz="2000" b="1" dirty="0">
                <a:ea typeface="+mj-lt"/>
                <a:cs typeface="+mj-lt"/>
              </a:rPr>
              <a:t>Possible Applications of the Model:</a:t>
            </a:r>
            <a:endParaRPr lang="en-US" sz="2000" b="1"/>
          </a:p>
          <a:p>
            <a:pPr>
              <a:lnSpc>
                <a:spcPct val="100000"/>
              </a:lnSpc>
            </a:pPr>
            <a:endParaRPr lang="en-US" sz="1800" dirty="0"/>
          </a:p>
          <a:p>
            <a:pPr marL="457200" indent="-457200">
              <a:lnSpc>
                <a:spcPct val="100000"/>
              </a:lnSpc>
              <a:buAutoNum type="arabicPeriod"/>
            </a:pPr>
            <a:r>
              <a:rPr lang="en-US" sz="1800" b="1" dirty="0">
                <a:ea typeface="+mj-lt"/>
                <a:cs typeface="+mj-lt"/>
              </a:rPr>
              <a:t>Car Dealerships</a:t>
            </a:r>
            <a:r>
              <a:rPr lang="en-US" sz="1800" dirty="0">
                <a:ea typeface="+mj-lt"/>
                <a:cs typeface="+mj-lt"/>
              </a:rPr>
              <a:t>: Car dealerships can use this model to estimate how much a customer is likely to spend on a car, enabling them to offer tailored options and promotions.</a:t>
            </a:r>
            <a:br>
              <a:rPr lang="en-US" sz="1800" dirty="0">
                <a:ea typeface="+mj-lt"/>
                <a:cs typeface="+mj-lt"/>
              </a:rPr>
            </a:br>
            <a:endParaRPr lang="en-US" sz="1800" dirty="0"/>
          </a:p>
          <a:p>
            <a:pPr marL="457200" indent="-457200">
              <a:lnSpc>
                <a:spcPct val="100000"/>
              </a:lnSpc>
              <a:buAutoNum type="arabicPeriod"/>
            </a:pPr>
            <a:r>
              <a:rPr lang="en-US" sz="1800" b="1" dirty="0">
                <a:ea typeface="+mj-lt"/>
                <a:cs typeface="+mj-lt"/>
              </a:rPr>
              <a:t>Financial Institutions</a:t>
            </a:r>
            <a:r>
              <a:rPr lang="en-US" sz="1800" dirty="0">
                <a:ea typeface="+mj-lt"/>
                <a:cs typeface="+mj-lt"/>
              </a:rPr>
              <a:t>: Banks and credit institutions can use this information to assess a customer's creditworthiness and make loan decisions.</a:t>
            </a:r>
            <a:br>
              <a:rPr lang="en-US" sz="1800" dirty="0">
                <a:ea typeface="+mj-lt"/>
                <a:cs typeface="+mj-lt"/>
              </a:rPr>
            </a:br>
            <a:endParaRPr lang="en-US" sz="1800" dirty="0"/>
          </a:p>
          <a:p>
            <a:pPr marL="457200" indent="-457200">
              <a:lnSpc>
                <a:spcPct val="100000"/>
              </a:lnSpc>
              <a:buAutoNum type="arabicPeriod"/>
            </a:pPr>
            <a:r>
              <a:rPr lang="en-US" sz="1800" b="1" dirty="0">
                <a:ea typeface="+mj-lt"/>
                <a:cs typeface="+mj-lt"/>
              </a:rPr>
              <a:t>Marketing</a:t>
            </a:r>
            <a:r>
              <a:rPr lang="en-US" sz="1800" dirty="0">
                <a:ea typeface="+mj-lt"/>
                <a:cs typeface="+mj-lt"/>
              </a:rPr>
              <a:t>: Businesses can use the model to target potential car buyers with personalized advertising and promotions.</a:t>
            </a:r>
            <a:br>
              <a:rPr lang="en-US" sz="1800" dirty="0">
                <a:ea typeface="+mj-lt"/>
                <a:cs typeface="+mj-lt"/>
              </a:rPr>
            </a:br>
            <a:endParaRPr lang="en-US" sz="1800" dirty="0"/>
          </a:p>
          <a:p>
            <a:pPr marL="457200" indent="-457200">
              <a:lnSpc>
                <a:spcPct val="100000"/>
              </a:lnSpc>
              <a:buAutoNum type="arabicPeriod"/>
            </a:pPr>
            <a:r>
              <a:rPr lang="en-US" sz="1800" b="1" dirty="0">
                <a:ea typeface="+mj-lt"/>
                <a:cs typeface="+mj-lt"/>
              </a:rPr>
              <a:t>Customer Insights</a:t>
            </a:r>
            <a:r>
              <a:rPr lang="en-US" sz="1800" dirty="0">
                <a:ea typeface="+mj-lt"/>
                <a:cs typeface="+mj-lt"/>
              </a:rPr>
              <a:t>: The model can provide insights into customer behavior and preferences based on their financial profiles.</a:t>
            </a:r>
            <a:endParaRPr lang="en-US" sz="1800" dirty="0"/>
          </a:p>
          <a:p>
            <a:pPr>
              <a:lnSpc>
                <a:spcPct val="100000"/>
              </a:lnSpc>
            </a:pPr>
            <a:endParaRPr lang="en-US" sz="1800" dirty="0"/>
          </a:p>
        </p:txBody>
      </p:sp>
    </p:spTree>
    <p:extLst>
      <p:ext uri="{BB962C8B-B14F-4D97-AF65-F5344CB8AC3E}">
        <p14:creationId xmlns:p14="http://schemas.microsoft.com/office/powerpoint/2010/main" val="74688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966" y="2522314"/>
            <a:ext cx="5145437" cy="1162993"/>
          </a:xfrm>
        </p:spPr>
        <p:txBody>
          <a:bodyPr vert="horz" lIns="91440" tIns="45720" rIns="91440" bIns="45720" rtlCol="0" anchor="b">
            <a:noAutofit/>
          </a:bodyPr>
          <a:lstStyle/>
          <a:p>
            <a:pPr>
              <a:lnSpc>
                <a:spcPct val="100000"/>
              </a:lnSpc>
            </a:pPr>
            <a:r>
              <a:rPr lang="en-US" sz="4000" b="1" dirty="0"/>
              <a:t>PREPROCESSING</a:t>
            </a:r>
            <a:endParaRPr lang="en-US" dirty="0"/>
          </a:p>
        </p:txBody>
      </p:sp>
    </p:spTree>
    <p:extLst>
      <p:ext uri="{BB962C8B-B14F-4D97-AF65-F5344CB8AC3E}">
        <p14:creationId xmlns:p14="http://schemas.microsoft.com/office/powerpoint/2010/main" val="349845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222" y="2551227"/>
            <a:ext cx="7973877" cy="3255264"/>
          </a:xfrm>
        </p:spPr>
        <p:txBody>
          <a:bodyPr>
            <a:normAutofit fontScale="90000"/>
          </a:bodyPr>
          <a:lstStyle/>
          <a:p>
            <a:pPr>
              <a:lnSpc>
                <a:spcPct val="150000"/>
              </a:lnSpc>
            </a:pPr>
            <a:r>
              <a:rPr lang="en-US" sz="2800" b="1" dirty="0">
                <a:ea typeface="+mj-lt"/>
                <a:cs typeface="+mj-lt"/>
              </a:rPr>
              <a:t>Data Preprocessing: </a:t>
            </a:r>
            <a:br>
              <a:rPr lang="en-US" sz="2000" dirty="0">
                <a:ea typeface="+mj-lt"/>
                <a:cs typeface="+mj-lt"/>
              </a:rPr>
            </a:br>
            <a:r>
              <a:rPr lang="en-US" sz="2000" dirty="0">
                <a:ea typeface="+mj-lt"/>
                <a:cs typeface="+mj-lt"/>
              </a:rPr>
              <a:t>We imported the necessary libraries such as </a:t>
            </a:r>
            <a:r>
              <a:rPr lang="en-US" sz="2000" dirty="0" err="1">
                <a:ea typeface="+mj-lt"/>
                <a:cs typeface="+mj-lt"/>
              </a:rPr>
              <a:t>numpy</a:t>
            </a:r>
            <a:r>
              <a:rPr lang="en-US" sz="2000" dirty="0">
                <a:ea typeface="+mj-lt"/>
                <a:cs typeface="+mj-lt"/>
              </a:rPr>
              <a:t>, pandas, matplotlib, </a:t>
            </a:r>
            <a:r>
              <a:rPr lang="en-US" sz="2000" dirty="0" err="1">
                <a:ea typeface="+mj-lt"/>
                <a:cs typeface="+mj-lt"/>
              </a:rPr>
              <a:t>tensorflow</a:t>
            </a:r>
            <a:r>
              <a:rPr lang="en-US" sz="2000" dirty="0">
                <a:ea typeface="+mj-lt"/>
                <a:cs typeface="+mj-lt"/>
              </a:rPr>
              <a:t> and </a:t>
            </a:r>
            <a:r>
              <a:rPr lang="en-US" sz="2000" dirty="0" err="1">
                <a:ea typeface="+mj-lt"/>
                <a:cs typeface="+mj-lt"/>
              </a:rPr>
              <a:t>keras</a:t>
            </a:r>
            <a:r>
              <a:rPr lang="en-US" sz="2000" dirty="0">
                <a:ea typeface="+mj-lt"/>
                <a:cs typeface="+mj-lt"/>
              </a:rPr>
              <a:t>.</a:t>
            </a:r>
            <a:br>
              <a:rPr lang="en-US" sz="2000" dirty="0">
                <a:ea typeface="+mj-lt"/>
                <a:cs typeface="+mj-lt"/>
              </a:rPr>
            </a:br>
            <a:br>
              <a:rPr lang="en-US" sz="2000" dirty="0">
                <a:ea typeface="+mj-lt"/>
                <a:cs typeface="+mj-lt"/>
              </a:rPr>
            </a:br>
            <a:r>
              <a:rPr lang="en-US" sz="2000" dirty="0">
                <a:ea typeface="+mj-lt"/>
                <a:cs typeface="+mj-lt"/>
              </a:rPr>
              <a:t>The dataset was then loaded  using pandas, and  data exploration was performed, including identifying :</a:t>
            </a:r>
            <a:br>
              <a:rPr lang="en-US" sz="2000" dirty="0">
                <a:ea typeface="+mj-lt"/>
                <a:cs typeface="+mj-lt"/>
              </a:rPr>
            </a:br>
            <a:br>
              <a:rPr lang="en-US" sz="2000" dirty="0">
                <a:ea typeface="+mj-lt"/>
                <a:cs typeface="+mj-lt"/>
              </a:rPr>
            </a:br>
            <a:r>
              <a:rPr lang="en-US" sz="2000" dirty="0">
                <a:ea typeface="+mj-lt"/>
                <a:cs typeface="+mj-lt"/>
              </a:rPr>
              <a:t>1.  Country with Highest Number of Car Purchases</a:t>
            </a:r>
            <a:br>
              <a:rPr lang="en-US" sz="2000" dirty="0">
                <a:ea typeface="+mj-lt"/>
                <a:cs typeface="+mj-lt"/>
              </a:rPr>
            </a:br>
            <a:r>
              <a:rPr lang="en-US" sz="2000" dirty="0">
                <a:ea typeface="+mj-lt"/>
                <a:cs typeface="+mj-lt"/>
              </a:rPr>
              <a:t>2.  Bar Graph on Top 25 Countries with the Most Customers</a:t>
            </a:r>
            <a:br>
              <a:rPr lang="en-US" sz="2000" dirty="0">
                <a:ea typeface="+mj-lt"/>
                <a:cs typeface="+mj-lt"/>
              </a:rPr>
            </a:br>
            <a:r>
              <a:rPr lang="en-US" sz="2000" dirty="0">
                <a:ea typeface="+mj-lt"/>
                <a:cs typeface="+mj-lt"/>
              </a:rPr>
              <a:t>3.   Pie Chart on Customer Ages</a:t>
            </a:r>
            <a:endParaRPr lang="en-US" dirty="0">
              <a:ea typeface="+mj-lt"/>
              <a:cs typeface="+mj-lt"/>
            </a:endParaRPr>
          </a:p>
          <a:p>
            <a:endParaRPr lang="en-US" sz="2000" dirty="0">
              <a:ea typeface="+mj-lt"/>
              <a:cs typeface="+mj-lt"/>
            </a:endParaRPr>
          </a:p>
          <a:p>
            <a:endParaRPr lang="en-US" sz="2000" dirty="0">
              <a:ea typeface="+mj-lt"/>
              <a:cs typeface="+mj-lt"/>
            </a:endParaRPr>
          </a:p>
        </p:txBody>
      </p:sp>
    </p:spTree>
    <p:extLst>
      <p:ext uri="{BB962C8B-B14F-4D97-AF65-F5344CB8AC3E}">
        <p14:creationId xmlns:p14="http://schemas.microsoft.com/office/powerpoint/2010/main" val="81248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54C990-9493-43C5-A08F-2B9A55F7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76A2F0-4868-448D-8624-668A960A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2D95D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the top 10 countries/regions&#10;&#10;Description automatically generated">
            <a:extLst>
              <a:ext uri="{FF2B5EF4-FFF2-40B4-BE49-F238E27FC236}">
                <a16:creationId xmlns:a16="http://schemas.microsoft.com/office/drawing/2014/main" id="{68366465-5F1E-2B59-8746-90C33CC41350}"/>
              </a:ext>
            </a:extLst>
          </p:cNvPr>
          <p:cNvPicPr>
            <a:picLocks noChangeAspect="1"/>
          </p:cNvPicPr>
          <p:nvPr/>
        </p:nvPicPr>
        <p:blipFill>
          <a:blip r:embed="rId2"/>
          <a:stretch>
            <a:fillRect/>
          </a:stretch>
        </p:blipFill>
        <p:spPr>
          <a:xfrm>
            <a:off x="1590135" y="804334"/>
            <a:ext cx="9011729" cy="5249332"/>
          </a:xfrm>
          <a:prstGeom prst="rect">
            <a:avLst/>
          </a:prstGeom>
        </p:spPr>
      </p:pic>
    </p:spTree>
    <p:extLst>
      <p:ext uri="{BB962C8B-B14F-4D97-AF65-F5344CB8AC3E}">
        <p14:creationId xmlns:p14="http://schemas.microsoft.com/office/powerpoint/2010/main" val="245834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54C990-9493-43C5-A08F-2B9A55F7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76A2F0-4868-448D-8624-668A960A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FEA20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e chart with numbers and a number of people&#10;&#10;Description automatically generated">
            <a:extLst>
              <a:ext uri="{FF2B5EF4-FFF2-40B4-BE49-F238E27FC236}">
                <a16:creationId xmlns:a16="http://schemas.microsoft.com/office/drawing/2014/main" id="{5A223432-7A62-5F81-7E32-2A869C40030D}"/>
              </a:ext>
            </a:extLst>
          </p:cNvPr>
          <p:cNvPicPr>
            <a:picLocks noChangeAspect="1"/>
          </p:cNvPicPr>
          <p:nvPr/>
        </p:nvPicPr>
        <p:blipFill>
          <a:blip r:embed="rId2"/>
          <a:stretch>
            <a:fillRect/>
          </a:stretch>
        </p:blipFill>
        <p:spPr>
          <a:xfrm>
            <a:off x="3383167" y="804334"/>
            <a:ext cx="5425665" cy="5249332"/>
          </a:xfrm>
          <a:prstGeom prst="rect">
            <a:avLst/>
          </a:prstGeom>
        </p:spPr>
      </p:pic>
    </p:spTree>
    <p:extLst>
      <p:ext uri="{BB962C8B-B14F-4D97-AF65-F5344CB8AC3E}">
        <p14:creationId xmlns:p14="http://schemas.microsoft.com/office/powerpoint/2010/main" val="124957670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Frame</vt:lpstr>
      <vt:lpstr>Car Price Prediction</vt:lpstr>
      <vt:lpstr>Problem statement Reason for selection Possible applications About the model Accuracy and Loss Conclusion </vt:lpstr>
      <vt:lpstr>Problem Statement:  The problem addressed in this case study is car price prediction.  Given customer attributes such as age, annual salary, credit card debt, and net worth, the objective here is to predict the amount a customer is likely to spend on purchasing a car.    </vt:lpstr>
      <vt:lpstr>Reason for selection:  1. It is a model for performing tasks that involve regression like price prediction.  2. It identifies  relationships between input features and the target variable that are non-linear. 3. It helps predict prices that may not have a simple linear correlation with customer attributes.  4.The model can learn from data patterns and generalize it to make accurate predictions. </vt:lpstr>
      <vt:lpstr>Possible Applications of the Model:  Car Dealerships: Car dealerships can use this model to estimate how much a customer is likely to spend on a car, enabling them to offer tailored options and promotions.  Financial Institutions: Banks and credit institutions can use this information to assess a customer's creditworthiness and make loan decisions.  Marketing: Businesses can use the model to target potential car buyers with personalized advertising and promotions.  Customer Insights: The model can provide insights into customer behavior and preferences based on their financial profiles. </vt:lpstr>
      <vt:lpstr>PREPROCESSING</vt:lpstr>
      <vt:lpstr>Data Preprocessing:  We imported the necessary libraries such as numpy, pandas, matplotlib, tensorflow and keras.  The dataset was then loaded  using pandas, and  data exploration was performed, including identifying :  1.  Country with Highest Number of Car Purchases 2.  Bar Graph on Top 25 Countries with the Most Customers 3.   Pie Chart on Customer Ages  </vt:lpstr>
      <vt:lpstr>PowerPoint Presentation</vt:lpstr>
      <vt:lpstr>PowerPoint Presentation</vt:lpstr>
      <vt:lpstr>Data Selection:   The unnecessary columns which did not contribute to the prediction were dropped, which included:   1.  Customer name 2.  Customer e-mail 3.  Country 4.  Gender  The 4 features (age, annual salary, credit card debt, net worth) were scaled using MinMaxScaler ( ) function.  The dataset was split into training and testing sets using train_test_split.</vt:lpstr>
      <vt:lpstr>PowerPoint Presentation</vt:lpstr>
      <vt:lpstr>ABOUT THE MODEL</vt:lpstr>
      <vt:lpstr>Model architecture:  The ANN model consists of three layers:  Layer 1 – 25 neurons  (input layer) Layer 2 – 10 neurons  ( hidden layer) Layer 3 – 1 neurons  (output layer)    </vt:lpstr>
      <vt:lpstr>  Activation functions used:  1.  Relu Activation function 2.  Linear Activation function </vt:lpstr>
      <vt:lpstr>  Model compilation:  The following were used to compile the model:  Optimizer : Adam optimizer Loss : Mean squared error  Metrics: Mean absolute error   Metrics include, Training loss, Training accuracy, Validation loss and Validation accuracy. </vt:lpstr>
      <vt:lpstr>PowerPoint Presentation</vt:lpstr>
      <vt:lpstr>Car Price Prediction:   We used the trained model to predict the car price for a sample customer and calculated the mean squared error.  </vt:lpstr>
      <vt:lpstr>The linear regression model was applied on the test data which was 25% of the total data and a remaining training data of 75%.  The accuracy was calculated by using the R-squared (R2) score  which is,                                                     R^2 = (r)^2   This represents how close the model is to the actual output.</vt:lpstr>
      <vt:lpstr>    The model's R2 score was 0.9985301745950076,  which is very close to 1 and this indicates a strong ability to predict car purchase amounts. </vt:lpstr>
      <vt:lpstr>Case Study by:  Krishna Varma Vetukuri Hu21csen0300138  Patham Sravya Hu21csen0300159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710</cp:revision>
  <dcterms:created xsi:type="dcterms:W3CDTF">2023-11-02T15:31:35Z</dcterms:created>
  <dcterms:modified xsi:type="dcterms:W3CDTF">2023-11-07T13:13:47Z</dcterms:modified>
</cp:coreProperties>
</file>