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rchivo Black" panose="020B0604020202020204" charset="0"/>
      <p:regular r:id="rId12"/>
    </p:embeddedFont>
    <p:embeddedFont>
      <p:font typeface="Arimo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eague Spartan" panose="020B0604020202020204" charset="0"/>
      <p:regular r:id="rId18"/>
    </p:embeddedFont>
    <p:embeddedFont>
      <p:font typeface="Poppins" panose="00000500000000000000" pitchFamily="2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3648322" y="5611372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822248" y="262424"/>
            <a:ext cx="1255813" cy="1151162"/>
          </a:xfrm>
          <a:custGeom>
            <a:avLst/>
            <a:gdLst/>
            <a:ahLst/>
            <a:cxnLst/>
            <a:rect l="l" t="t" r="r" b="b"/>
            <a:pathLst>
              <a:path w="1255813" h="1151162">
                <a:moveTo>
                  <a:pt x="0" y="0"/>
                </a:moveTo>
                <a:lnTo>
                  <a:pt x="1255813" y="0"/>
                </a:lnTo>
                <a:lnTo>
                  <a:pt x="1255813" y="1151162"/>
                </a:lnTo>
                <a:lnTo>
                  <a:pt x="0" y="11511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4074988" y="6098602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6" y="0"/>
                </a:lnTo>
                <a:lnTo>
                  <a:pt x="38379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3413832" y="5592322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3295542" y="876300"/>
            <a:ext cx="12409467" cy="1360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103"/>
              </a:lnSpc>
              <a:spcBef>
                <a:spcPct val="0"/>
              </a:spcBef>
            </a:pPr>
            <a:r>
              <a:rPr lang="en-US" sz="7931">
                <a:solidFill>
                  <a:srgbClr val="593C8F"/>
                </a:solidFill>
                <a:latin typeface="League Spartan"/>
              </a:rPr>
              <a:t>AIRBNB NYC 2019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48322" y="2991202"/>
            <a:ext cx="9688035" cy="215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</a:pPr>
            <a:r>
              <a:rPr lang="en-US" sz="3013">
                <a:solidFill>
                  <a:srgbClr val="000000"/>
                </a:solidFill>
                <a:latin typeface="Poppins"/>
              </a:rPr>
              <a:t>Team Members Names: B.ADITI </a:t>
            </a:r>
          </a:p>
          <a:p>
            <a:pPr>
              <a:lnSpc>
                <a:spcPts val="4219"/>
              </a:lnSpc>
            </a:pPr>
            <a:r>
              <a:rPr lang="en-US" sz="3013">
                <a:solidFill>
                  <a:srgbClr val="000000"/>
                </a:solidFill>
                <a:latin typeface="Poppins"/>
              </a:rPr>
              <a:t>                                              ESHA MALLIKA</a:t>
            </a:r>
          </a:p>
          <a:p>
            <a:pPr>
              <a:lnSpc>
                <a:spcPts val="4219"/>
              </a:lnSpc>
            </a:pPr>
            <a:r>
              <a:rPr lang="en-US" sz="3013">
                <a:solidFill>
                  <a:srgbClr val="000000"/>
                </a:solidFill>
                <a:latin typeface="Poppins"/>
              </a:rPr>
              <a:t>                                              G.SHRIYA</a:t>
            </a:r>
          </a:p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013">
                <a:solidFill>
                  <a:srgbClr val="000000"/>
                </a:solidFill>
                <a:latin typeface="Poppins"/>
              </a:rPr>
              <a:t>                                               KANDLAKUNTA SRAVYA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768497" y="674049"/>
            <a:ext cx="9164730" cy="1027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44"/>
              </a:lnSpc>
              <a:spcBef>
                <a:spcPct val="0"/>
              </a:spcBef>
            </a:pPr>
            <a:r>
              <a:rPr lang="en-US" sz="6031">
                <a:solidFill>
                  <a:srgbClr val="593C8F"/>
                </a:solidFill>
                <a:latin typeface="League Spartan"/>
              </a:rPr>
              <a:t>THANK YOU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768497" y="2367192"/>
            <a:ext cx="13490803" cy="6906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7"/>
              </a:lnSpc>
            </a:pPr>
            <a:r>
              <a:rPr lang="en-US" sz="3434">
                <a:solidFill>
                  <a:srgbClr val="593C8F"/>
                </a:solidFill>
                <a:latin typeface="Arimo"/>
              </a:rPr>
              <a:t>K.SRAVYA - Github profile- Sravya20kandlakunta</a:t>
            </a:r>
          </a:p>
          <a:p>
            <a:pPr algn="ctr">
              <a:lnSpc>
                <a:spcPts val="4807"/>
              </a:lnSpc>
            </a:pPr>
            <a:r>
              <a:rPr lang="en-US" sz="3434">
                <a:solidFill>
                  <a:srgbClr val="593C8F"/>
                </a:solidFill>
                <a:latin typeface="Arimo"/>
              </a:rPr>
              <a:t>                     Gmail Id- sravs.kandlakunta.1977@gmail.com</a:t>
            </a:r>
          </a:p>
          <a:p>
            <a:pPr algn="ctr">
              <a:lnSpc>
                <a:spcPts val="4807"/>
              </a:lnSpc>
            </a:pPr>
            <a:r>
              <a:rPr lang="en-US" sz="3434">
                <a:solidFill>
                  <a:srgbClr val="593C8F"/>
                </a:solidFill>
                <a:latin typeface="Arimo"/>
              </a:rPr>
              <a:t>      Linkedin profile- Sravya Kandlakunt</a:t>
            </a:r>
          </a:p>
          <a:p>
            <a:pPr algn="ctr">
              <a:lnSpc>
                <a:spcPts val="4807"/>
              </a:lnSpc>
            </a:pPr>
            <a:r>
              <a:rPr lang="en-US" sz="3434">
                <a:solidFill>
                  <a:srgbClr val="593C8F"/>
                </a:solidFill>
                <a:latin typeface="Arimo"/>
              </a:rPr>
              <a:t>ESHA MALLIKA - Github profile - eshabvc</a:t>
            </a:r>
          </a:p>
          <a:p>
            <a:pPr algn="ctr">
              <a:lnSpc>
                <a:spcPts val="4807"/>
              </a:lnSpc>
            </a:pPr>
            <a:r>
              <a:rPr lang="en-US" sz="3434">
                <a:solidFill>
                  <a:srgbClr val="593C8F"/>
                </a:solidFill>
                <a:latin typeface="Arimo"/>
              </a:rPr>
              <a:t>          Gmail Id - eshaappaneni@gmail.com</a:t>
            </a:r>
          </a:p>
          <a:p>
            <a:pPr algn="ctr">
              <a:lnSpc>
                <a:spcPts val="4807"/>
              </a:lnSpc>
            </a:pPr>
            <a:r>
              <a:rPr lang="en-US" sz="3434">
                <a:solidFill>
                  <a:srgbClr val="593C8F"/>
                </a:solidFill>
                <a:latin typeface="Arimo"/>
              </a:rPr>
              <a:t>   Linkedin profile - esha appaneni</a:t>
            </a:r>
          </a:p>
          <a:p>
            <a:pPr algn="ctr">
              <a:lnSpc>
                <a:spcPts val="4807"/>
              </a:lnSpc>
            </a:pPr>
            <a:r>
              <a:rPr lang="en-US" sz="3434">
                <a:solidFill>
                  <a:srgbClr val="593C8F"/>
                </a:solidFill>
                <a:latin typeface="Arimo"/>
              </a:rPr>
              <a:t>B.ADITI - Github profile- Aditi20003</a:t>
            </a:r>
          </a:p>
          <a:p>
            <a:pPr algn="ctr">
              <a:lnSpc>
                <a:spcPts val="4807"/>
              </a:lnSpc>
            </a:pPr>
            <a:r>
              <a:rPr lang="en-US" sz="3434">
                <a:solidFill>
                  <a:srgbClr val="593C8F"/>
                </a:solidFill>
                <a:latin typeface="Arimo"/>
              </a:rPr>
              <a:t>                                Gmail Id- aditibule2003@gmail.com</a:t>
            </a:r>
          </a:p>
          <a:p>
            <a:pPr algn="ctr">
              <a:lnSpc>
                <a:spcPts val="4807"/>
              </a:lnSpc>
            </a:pPr>
            <a:endParaRPr lang="en-US" sz="3434">
              <a:solidFill>
                <a:srgbClr val="593C8F"/>
              </a:solidFill>
              <a:latin typeface="Arimo"/>
            </a:endParaRPr>
          </a:p>
          <a:p>
            <a:pPr algn="ctr">
              <a:lnSpc>
                <a:spcPts val="5647"/>
              </a:lnSpc>
            </a:pPr>
            <a:endParaRPr lang="en-US" sz="3434">
              <a:solidFill>
                <a:srgbClr val="593C8F"/>
              </a:solidFill>
              <a:latin typeface="Arimo"/>
            </a:endParaRPr>
          </a:p>
          <a:p>
            <a:pPr algn="ctr">
              <a:lnSpc>
                <a:spcPts val="5647"/>
              </a:lnSpc>
              <a:spcBef>
                <a:spcPct val="0"/>
              </a:spcBef>
            </a:pPr>
            <a:endParaRPr lang="en-US" sz="3434">
              <a:solidFill>
                <a:srgbClr val="593C8F"/>
              </a:solidFill>
              <a:latin typeface="Arimo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6822248" y="262424"/>
            <a:ext cx="1255813" cy="1151162"/>
          </a:xfrm>
          <a:custGeom>
            <a:avLst/>
            <a:gdLst/>
            <a:ahLst/>
            <a:cxnLst/>
            <a:rect l="l" t="t" r="r" b="b"/>
            <a:pathLst>
              <a:path w="1255813" h="1151162">
                <a:moveTo>
                  <a:pt x="0" y="0"/>
                </a:moveTo>
                <a:lnTo>
                  <a:pt x="1255813" y="0"/>
                </a:lnTo>
                <a:lnTo>
                  <a:pt x="1255813" y="1151162"/>
                </a:lnTo>
                <a:lnTo>
                  <a:pt x="0" y="11511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72357" y="1300876"/>
            <a:ext cx="12063633" cy="629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79"/>
              </a:lnSpc>
            </a:pPr>
            <a:r>
              <a:rPr lang="en-US" sz="5913">
                <a:solidFill>
                  <a:srgbClr val="000000"/>
                </a:solidFill>
                <a:latin typeface="Poppins"/>
              </a:rPr>
              <a:t>Contents of the Presentation:</a:t>
            </a:r>
          </a:p>
          <a:p>
            <a:pPr>
              <a:lnSpc>
                <a:spcPts val="8279"/>
              </a:lnSpc>
            </a:pPr>
            <a:r>
              <a:rPr lang="en-US" sz="5913">
                <a:solidFill>
                  <a:srgbClr val="000000"/>
                </a:solidFill>
                <a:latin typeface="Poppins"/>
              </a:rPr>
              <a:t>1.Overview</a:t>
            </a:r>
          </a:p>
          <a:p>
            <a:pPr>
              <a:lnSpc>
                <a:spcPts val="8279"/>
              </a:lnSpc>
            </a:pPr>
            <a:r>
              <a:rPr lang="en-US" sz="5913">
                <a:solidFill>
                  <a:srgbClr val="000000"/>
                </a:solidFill>
                <a:latin typeface="Poppins"/>
              </a:rPr>
              <a:t>2.KPIs</a:t>
            </a:r>
          </a:p>
          <a:p>
            <a:pPr>
              <a:lnSpc>
                <a:spcPts val="8279"/>
              </a:lnSpc>
            </a:pPr>
            <a:r>
              <a:rPr lang="en-US" sz="5913">
                <a:solidFill>
                  <a:srgbClr val="000000"/>
                </a:solidFill>
                <a:latin typeface="Poppins"/>
              </a:rPr>
              <a:t>3,4.Dashboard images</a:t>
            </a:r>
          </a:p>
          <a:p>
            <a:pPr>
              <a:lnSpc>
                <a:spcPts val="8279"/>
              </a:lnSpc>
            </a:pPr>
            <a:r>
              <a:rPr lang="en-US" sz="5913">
                <a:solidFill>
                  <a:srgbClr val="000000"/>
                </a:solidFill>
                <a:latin typeface="Poppins"/>
              </a:rPr>
              <a:t>5.Insights</a:t>
            </a:r>
          </a:p>
          <a:p>
            <a:pPr>
              <a:lnSpc>
                <a:spcPts val="8279"/>
              </a:lnSpc>
              <a:spcBef>
                <a:spcPct val="0"/>
              </a:spcBef>
            </a:pPr>
            <a:r>
              <a:rPr lang="en-US" sz="5913">
                <a:solidFill>
                  <a:srgbClr val="000000"/>
                </a:solidFill>
                <a:latin typeface="Poppins"/>
              </a:rPr>
              <a:t>6.Thank you</a:t>
            </a:r>
          </a:p>
        </p:txBody>
      </p:sp>
      <p:sp>
        <p:nvSpPr>
          <p:cNvPr id="7" name="Freeform 7"/>
          <p:cNvSpPr/>
          <p:nvPr/>
        </p:nvSpPr>
        <p:spPr>
          <a:xfrm>
            <a:off x="16822248" y="262424"/>
            <a:ext cx="1255813" cy="1151162"/>
          </a:xfrm>
          <a:custGeom>
            <a:avLst/>
            <a:gdLst/>
            <a:ahLst/>
            <a:cxnLst/>
            <a:rect l="l" t="t" r="r" b="b"/>
            <a:pathLst>
              <a:path w="1255813" h="1151162">
                <a:moveTo>
                  <a:pt x="0" y="0"/>
                </a:moveTo>
                <a:lnTo>
                  <a:pt x="1255813" y="0"/>
                </a:lnTo>
                <a:lnTo>
                  <a:pt x="1255813" y="1151162"/>
                </a:lnTo>
                <a:lnTo>
                  <a:pt x="0" y="11511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3235741" y="5143500"/>
            <a:ext cx="4214413" cy="4114800"/>
          </a:xfrm>
          <a:custGeom>
            <a:avLst/>
            <a:gdLst/>
            <a:ahLst/>
            <a:cxnLst/>
            <a:rect l="l" t="t" r="r" b="b"/>
            <a:pathLst>
              <a:path w="4214413" h="4114800">
                <a:moveTo>
                  <a:pt x="0" y="0"/>
                </a:moveTo>
                <a:lnTo>
                  <a:pt x="4214413" y="0"/>
                </a:lnTo>
                <a:lnTo>
                  <a:pt x="42144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768497" y="674049"/>
            <a:ext cx="4958589" cy="1027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44"/>
              </a:lnSpc>
              <a:spcBef>
                <a:spcPct val="0"/>
              </a:spcBef>
            </a:pPr>
            <a:r>
              <a:rPr lang="en-US" sz="6031">
                <a:solidFill>
                  <a:srgbClr val="593C8F"/>
                </a:solidFill>
                <a:latin typeface="League Spartan"/>
              </a:rPr>
              <a:t>OVERVIEW</a:t>
            </a:r>
          </a:p>
        </p:txBody>
      </p:sp>
      <p:sp>
        <p:nvSpPr>
          <p:cNvPr id="7" name="Freeform 7"/>
          <p:cNvSpPr/>
          <p:nvPr/>
        </p:nvSpPr>
        <p:spPr>
          <a:xfrm>
            <a:off x="16822248" y="262424"/>
            <a:ext cx="1255813" cy="1151162"/>
          </a:xfrm>
          <a:custGeom>
            <a:avLst/>
            <a:gdLst/>
            <a:ahLst/>
            <a:cxnLst/>
            <a:rect l="l" t="t" r="r" b="b"/>
            <a:pathLst>
              <a:path w="1255813" h="1151162">
                <a:moveTo>
                  <a:pt x="0" y="0"/>
                </a:moveTo>
                <a:lnTo>
                  <a:pt x="1255813" y="0"/>
                </a:lnTo>
                <a:lnTo>
                  <a:pt x="1255813" y="1151162"/>
                </a:lnTo>
                <a:lnTo>
                  <a:pt x="0" y="11511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3768497" y="2042374"/>
            <a:ext cx="13053751" cy="7773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557" lvl="1" indent="-345278" algn="ctr">
              <a:lnSpc>
                <a:spcPts val="4477"/>
              </a:lnSpc>
              <a:buFont typeface="Arial"/>
              <a:buChar char="•"/>
            </a:pPr>
            <a:r>
              <a:rPr lang="en-US" sz="3198">
                <a:solidFill>
                  <a:srgbClr val="593C8F"/>
                </a:solidFill>
                <a:latin typeface="Archivo Black"/>
              </a:rPr>
              <a:t>AIRBNB IN NYC HAD A BUSTLING YEAR WITH NUMEROUS LISTINGS AND GUESTS.</a:t>
            </a:r>
          </a:p>
          <a:p>
            <a:pPr marL="690557" lvl="1" indent="-345278" algn="ctr">
              <a:lnSpc>
                <a:spcPts val="4477"/>
              </a:lnSpc>
              <a:buFont typeface="Arial"/>
              <a:buChar char="•"/>
            </a:pPr>
            <a:r>
              <a:rPr lang="en-US" sz="3198">
                <a:solidFill>
                  <a:srgbClr val="593C8F"/>
                </a:solidFill>
                <a:latin typeface="Archivo Black"/>
              </a:rPr>
              <a:t>BROOKLYN AND MANHATTAN WERE THE MOST POPULAR BOROUGHS FOR STAYS.</a:t>
            </a:r>
          </a:p>
          <a:p>
            <a:pPr marL="690557" lvl="1" indent="-345278" algn="ctr">
              <a:lnSpc>
                <a:spcPts val="4477"/>
              </a:lnSpc>
              <a:buFont typeface="Arial"/>
              <a:buChar char="•"/>
            </a:pPr>
            <a:r>
              <a:rPr lang="en-US" sz="3198">
                <a:solidFill>
                  <a:srgbClr val="593C8F"/>
                </a:solidFill>
                <a:latin typeface="Archivo Black"/>
              </a:rPr>
              <a:t>TOP NEIGHBOURHOOD INCLUDED WILLIAMSBURG, EAST VILLAGE AND HARLEM.</a:t>
            </a:r>
          </a:p>
          <a:p>
            <a:pPr marL="690557" lvl="1" indent="-345278" algn="ctr">
              <a:lnSpc>
                <a:spcPts val="4477"/>
              </a:lnSpc>
              <a:buFont typeface="Arial"/>
              <a:buChar char="•"/>
            </a:pPr>
            <a:r>
              <a:rPr lang="en-US" sz="3198">
                <a:solidFill>
                  <a:srgbClr val="593C8F"/>
                </a:solidFill>
                <a:latin typeface="Archivo Black"/>
              </a:rPr>
              <a:t>AVERAGE NIGHTLY PRICE WAS AROUND $150 VARYING BY ACCOMODOTION</a:t>
            </a:r>
          </a:p>
          <a:p>
            <a:pPr marL="690557" lvl="1" indent="-345278" algn="ctr">
              <a:lnSpc>
                <a:spcPts val="4477"/>
              </a:lnSpc>
              <a:buFont typeface="Arial"/>
              <a:buChar char="•"/>
            </a:pPr>
            <a:r>
              <a:rPr lang="en-US" sz="3198">
                <a:solidFill>
                  <a:srgbClr val="593C8F"/>
                </a:solidFill>
                <a:latin typeface="Archivo Black"/>
              </a:rPr>
              <a:t>HOSTS WERE WELCOMING, AND GUESTS HAD POSITIVE EXPERIENCES OVERALL</a:t>
            </a:r>
          </a:p>
          <a:p>
            <a:pPr marL="690557" lvl="1" indent="-345278" algn="ctr">
              <a:lnSpc>
                <a:spcPts val="4477"/>
              </a:lnSpc>
              <a:buFont typeface="Arial"/>
              <a:buChar char="•"/>
            </a:pPr>
            <a:r>
              <a:rPr lang="en-US" sz="3198">
                <a:solidFill>
                  <a:srgbClr val="593C8F"/>
                </a:solidFill>
                <a:latin typeface="Archivo Black"/>
              </a:rPr>
              <a:t>AIRBNB IN NYC OFFERED DIVERSE OPTIONS FOR TRAVELERS TO EXPLORE THE CITY VIBRANT CULTURE</a:t>
            </a:r>
          </a:p>
          <a:p>
            <a:pPr marL="582609" lvl="1" indent="-291305" algn="ctr">
              <a:lnSpc>
                <a:spcPts val="3777"/>
              </a:lnSpc>
              <a:spcBef>
                <a:spcPct val="0"/>
              </a:spcBef>
              <a:buFont typeface="Arial"/>
              <a:buChar char="•"/>
            </a:pPr>
            <a:endParaRPr lang="en-US" sz="3198">
              <a:solidFill>
                <a:srgbClr val="593C8F"/>
              </a:solidFill>
              <a:latin typeface="Archiv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768497" y="674049"/>
            <a:ext cx="4958589" cy="1027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44"/>
              </a:lnSpc>
              <a:spcBef>
                <a:spcPct val="0"/>
              </a:spcBef>
            </a:pPr>
            <a:r>
              <a:rPr lang="en-US" sz="6031">
                <a:solidFill>
                  <a:srgbClr val="593C8F"/>
                </a:solidFill>
                <a:latin typeface="League Spartan"/>
              </a:rPr>
              <a:t>KPI’S</a:t>
            </a:r>
          </a:p>
        </p:txBody>
      </p:sp>
      <p:sp>
        <p:nvSpPr>
          <p:cNvPr id="7" name="Freeform 7"/>
          <p:cNvSpPr/>
          <p:nvPr/>
        </p:nvSpPr>
        <p:spPr>
          <a:xfrm>
            <a:off x="16822248" y="262424"/>
            <a:ext cx="1255813" cy="1151162"/>
          </a:xfrm>
          <a:custGeom>
            <a:avLst/>
            <a:gdLst/>
            <a:ahLst/>
            <a:cxnLst/>
            <a:rect l="l" t="t" r="r" b="b"/>
            <a:pathLst>
              <a:path w="1255813" h="1151162">
                <a:moveTo>
                  <a:pt x="0" y="0"/>
                </a:moveTo>
                <a:lnTo>
                  <a:pt x="1255813" y="0"/>
                </a:lnTo>
                <a:lnTo>
                  <a:pt x="1255813" y="1151162"/>
                </a:lnTo>
                <a:lnTo>
                  <a:pt x="0" y="11511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3782498" y="2036078"/>
            <a:ext cx="13039750" cy="759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017" lvl="1" indent="-332009" algn="ctr">
              <a:lnSpc>
                <a:spcPts val="4305"/>
              </a:lnSpc>
              <a:buFont typeface="Arial"/>
              <a:buChar char="•"/>
            </a:pPr>
            <a:r>
              <a:rPr lang="en-US" sz="3075">
                <a:solidFill>
                  <a:srgbClr val="593C8F"/>
                </a:solidFill>
                <a:latin typeface="Archivo Black"/>
              </a:rPr>
              <a:t>AVERAGE OF PRICE = 152.71</a:t>
            </a:r>
          </a:p>
          <a:p>
            <a:pPr marL="664017" lvl="1" indent="-332009" algn="ctr">
              <a:lnSpc>
                <a:spcPts val="4305"/>
              </a:lnSpc>
              <a:buFont typeface="Arial"/>
              <a:buChar char="•"/>
            </a:pPr>
            <a:r>
              <a:rPr lang="en-US" sz="3075">
                <a:solidFill>
                  <a:srgbClr val="593C8F"/>
                </a:solidFill>
                <a:latin typeface="Archivo Black"/>
              </a:rPr>
              <a:t>AVERAGE PRICE PER NIGHT = 21.70</a:t>
            </a:r>
          </a:p>
          <a:p>
            <a:pPr marL="664017" lvl="1" indent="-332009" algn="ctr">
              <a:lnSpc>
                <a:spcPts val="4305"/>
              </a:lnSpc>
              <a:buFont typeface="Arial"/>
              <a:buChar char="•"/>
            </a:pPr>
            <a:r>
              <a:rPr lang="en-US" sz="3075">
                <a:solidFill>
                  <a:srgbClr val="593C8F"/>
                </a:solidFill>
                <a:latin typeface="Archivo Black"/>
              </a:rPr>
              <a:t>AVERAGE OF REVIEWS PER MONTH = 21.38</a:t>
            </a:r>
          </a:p>
          <a:p>
            <a:pPr marL="664017" lvl="1" indent="-332009" algn="ctr">
              <a:lnSpc>
                <a:spcPts val="4305"/>
              </a:lnSpc>
              <a:buFont typeface="Arial"/>
              <a:buChar char="•"/>
            </a:pPr>
            <a:r>
              <a:rPr lang="en-US" sz="3075">
                <a:solidFill>
                  <a:srgbClr val="593C8F"/>
                </a:solidFill>
                <a:latin typeface="Archivo Black"/>
              </a:rPr>
              <a:t>AVERAGE OF BUSY DAYS PER YEAR = 112.61</a:t>
            </a:r>
          </a:p>
          <a:p>
            <a:pPr marL="664017" lvl="1" indent="-332009" algn="ctr">
              <a:lnSpc>
                <a:spcPts val="4305"/>
              </a:lnSpc>
              <a:buFont typeface="Arial"/>
              <a:buChar char="•"/>
            </a:pPr>
            <a:r>
              <a:rPr lang="en-US" sz="3075">
                <a:solidFill>
                  <a:srgbClr val="593C8F"/>
                </a:solidFill>
                <a:latin typeface="Archivo Black"/>
              </a:rPr>
              <a:t>AVERAGE LISTINGS = 7.16</a:t>
            </a:r>
          </a:p>
          <a:p>
            <a:pPr marL="664017" lvl="1" indent="-332009" algn="ctr">
              <a:lnSpc>
                <a:spcPts val="4305"/>
              </a:lnSpc>
              <a:buFont typeface="Arial"/>
              <a:buChar char="•"/>
            </a:pPr>
            <a:r>
              <a:rPr lang="en-US" sz="3075">
                <a:solidFill>
                  <a:srgbClr val="593C8F"/>
                </a:solidFill>
                <a:latin typeface="Archivo Black"/>
              </a:rPr>
              <a:t>TOTAL RENTALS = 47,000</a:t>
            </a:r>
          </a:p>
          <a:p>
            <a:pPr marL="664017" lvl="1" indent="-332009" algn="ctr">
              <a:lnSpc>
                <a:spcPts val="4305"/>
              </a:lnSpc>
              <a:buFont typeface="Arial"/>
              <a:buChar char="•"/>
            </a:pPr>
            <a:r>
              <a:rPr lang="en-US" sz="3075">
                <a:solidFill>
                  <a:srgbClr val="593C8F"/>
                </a:solidFill>
                <a:latin typeface="Archivo Black"/>
              </a:rPr>
              <a:t>TOTAL ROOM TYPES  = 4</a:t>
            </a:r>
          </a:p>
          <a:p>
            <a:pPr marL="664017" lvl="1" indent="-332009" algn="ctr">
              <a:lnSpc>
                <a:spcPts val="4305"/>
              </a:lnSpc>
              <a:buFont typeface="Arial"/>
              <a:buChar char="•"/>
            </a:pPr>
            <a:r>
              <a:rPr lang="en-US" sz="3075">
                <a:solidFill>
                  <a:srgbClr val="593C8F"/>
                </a:solidFill>
                <a:latin typeface="Archivo Black"/>
              </a:rPr>
              <a:t>TOTAL NEIGHBOURHOOD AREAS = 222</a:t>
            </a:r>
          </a:p>
          <a:p>
            <a:pPr marL="664017" lvl="1" indent="-332009" algn="ctr">
              <a:lnSpc>
                <a:spcPts val="4305"/>
              </a:lnSpc>
              <a:buFont typeface="Arial"/>
              <a:buChar char="•"/>
            </a:pPr>
            <a:r>
              <a:rPr lang="en-US" sz="3075">
                <a:solidFill>
                  <a:srgbClr val="593C8F"/>
                </a:solidFill>
                <a:latin typeface="Archivo Black"/>
              </a:rPr>
              <a:t>TOTAL LISTINGS = 37,000</a:t>
            </a:r>
          </a:p>
          <a:p>
            <a:pPr marL="664017" lvl="1" indent="-332009" algn="ctr">
              <a:lnSpc>
                <a:spcPts val="4305"/>
              </a:lnSpc>
              <a:buFont typeface="Arial"/>
              <a:buChar char="•"/>
            </a:pPr>
            <a:r>
              <a:rPr lang="en-US" sz="3075">
                <a:solidFill>
                  <a:srgbClr val="593C8F"/>
                </a:solidFill>
                <a:latin typeface="Archivo Black"/>
              </a:rPr>
              <a:t>AVERAGE AVALIABILITY = 113</a:t>
            </a:r>
          </a:p>
          <a:p>
            <a:pPr marL="664017" lvl="1" indent="-332009" algn="ctr">
              <a:lnSpc>
                <a:spcPts val="4305"/>
              </a:lnSpc>
              <a:buFont typeface="Arial"/>
              <a:buChar char="•"/>
            </a:pPr>
            <a:r>
              <a:rPr lang="en-US" sz="3075">
                <a:solidFill>
                  <a:srgbClr val="593C8F"/>
                </a:solidFill>
                <a:latin typeface="Archivo Black"/>
              </a:rPr>
              <a:t>TOTAL HOSTS = 11,000</a:t>
            </a:r>
          </a:p>
          <a:p>
            <a:pPr marL="664017" lvl="1" indent="-332009" algn="ctr">
              <a:lnSpc>
                <a:spcPts val="4305"/>
              </a:lnSpc>
              <a:buFont typeface="Arial"/>
              <a:buChar char="•"/>
            </a:pPr>
            <a:r>
              <a:rPr lang="en-US" sz="3075">
                <a:solidFill>
                  <a:srgbClr val="593C8F"/>
                </a:solidFill>
                <a:latin typeface="Archivo Black"/>
              </a:rPr>
              <a:t>TOTAL REVIEWS PER MONTH = 53,000</a:t>
            </a:r>
          </a:p>
          <a:p>
            <a:pPr marL="664017" lvl="1" indent="-332009" algn="ctr">
              <a:lnSpc>
                <a:spcPts val="4305"/>
              </a:lnSpc>
              <a:buFont typeface="Arial"/>
              <a:buChar char="•"/>
            </a:pPr>
            <a:r>
              <a:rPr lang="en-US" sz="3075">
                <a:solidFill>
                  <a:srgbClr val="593C8F"/>
                </a:solidFill>
                <a:latin typeface="Archivo Black"/>
              </a:rPr>
              <a:t>TOTAL CLASSIFICATION RENTALS = 5</a:t>
            </a:r>
          </a:p>
          <a:p>
            <a:pPr algn="ctr">
              <a:lnSpc>
                <a:spcPts val="4305"/>
              </a:lnSpc>
              <a:spcBef>
                <a:spcPct val="0"/>
              </a:spcBef>
            </a:pPr>
            <a:endParaRPr lang="en-US" sz="3075">
              <a:solidFill>
                <a:srgbClr val="593C8F"/>
              </a:solidFill>
              <a:latin typeface="Archiv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822248" y="262424"/>
            <a:ext cx="1255813" cy="1151162"/>
          </a:xfrm>
          <a:custGeom>
            <a:avLst/>
            <a:gdLst/>
            <a:ahLst/>
            <a:cxnLst/>
            <a:rect l="l" t="t" r="r" b="b"/>
            <a:pathLst>
              <a:path w="1255813" h="1151162">
                <a:moveTo>
                  <a:pt x="0" y="0"/>
                </a:moveTo>
                <a:lnTo>
                  <a:pt x="1255813" y="0"/>
                </a:lnTo>
                <a:lnTo>
                  <a:pt x="1255813" y="1151162"/>
                </a:lnTo>
                <a:lnTo>
                  <a:pt x="0" y="11511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6849068" y="0"/>
            <a:ext cx="8968051" cy="10287000"/>
          </a:xfrm>
          <a:custGeom>
            <a:avLst/>
            <a:gdLst/>
            <a:ahLst/>
            <a:cxnLst/>
            <a:rect l="l" t="t" r="r" b="b"/>
            <a:pathLst>
              <a:path w="8968051" h="10287000">
                <a:moveTo>
                  <a:pt x="0" y="0"/>
                </a:moveTo>
                <a:lnTo>
                  <a:pt x="8968051" y="0"/>
                </a:lnTo>
                <a:lnTo>
                  <a:pt x="896805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78" t="-3125" b="-66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92478" y="0"/>
            <a:ext cx="9447363" cy="10287000"/>
          </a:xfrm>
          <a:custGeom>
            <a:avLst/>
            <a:gdLst/>
            <a:ahLst/>
            <a:cxnLst/>
            <a:rect l="l" t="t" r="r" b="b"/>
            <a:pathLst>
              <a:path w="9447363" h="10287000">
                <a:moveTo>
                  <a:pt x="0" y="0"/>
                </a:moveTo>
                <a:lnTo>
                  <a:pt x="9447363" y="0"/>
                </a:lnTo>
                <a:lnTo>
                  <a:pt x="944736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387" b="-2387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06458" y="0"/>
            <a:ext cx="10566845" cy="10287000"/>
          </a:xfrm>
          <a:custGeom>
            <a:avLst/>
            <a:gdLst/>
            <a:ahLst/>
            <a:cxnLst/>
            <a:rect l="l" t="t" r="r" b="b"/>
            <a:pathLst>
              <a:path w="10566845" h="10287000">
                <a:moveTo>
                  <a:pt x="0" y="0"/>
                </a:moveTo>
                <a:lnTo>
                  <a:pt x="10566844" y="0"/>
                </a:lnTo>
                <a:lnTo>
                  <a:pt x="1056684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302" b="-2302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99756" y="0"/>
            <a:ext cx="8980249" cy="10287000"/>
          </a:xfrm>
          <a:custGeom>
            <a:avLst/>
            <a:gdLst/>
            <a:ahLst/>
            <a:cxnLst/>
            <a:rect l="l" t="t" r="r" b="b"/>
            <a:pathLst>
              <a:path w="8980249" h="10287000">
                <a:moveTo>
                  <a:pt x="0" y="0"/>
                </a:moveTo>
                <a:lnTo>
                  <a:pt x="8980249" y="0"/>
                </a:lnTo>
                <a:lnTo>
                  <a:pt x="898024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329" b="-2329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822248" y="262424"/>
            <a:ext cx="1255813" cy="1151162"/>
          </a:xfrm>
          <a:custGeom>
            <a:avLst/>
            <a:gdLst/>
            <a:ahLst/>
            <a:cxnLst/>
            <a:rect l="l" t="t" r="r" b="b"/>
            <a:pathLst>
              <a:path w="1255813" h="1151162">
                <a:moveTo>
                  <a:pt x="0" y="0"/>
                </a:moveTo>
                <a:lnTo>
                  <a:pt x="1255813" y="0"/>
                </a:lnTo>
                <a:lnTo>
                  <a:pt x="1255813" y="1151162"/>
                </a:lnTo>
                <a:lnTo>
                  <a:pt x="0" y="11511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3276954" y="2018477"/>
            <a:ext cx="14173200" cy="7817101"/>
          </a:xfrm>
          <a:custGeom>
            <a:avLst/>
            <a:gdLst/>
            <a:ahLst/>
            <a:cxnLst/>
            <a:rect l="l" t="t" r="r" b="b"/>
            <a:pathLst>
              <a:path w="14173200" h="7817101">
                <a:moveTo>
                  <a:pt x="0" y="0"/>
                </a:moveTo>
                <a:lnTo>
                  <a:pt x="14173200" y="0"/>
                </a:lnTo>
                <a:lnTo>
                  <a:pt x="14173200" y="7817101"/>
                </a:lnTo>
                <a:lnTo>
                  <a:pt x="0" y="78171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253" r="-31" b="-732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3768497" y="674049"/>
            <a:ext cx="9164730" cy="1027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44"/>
              </a:lnSpc>
              <a:spcBef>
                <a:spcPct val="0"/>
              </a:spcBef>
            </a:pPr>
            <a:r>
              <a:rPr lang="en-US" sz="6031">
                <a:solidFill>
                  <a:srgbClr val="593C8F"/>
                </a:solidFill>
                <a:latin typeface="League Spartan"/>
              </a:rPr>
              <a:t>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Custom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League Spartan</vt:lpstr>
      <vt:lpstr>Calibri</vt:lpstr>
      <vt:lpstr>Arial</vt:lpstr>
      <vt:lpstr>Poppins</vt:lpstr>
      <vt:lpstr>Arimo</vt:lpstr>
      <vt:lpstr>Archivo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Purple &amp;  white business profile presentation</dc:title>
  <dc:creator>LEGEND OP</dc:creator>
  <cp:lastModifiedBy>LEGEND OP</cp:lastModifiedBy>
  <cp:revision>1</cp:revision>
  <dcterms:created xsi:type="dcterms:W3CDTF">2006-08-16T00:00:00Z</dcterms:created>
  <dcterms:modified xsi:type="dcterms:W3CDTF">2023-09-21T10:49:36Z</dcterms:modified>
  <dc:identifier>DAFunSZ3I0k</dc:identifier>
</cp:coreProperties>
</file>