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035" r:id="rId1"/>
  </p:sldMasterIdLst>
  <p:sldIdLst>
    <p:sldId id="256" r:id="rId2"/>
    <p:sldId id="257" r:id="rId3"/>
    <p:sldId id="258" r:id="rId4"/>
    <p:sldId id="259" r:id="rId5"/>
    <p:sldId id="260" r:id="rId6"/>
    <p:sldId id="275" r:id="rId7"/>
    <p:sldId id="262" r:id="rId8"/>
    <p:sldId id="263" r:id="rId9"/>
    <p:sldId id="264" r:id="rId10"/>
    <p:sldId id="265" r:id="rId11"/>
    <p:sldId id="266" r:id="rId12"/>
    <p:sldId id="268" r:id="rId13"/>
    <p:sldId id="270" r:id="rId14"/>
    <p:sldId id="267" r:id="rId15"/>
    <p:sldId id="272" r:id="rId16"/>
    <p:sldId id="269" r:id="rId17"/>
    <p:sldId id="271" r:id="rId18"/>
    <p:sldId id="273" r:id="rId19"/>
    <p:sldId id="274" r:id="rId20"/>
    <p:sldId id="261" r:id="rId2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725"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CA362-88DE-B784-0912-C1A8F2B3C6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3E62379-2FBB-72E5-9B9D-693F852FFD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9C3228C-BB61-3F5F-466F-D24983199BF1}"/>
              </a:ext>
            </a:extLst>
          </p:cNvPr>
          <p:cNvSpPr>
            <a:spLocks noGrp="1"/>
          </p:cNvSpPr>
          <p:nvPr>
            <p:ph type="dt" sz="half" idx="10"/>
          </p:nvPr>
        </p:nvSpPr>
        <p:spPr/>
        <p:txBody>
          <a:bodyPr/>
          <a:lstStyle/>
          <a:p>
            <a:fld id="{1D8BD707-D9CF-40AE-B4C6-C98DA3205C09}" type="datetimeFigureOut">
              <a:rPr lang="en-US" smtClean="0"/>
              <a:t>12/13/2023</a:t>
            </a:fld>
            <a:endParaRPr lang="en-US"/>
          </a:p>
        </p:txBody>
      </p:sp>
      <p:sp>
        <p:nvSpPr>
          <p:cNvPr id="5" name="Footer Placeholder 4">
            <a:extLst>
              <a:ext uri="{FF2B5EF4-FFF2-40B4-BE49-F238E27FC236}">
                <a16:creationId xmlns:a16="http://schemas.microsoft.com/office/drawing/2014/main" id="{3E2CC2C3-779A-042E-6551-160151716F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49B83F-FB47-96C8-6799-E55202D93138}"/>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20081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5D95D-5AC6-FB1D-7595-7CC5C674DED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F1C83BB-3834-D229-DB52-7936734DC9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25EB02-C63C-B7DB-1AD2-7BFF42D5A371}"/>
              </a:ext>
            </a:extLst>
          </p:cNvPr>
          <p:cNvSpPr>
            <a:spLocks noGrp="1"/>
          </p:cNvSpPr>
          <p:nvPr>
            <p:ph type="dt" sz="half" idx="10"/>
          </p:nvPr>
        </p:nvSpPr>
        <p:spPr/>
        <p:txBody>
          <a:bodyPr/>
          <a:lstStyle/>
          <a:p>
            <a:fld id="{1D8BD707-D9CF-40AE-B4C6-C98DA3205C09}" type="datetimeFigureOut">
              <a:rPr lang="en-US" smtClean="0"/>
              <a:t>12/13/2023</a:t>
            </a:fld>
            <a:endParaRPr lang="en-US"/>
          </a:p>
        </p:txBody>
      </p:sp>
      <p:sp>
        <p:nvSpPr>
          <p:cNvPr id="5" name="Footer Placeholder 4">
            <a:extLst>
              <a:ext uri="{FF2B5EF4-FFF2-40B4-BE49-F238E27FC236}">
                <a16:creationId xmlns:a16="http://schemas.microsoft.com/office/drawing/2014/main" id="{BF1463F8-9ACA-0100-E4DE-B36316931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371E7B-75CE-C3D5-A49A-44FB9D7F8DE0}"/>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433673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B8086A-4DA0-E2A9-ACFE-5943616ED28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B94D21E-87B7-6167-DA51-A94735DAFD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441736-F484-B37C-EF72-DA5B04407452}"/>
              </a:ext>
            </a:extLst>
          </p:cNvPr>
          <p:cNvSpPr>
            <a:spLocks noGrp="1"/>
          </p:cNvSpPr>
          <p:nvPr>
            <p:ph type="dt" sz="half" idx="10"/>
          </p:nvPr>
        </p:nvSpPr>
        <p:spPr/>
        <p:txBody>
          <a:bodyPr/>
          <a:lstStyle/>
          <a:p>
            <a:fld id="{1D8BD707-D9CF-40AE-B4C6-C98DA3205C09}" type="datetimeFigureOut">
              <a:rPr lang="en-US" smtClean="0"/>
              <a:t>12/13/2023</a:t>
            </a:fld>
            <a:endParaRPr lang="en-US"/>
          </a:p>
        </p:txBody>
      </p:sp>
      <p:sp>
        <p:nvSpPr>
          <p:cNvPr id="5" name="Footer Placeholder 4">
            <a:extLst>
              <a:ext uri="{FF2B5EF4-FFF2-40B4-BE49-F238E27FC236}">
                <a16:creationId xmlns:a16="http://schemas.microsoft.com/office/drawing/2014/main" id="{34E65692-E337-8812-E036-DABEEA3F93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C36C8B-1425-FBAF-60FA-88C5F3E6FCE8}"/>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850034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35C01-984F-E61C-49E1-2633ACF4C2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B054E5-28E9-8355-9A41-F6403A3BC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5FF104-E3A7-0AEA-004A-F5BBC1E07B95}"/>
              </a:ext>
            </a:extLst>
          </p:cNvPr>
          <p:cNvSpPr>
            <a:spLocks noGrp="1"/>
          </p:cNvSpPr>
          <p:nvPr>
            <p:ph type="dt" sz="half" idx="10"/>
          </p:nvPr>
        </p:nvSpPr>
        <p:spPr/>
        <p:txBody>
          <a:bodyPr/>
          <a:lstStyle/>
          <a:p>
            <a:fld id="{1D8BD707-D9CF-40AE-B4C6-C98DA3205C09}" type="datetimeFigureOut">
              <a:rPr lang="en-US" smtClean="0"/>
              <a:t>12/13/2023</a:t>
            </a:fld>
            <a:endParaRPr lang="en-US"/>
          </a:p>
        </p:txBody>
      </p:sp>
      <p:sp>
        <p:nvSpPr>
          <p:cNvPr id="5" name="Footer Placeholder 4">
            <a:extLst>
              <a:ext uri="{FF2B5EF4-FFF2-40B4-BE49-F238E27FC236}">
                <a16:creationId xmlns:a16="http://schemas.microsoft.com/office/drawing/2014/main" id="{CCC64D72-E764-F438-5BBB-6474A18B5A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6540C7-02E5-9826-5158-C11B998CC4C5}"/>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818315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6F199-8774-977A-856B-A0D75FF1F1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418C4F6-8439-2DC6-07C0-30C0DE6B1B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5D484B-CFC5-148B-AFD2-F7F93B9C04DE}"/>
              </a:ext>
            </a:extLst>
          </p:cNvPr>
          <p:cNvSpPr>
            <a:spLocks noGrp="1"/>
          </p:cNvSpPr>
          <p:nvPr>
            <p:ph type="dt" sz="half" idx="10"/>
          </p:nvPr>
        </p:nvSpPr>
        <p:spPr/>
        <p:txBody>
          <a:bodyPr/>
          <a:lstStyle/>
          <a:p>
            <a:fld id="{1D8BD707-D9CF-40AE-B4C6-C98DA3205C09}" type="datetimeFigureOut">
              <a:rPr lang="en-US" smtClean="0"/>
              <a:t>12/13/2023</a:t>
            </a:fld>
            <a:endParaRPr lang="en-US"/>
          </a:p>
        </p:txBody>
      </p:sp>
      <p:sp>
        <p:nvSpPr>
          <p:cNvPr id="5" name="Footer Placeholder 4">
            <a:extLst>
              <a:ext uri="{FF2B5EF4-FFF2-40B4-BE49-F238E27FC236}">
                <a16:creationId xmlns:a16="http://schemas.microsoft.com/office/drawing/2014/main" id="{0FAE1740-C318-3A4A-075F-958BEB5C96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8B71A9-A91D-563F-BD6E-DB6C412EEF51}"/>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140099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C0AFF-FF2B-6869-360E-154375F439E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AD37CA-5BA9-D1C8-81E1-00B68D40DB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B9C9DB9-B5A1-E9D3-4727-0A191DE5A3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E191F3B-C183-8DDC-9D2C-E0F412545587}"/>
              </a:ext>
            </a:extLst>
          </p:cNvPr>
          <p:cNvSpPr>
            <a:spLocks noGrp="1"/>
          </p:cNvSpPr>
          <p:nvPr>
            <p:ph type="dt" sz="half" idx="10"/>
          </p:nvPr>
        </p:nvSpPr>
        <p:spPr/>
        <p:txBody>
          <a:bodyPr/>
          <a:lstStyle/>
          <a:p>
            <a:fld id="{1D8BD707-D9CF-40AE-B4C6-C98DA3205C09}" type="datetimeFigureOut">
              <a:rPr lang="en-US" smtClean="0"/>
              <a:t>12/13/2023</a:t>
            </a:fld>
            <a:endParaRPr lang="en-US"/>
          </a:p>
        </p:txBody>
      </p:sp>
      <p:sp>
        <p:nvSpPr>
          <p:cNvPr id="6" name="Footer Placeholder 5">
            <a:extLst>
              <a:ext uri="{FF2B5EF4-FFF2-40B4-BE49-F238E27FC236}">
                <a16:creationId xmlns:a16="http://schemas.microsoft.com/office/drawing/2014/main" id="{9E99A21E-83DE-0703-F4EC-7075CE59B1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42536F-CCC3-6456-3426-86205C10DE81}"/>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148958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BE42D-0375-B1C8-B3F2-50B34D6F25D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65987A1-F0A9-7A39-5E06-CD8CE897DC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950406-FA3F-27BD-B5CE-2E7348BCB1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B0F2698-BED8-9DB3-9084-9ECF8E10C7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9E6845-4846-0A02-B042-BB29184C94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14F6C07-5AB8-4E64-9584-727E5E225248}"/>
              </a:ext>
            </a:extLst>
          </p:cNvPr>
          <p:cNvSpPr>
            <a:spLocks noGrp="1"/>
          </p:cNvSpPr>
          <p:nvPr>
            <p:ph type="dt" sz="half" idx="10"/>
          </p:nvPr>
        </p:nvSpPr>
        <p:spPr/>
        <p:txBody>
          <a:bodyPr/>
          <a:lstStyle/>
          <a:p>
            <a:fld id="{1D8BD707-D9CF-40AE-B4C6-C98DA3205C09}" type="datetimeFigureOut">
              <a:rPr lang="en-US" smtClean="0"/>
              <a:t>12/13/2023</a:t>
            </a:fld>
            <a:endParaRPr lang="en-US"/>
          </a:p>
        </p:txBody>
      </p:sp>
      <p:sp>
        <p:nvSpPr>
          <p:cNvPr id="8" name="Footer Placeholder 7">
            <a:extLst>
              <a:ext uri="{FF2B5EF4-FFF2-40B4-BE49-F238E27FC236}">
                <a16:creationId xmlns:a16="http://schemas.microsoft.com/office/drawing/2014/main" id="{E372642C-5EAF-A236-54A6-F6C1641B51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4763F4F-8556-12C3-F47C-07A7617841C1}"/>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295992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6EE8D-AB23-399F-E8FC-4EFCD4C41E6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E5EDCD2-8169-D7B7-F11E-35228AC6E344}"/>
              </a:ext>
            </a:extLst>
          </p:cNvPr>
          <p:cNvSpPr>
            <a:spLocks noGrp="1"/>
          </p:cNvSpPr>
          <p:nvPr>
            <p:ph type="dt" sz="half" idx="10"/>
          </p:nvPr>
        </p:nvSpPr>
        <p:spPr/>
        <p:txBody>
          <a:bodyPr/>
          <a:lstStyle/>
          <a:p>
            <a:fld id="{1D8BD707-D9CF-40AE-B4C6-C98DA3205C09}" type="datetimeFigureOut">
              <a:rPr lang="en-US" smtClean="0"/>
              <a:t>12/13/2023</a:t>
            </a:fld>
            <a:endParaRPr lang="en-US"/>
          </a:p>
        </p:txBody>
      </p:sp>
      <p:sp>
        <p:nvSpPr>
          <p:cNvPr id="4" name="Footer Placeholder 3">
            <a:extLst>
              <a:ext uri="{FF2B5EF4-FFF2-40B4-BE49-F238E27FC236}">
                <a16:creationId xmlns:a16="http://schemas.microsoft.com/office/drawing/2014/main" id="{3E969B09-DF67-31B1-F7C7-D3825130C0A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80EBC0C-0008-E34F-BD48-548D26D6A1F2}"/>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541614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DC993B-4873-F5FD-7EDB-DE2B040FB25D}"/>
              </a:ext>
            </a:extLst>
          </p:cNvPr>
          <p:cNvSpPr>
            <a:spLocks noGrp="1"/>
          </p:cNvSpPr>
          <p:nvPr>
            <p:ph type="dt" sz="half" idx="10"/>
          </p:nvPr>
        </p:nvSpPr>
        <p:spPr/>
        <p:txBody>
          <a:bodyPr/>
          <a:lstStyle/>
          <a:p>
            <a:fld id="{1D8BD707-D9CF-40AE-B4C6-C98DA3205C09}" type="datetimeFigureOut">
              <a:rPr lang="en-US" smtClean="0"/>
              <a:t>12/13/2023</a:t>
            </a:fld>
            <a:endParaRPr lang="en-US"/>
          </a:p>
        </p:txBody>
      </p:sp>
      <p:sp>
        <p:nvSpPr>
          <p:cNvPr id="3" name="Footer Placeholder 2">
            <a:extLst>
              <a:ext uri="{FF2B5EF4-FFF2-40B4-BE49-F238E27FC236}">
                <a16:creationId xmlns:a16="http://schemas.microsoft.com/office/drawing/2014/main" id="{FE0A3DCB-C230-CB34-9AAC-32858E869A6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0D4217-5F61-CEB6-FA6B-1D8AA1414D70}"/>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308511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7AF1C-3435-E488-5BC5-2A90458E33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50F65DC-E377-C357-D472-C3DA772548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77F6D31-3522-BFA8-11F7-BAA1D73B73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88783F-D8B0-6B93-75C4-68E4C0D920C1}"/>
              </a:ext>
            </a:extLst>
          </p:cNvPr>
          <p:cNvSpPr>
            <a:spLocks noGrp="1"/>
          </p:cNvSpPr>
          <p:nvPr>
            <p:ph type="dt" sz="half" idx="10"/>
          </p:nvPr>
        </p:nvSpPr>
        <p:spPr/>
        <p:txBody>
          <a:bodyPr/>
          <a:lstStyle/>
          <a:p>
            <a:fld id="{1D8BD707-D9CF-40AE-B4C6-C98DA3205C09}" type="datetimeFigureOut">
              <a:rPr lang="en-US" smtClean="0"/>
              <a:t>12/13/2023</a:t>
            </a:fld>
            <a:endParaRPr lang="en-US"/>
          </a:p>
        </p:txBody>
      </p:sp>
      <p:sp>
        <p:nvSpPr>
          <p:cNvPr id="6" name="Footer Placeholder 5">
            <a:extLst>
              <a:ext uri="{FF2B5EF4-FFF2-40B4-BE49-F238E27FC236}">
                <a16:creationId xmlns:a16="http://schemas.microsoft.com/office/drawing/2014/main" id="{0C05C980-B538-537E-6DC1-8699E40283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0DA9A1-8726-4FFB-0621-84C62D6D35A5}"/>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585202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E4A62-AAFC-AE4E-97F7-2000CE7C55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7F08B26-88BE-73EF-3188-733464AEEF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6AF9E12-F8A8-382F-6D99-56AB5C1950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6EB12F-726E-1527-7E80-349940FC3330}"/>
              </a:ext>
            </a:extLst>
          </p:cNvPr>
          <p:cNvSpPr>
            <a:spLocks noGrp="1"/>
          </p:cNvSpPr>
          <p:nvPr>
            <p:ph type="dt" sz="half" idx="10"/>
          </p:nvPr>
        </p:nvSpPr>
        <p:spPr/>
        <p:txBody>
          <a:bodyPr/>
          <a:lstStyle/>
          <a:p>
            <a:fld id="{1D8BD707-D9CF-40AE-B4C6-C98DA3205C09}" type="datetimeFigureOut">
              <a:rPr lang="en-US" smtClean="0"/>
              <a:t>12/13/2023</a:t>
            </a:fld>
            <a:endParaRPr lang="en-US"/>
          </a:p>
        </p:txBody>
      </p:sp>
      <p:sp>
        <p:nvSpPr>
          <p:cNvPr id="6" name="Footer Placeholder 5">
            <a:extLst>
              <a:ext uri="{FF2B5EF4-FFF2-40B4-BE49-F238E27FC236}">
                <a16:creationId xmlns:a16="http://schemas.microsoft.com/office/drawing/2014/main" id="{5B45C4C4-AA92-2FBE-D7E2-2C0E86018F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BD270-1FC1-1D22-39CB-F9FEF8BD3580}"/>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641039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2AB2FD-A8DF-01D5-8B27-0EB7D39AE2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46108A0-CB62-A6AD-0727-FD38A9CB6B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9EBD85-FBDD-0EC3-CE70-8B537017C2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12/13/2023</a:t>
            </a:fld>
            <a:endParaRPr lang="en-US"/>
          </a:p>
        </p:txBody>
      </p:sp>
      <p:sp>
        <p:nvSpPr>
          <p:cNvPr id="5" name="Footer Placeholder 4">
            <a:extLst>
              <a:ext uri="{FF2B5EF4-FFF2-40B4-BE49-F238E27FC236}">
                <a16:creationId xmlns:a16="http://schemas.microsoft.com/office/drawing/2014/main" id="{8422F511-8680-A062-13A0-1736CEBC89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07EF3F2-E8EE-8C44-714E-FCD2D4CA50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898201474"/>
      </p:ext>
    </p:extLst>
  </p:cSld>
  <p:clrMap bg1="lt1" tx1="dk1" bg2="lt2" tx2="dk2" accent1="accent1" accent2="accent2" accent3="accent3" accent4="accent4" accent5="accent5" accent6="accent6" hlink="hlink" folHlink="folHlink"/>
  <p:sldLayoutIdLst>
    <p:sldLayoutId id="2147484036" r:id="rId1"/>
    <p:sldLayoutId id="2147484037" r:id="rId2"/>
    <p:sldLayoutId id="2147484038" r:id="rId3"/>
    <p:sldLayoutId id="2147484039" r:id="rId4"/>
    <p:sldLayoutId id="2147484040" r:id="rId5"/>
    <p:sldLayoutId id="2147484041" r:id="rId6"/>
    <p:sldLayoutId id="2147484042" r:id="rId7"/>
    <p:sldLayoutId id="2147484043" r:id="rId8"/>
    <p:sldLayoutId id="2147484044" r:id="rId9"/>
    <p:sldLayoutId id="2147484045" r:id="rId10"/>
    <p:sldLayoutId id="214748404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995243" y="5009489"/>
            <a:ext cx="203200" cy="203200"/>
          </a:xfrm>
          <a:prstGeom prst="rect">
            <a:avLst/>
          </a:prstGeom>
        </p:spPr>
      </p:pic>
      <p:sp>
        <p:nvSpPr>
          <p:cNvPr id="3" name="object 3"/>
          <p:cNvSpPr txBox="1">
            <a:spLocks noGrp="1"/>
          </p:cNvSpPr>
          <p:nvPr>
            <p:ph type="title"/>
          </p:nvPr>
        </p:nvSpPr>
        <p:spPr>
          <a:xfrm>
            <a:off x="677334" y="548045"/>
            <a:ext cx="9990666" cy="1243930"/>
          </a:xfrm>
          <a:prstGeom prst="rect">
            <a:avLst/>
          </a:prstGeom>
        </p:spPr>
        <p:txBody>
          <a:bodyPr vert="horz" wrap="square" lIns="0" tIns="12700" rIns="0" bIns="0" rtlCol="0">
            <a:spAutoFit/>
          </a:bodyPr>
          <a:lstStyle/>
          <a:p>
            <a:pPr marL="5715" marR="5080" algn="ctr">
              <a:lnSpc>
                <a:spcPct val="100000"/>
              </a:lnSpc>
              <a:spcBef>
                <a:spcPts val="100"/>
              </a:spcBef>
            </a:pPr>
            <a:r>
              <a:rPr lang="en-US" sz="4000" b="1" spc="-5" dirty="0">
                <a:solidFill>
                  <a:srgbClr val="C00000"/>
                </a:solidFill>
              </a:rPr>
              <a:t>Ethereum Smart Contract Security with AI Vulnerability Scanner</a:t>
            </a:r>
            <a:endParaRPr lang="en-US" spc="-5" dirty="0"/>
          </a:p>
        </p:txBody>
      </p:sp>
      <p:sp>
        <p:nvSpPr>
          <p:cNvPr id="4" name="object 4"/>
          <p:cNvSpPr txBox="1"/>
          <p:nvPr/>
        </p:nvSpPr>
        <p:spPr>
          <a:xfrm>
            <a:off x="6005454" y="2971800"/>
            <a:ext cx="5653145" cy="1594026"/>
          </a:xfrm>
          <a:prstGeom prst="rect">
            <a:avLst/>
          </a:prstGeom>
        </p:spPr>
        <p:txBody>
          <a:bodyPr vert="horz" wrap="square" lIns="0" tIns="130810" rIns="0" bIns="0" rtlCol="0">
            <a:spAutoFit/>
          </a:bodyPr>
          <a:lstStyle/>
          <a:p>
            <a:pPr marL="1265555">
              <a:lnSpc>
                <a:spcPct val="100000"/>
              </a:lnSpc>
              <a:spcBef>
                <a:spcPts val="1030"/>
              </a:spcBef>
            </a:pPr>
            <a:r>
              <a:rPr lang="en-US" sz="3200" b="1" spc="-5" dirty="0">
                <a:latin typeface="Calibri "/>
                <a:cs typeface="Times New Roman"/>
              </a:rPr>
              <a:t>Team Members:</a:t>
            </a:r>
            <a:endParaRPr sz="3200" dirty="0">
              <a:latin typeface="Calibri "/>
              <a:cs typeface="Times New Roman"/>
            </a:endParaRPr>
          </a:p>
          <a:p>
            <a:pPr marL="1148715">
              <a:lnSpc>
                <a:spcPct val="100000"/>
              </a:lnSpc>
              <a:spcBef>
                <a:spcPts val="930"/>
              </a:spcBef>
              <a:tabLst>
                <a:tab pos="1493520" algn="l"/>
              </a:tabLst>
            </a:pPr>
            <a:r>
              <a:rPr lang="en-US" sz="2400" b="1" spc="-5" dirty="0">
                <a:cs typeface="Times New Roman"/>
              </a:rPr>
              <a:t>      1. Sravya Kaitha</a:t>
            </a:r>
            <a:endParaRPr lang="en-US" sz="2400" spc="-5" dirty="0">
              <a:cs typeface="Times New Roman"/>
            </a:endParaRPr>
          </a:p>
          <a:p>
            <a:pPr marL="1148715">
              <a:lnSpc>
                <a:spcPct val="100000"/>
              </a:lnSpc>
              <a:spcBef>
                <a:spcPts val="930"/>
              </a:spcBef>
              <a:tabLst>
                <a:tab pos="1493520" algn="l"/>
              </a:tabLst>
            </a:pPr>
            <a:r>
              <a:rPr lang="en-US" sz="2400" b="1" spc="-5" dirty="0">
                <a:cs typeface="Times New Roman"/>
              </a:rPr>
              <a:t>      2. </a:t>
            </a:r>
            <a:r>
              <a:rPr lang="en-US" sz="2400" b="1" dirty="0">
                <a:cs typeface="Times New Roman"/>
              </a:rPr>
              <a:t>Chaithra Angadi</a:t>
            </a:r>
            <a:endParaRPr sz="2400" dirty="0">
              <a:cs typeface="Arial M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09AFA-FC15-373A-C933-7CFE7C3F38E3}"/>
              </a:ext>
            </a:extLst>
          </p:cNvPr>
          <p:cNvSpPr>
            <a:spLocks noGrp="1"/>
          </p:cNvSpPr>
          <p:nvPr>
            <p:ph type="title"/>
          </p:nvPr>
        </p:nvSpPr>
        <p:spPr/>
        <p:txBody>
          <a:bodyPr>
            <a:normAutofit/>
          </a:bodyPr>
          <a:lstStyle/>
          <a:p>
            <a:r>
              <a:rPr lang="en-US" sz="4000" b="1" dirty="0">
                <a:solidFill>
                  <a:srgbClr val="C00000"/>
                </a:solidFill>
                <a:latin typeface="+mn-lt"/>
              </a:rPr>
              <a:t>SMART CONTRACTS AND VULNERABILITIES</a:t>
            </a:r>
            <a:endParaRPr lang="en-IN" sz="4000" b="1" dirty="0">
              <a:solidFill>
                <a:srgbClr val="C00000"/>
              </a:solidFill>
              <a:latin typeface="+mn-lt"/>
            </a:endParaRPr>
          </a:p>
        </p:txBody>
      </p:sp>
      <p:sp>
        <p:nvSpPr>
          <p:cNvPr id="3" name="Content Placeholder 2">
            <a:extLst>
              <a:ext uri="{FF2B5EF4-FFF2-40B4-BE49-F238E27FC236}">
                <a16:creationId xmlns:a16="http://schemas.microsoft.com/office/drawing/2014/main" id="{174C5907-B631-74D8-2365-A608304FACD0}"/>
              </a:ext>
            </a:extLst>
          </p:cNvPr>
          <p:cNvSpPr>
            <a:spLocks noGrp="1"/>
          </p:cNvSpPr>
          <p:nvPr>
            <p:ph idx="1"/>
          </p:nvPr>
        </p:nvSpPr>
        <p:spPr/>
        <p:txBody>
          <a:bodyPr>
            <a:normAutofit/>
          </a:bodyPr>
          <a:lstStyle/>
          <a:p>
            <a:pPr marL="0" indent="0">
              <a:buNone/>
            </a:pPr>
            <a:r>
              <a:rPr lang="en-US" sz="2000" dirty="0"/>
              <a:t>Coined by Nick Szabo in the 1990s, a smart contract is a self-executing protocol embodying buyer-seller terms in code. Initially theoretical due to a lack of trustworthy execution, blockchain technology since 2009 provides a secure environment. Vulnerabilities in smart contracts refer to weaknesses in the code that may be exploited, posing risks to the integrity and security of the automated agreements within the decentralized blockchain network.</a:t>
            </a:r>
            <a:endParaRPr lang="en-IN" sz="2000" dirty="0"/>
          </a:p>
        </p:txBody>
      </p:sp>
    </p:spTree>
    <p:extLst>
      <p:ext uri="{BB962C8B-B14F-4D97-AF65-F5344CB8AC3E}">
        <p14:creationId xmlns:p14="http://schemas.microsoft.com/office/powerpoint/2010/main" val="624691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9CAD1-873B-6F9E-1B07-EF2A3A834833}"/>
              </a:ext>
            </a:extLst>
          </p:cNvPr>
          <p:cNvSpPr>
            <a:spLocks noGrp="1"/>
          </p:cNvSpPr>
          <p:nvPr>
            <p:ph type="title"/>
          </p:nvPr>
        </p:nvSpPr>
        <p:spPr/>
        <p:txBody>
          <a:bodyPr>
            <a:normAutofit/>
          </a:bodyPr>
          <a:lstStyle/>
          <a:p>
            <a:r>
              <a:rPr lang="en-US" sz="4000" b="1" dirty="0">
                <a:solidFill>
                  <a:srgbClr val="C00000"/>
                </a:solidFill>
                <a:latin typeface="+mn-lt"/>
                <a:cs typeface="Times New Roman" panose="02020603050405020304" pitchFamily="18" charset="0"/>
              </a:rPr>
              <a:t>Security Vulnerabilities in Smart Contracts</a:t>
            </a:r>
            <a:endParaRPr lang="en-IN" sz="4000" b="1" dirty="0">
              <a:solidFill>
                <a:srgbClr val="C00000"/>
              </a:solidFill>
              <a:latin typeface="+mn-lt"/>
            </a:endParaRPr>
          </a:p>
        </p:txBody>
      </p:sp>
      <p:sp>
        <p:nvSpPr>
          <p:cNvPr id="3" name="Content Placeholder 2">
            <a:extLst>
              <a:ext uri="{FF2B5EF4-FFF2-40B4-BE49-F238E27FC236}">
                <a16:creationId xmlns:a16="http://schemas.microsoft.com/office/drawing/2014/main" id="{0AC25F46-906A-F56E-D446-B0F952A6EF98}"/>
              </a:ext>
            </a:extLst>
          </p:cNvPr>
          <p:cNvSpPr>
            <a:spLocks noGrp="1"/>
          </p:cNvSpPr>
          <p:nvPr>
            <p:ph idx="1"/>
          </p:nvPr>
        </p:nvSpPr>
        <p:spPr>
          <a:xfrm>
            <a:off x="677334" y="1524000"/>
            <a:ext cx="8596668" cy="4800599"/>
          </a:xfrm>
        </p:spPr>
        <p:txBody>
          <a:bodyPr>
            <a:normAutofit/>
          </a:bodyPr>
          <a:lstStyle/>
          <a:p>
            <a:pPr algn="l">
              <a:buFont typeface="+mj-lt"/>
              <a:buAutoNum type="arabicPeriod"/>
            </a:pPr>
            <a:r>
              <a:rPr lang="en-US" sz="2000" b="1" i="0" dirty="0">
                <a:solidFill>
                  <a:schemeClr val="tx1"/>
                </a:solidFill>
                <a:effectLst/>
              </a:rPr>
              <a:t>Reentrancy Vulnerability:</a:t>
            </a:r>
            <a:endParaRPr lang="en-US" sz="2000" dirty="0"/>
          </a:p>
          <a:p>
            <a:pPr marL="0" indent="0" algn="l">
              <a:buNone/>
            </a:pPr>
            <a:r>
              <a:rPr lang="en-US" sz="2000" b="0" i="0" dirty="0">
                <a:solidFill>
                  <a:schemeClr val="tx1"/>
                </a:solidFill>
                <a:effectLst/>
              </a:rPr>
              <a:t>-Allows an external contract to repeatedly call back into a function before the current execution is complete, potentially manipulating the contract's state.</a:t>
            </a:r>
          </a:p>
          <a:p>
            <a:pPr marL="0" indent="0" algn="l">
              <a:buNone/>
            </a:pPr>
            <a:endParaRPr lang="en-US" sz="2000" b="0" i="0" dirty="0">
              <a:solidFill>
                <a:schemeClr val="tx1"/>
              </a:solidFill>
              <a:effectLst/>
            </a:endParaRPr>
          </a:p>
          <a:p>
            <a:pPr marL="0" indent="0" algn="l">
              <a:buNone/>
            </a:pPr>
            <a:r>
              <a:rPr lang="en-US" sz="2000" b="1" dirty="0"/>
              <a:t>2</a:t>
            </a:r>
            <a:r>
              <a:rPr lang="en-US" sz="2000" dirty="0"/>
              <a:t>.</a:t>
            </a:r>
            <a:r>
              <a:rPr lang="en-US" sz="2000" b="1" i="0" dirty="0">
                <a:solidFill>
                  <a:schemeClr val="tx1"/>
                </a:solidFill>
                <a:effectLst/>
              </a:rPr>
              <a:t>Integer Overflow/Underflow:</a:t>
            </a:r>
            <a:endParaRPr lang="en-US" sz="2000" dirty="0"/>
          </a:p>
          <a:p>
            <a:pPr marL="0" indent="0" algn="l">
              <a:buNone/>
            </a:pPr>
            <a:r>
              <a:rPr lang="en-US" sz="2000" b="0" i="0" dirty="0">
                <a:solidFill>
                  <a:schemeClr val="tx1"/>
                </a:solidFill>
                <a:effectLst/>
              </a:rPr>
              <a:t>- Arises from improper handling of numeric values, leading to unexpected behavior when values exceed the maximum or minimum limits of the data type.</a:t>
            </a:r>
          </a:p>
          <a:p>
            <a:pPr marL="0" indent="0" algn="l">
              <a:buNone/>
            </a:pPr>
            <a:endParaRPr lang="en-US" sz="2000" b="0" i="0" dirty="0">
              <a:solidFill>
                <a:schemeClr val="tx1"/>
              </a:solidFill>
              <a:effectLst/>
            </a:endParaRPr>
          </a:p>
          <a:p>
            <a:pPr marL="0" indent="0" algn="l">
              <a:buNone/>
            </a:pPr>
            <a:r>
              <a:rPr lang="en-US" sz="2000" b="1" i="0" dirty="0">
                <a:solidFill>
                  <a:schemeClr val="tx1"/>
                </a:solidFill>
                <a:effectLst/>
              </a:rPr>
              <a:t>3.Unprotected Ether Withdrawal:</a:t>
            </a:r>
          </a:p>
          <a:p>
            <a:pPr marL="0" indent="0" algn="l">
              <a:buNone/>
            </a:pPr>
            <a:r>
              <a:rPr lang="en-US" sz="2000" b="0" i="0" dirty="0">
                <a:solidFill>
                  <a:schemeClr val="tx1"/>
                </a:solidFill>
                <a:effectLst/>
              </a:rPr>
              <a:t>- Insecure withdrawal functions may permit unauthorized access to funds stored in the contract, posing a risk to financial resources.</a:t>
            </a:r>
          </a:p>
          <a:p>
            <a:pPr marL="0" indent="0">
              <a:buNone/>
            </a:pPr>
            <a:endParaRPr lang="en-IN" sz="2000" dirty="0"/>
          </a:p>
        </p:txBody>
      </p:sp>
    </p:spTree>
    <p:extLst>
      <p:ext uri="{BB962C8B-B14F-4D97-AF65-F5344CB8AC3E}">
        <p14:creationId xmlns:p14="http://schemas.microsoft.com/office/powerpoint/2010/main" val="1709744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D9B3DE-D7D0-EF62-14CC-9C30EC2E3FBA}"/>
              </a:ext>
            </a:extLst>
          </p:cNvPr>
          <p:cNvSpPr>
            <a:spLocks noGrp="1"/>
          </p:cNvSpPr>
          <p:nvPr>
            <p:ph idx="1"/>
          </p:nvPr>
        </p:nvSpPr>
        <p:spPr>
          <a:xfrm>
            <a:off x="677334" y="533401"/>
            <a:ext cx="8596668" cy="5507962"/>
          </a:xfrm>
        </p:spPr>
        <p:txBody>
          <a:bodyPr/>
          <a:lstStyle/>
          <a:p>
            <a:pPr marL="0" indent="0" algn="l">
              <a:buNone/>
            </a:pPr>
            <a:r>
              <a:rPr lang="en-US" sz="2000" b="1" i="0" dirty="0">
                <a:solidFill>
                  <a:schemeClr val="tx1"/>
                </a:solidFill>
                <a:effectLst/>
              </a:rPr>
              <a:t>4.Unchecked External Calls:</a:t>
            </a:r>
            <a:endParaRPr lang="en-US" sz="2000" dirty="0"/>
          </a:p>
          <a:p>
            <a:pPr marL="0" indent="0" algn="l">
              <a:buNone/>
            </a:pPr>
            <a:r>
              <a:rPr lang="en-US" sz="2000" b="0" i="0" dirty="0">
                <a:solidFill>
                  <a:schemeClr val="tx1"/>
                </a:solidFill>
                <a:effectLst/>
              </a:rPr>
              <a:t>- Fails to validate responses from external contracts or oracles, exposing the smart contract to manipulation and unauthorized data alterations.</a:t>
            </a:r>
          </a:p>
          <a:p>
            <a:pPr marL="0" indent="0" algn="l">
              <a:buNone/>
            </a:pPr>
            <a:endParaRPr lang="en-US" sz="2000" b="0" i="0" dirty="0">
              <a:solidFill>
                <a:schemeClr val="tx1"/>
              </a:solidFill>
              <a:effectLst/>
            </a:endParaRPr>
          </a:p>
          <a:p>
            <a:pPr marL="0" indent="0" algn="l">
              <a:buNone/>
            </a:pPr>
            <a:r>
              <a:rPr lang="en-US" sz="2000" b="1" i="0" dirty="0">
                <a:solidFill>
                  <a:schemeClr val="tx1"/>
                </a:solidFill>
                <a:effectLst/>
              </a:rPr>
              <a:t>5.Code Injection:</a:t>
            </a:r>
            <a:endParaRPr lang="en-US" sz="2000" dirty="0"/>
          </a:p>
          <a:p>
            <a:pPr marL="0" indent="0" algn="l">
              <a:buNone/>
            </a:pPr>
            <a:r>
              <a:rPr lang="en-US" sz="2000" b="0" i="0" dirty="0">
                <a:solidFill>
                  <a:schemeClr val="tx1"/>
                </a:solidFill>
                <a:effectLst/>
              </a:rPr>
              <a:t>- Results from poor input validation or reliance on unvalidated external data, potentially allowing attackers to inject malicious code into the contract.</a:t>
            </a:r>
          </a:p>
          <a:p>
            <a:pPr marL="0" indent="0" algn="l">
              <a:buNone/>
            </a:pPr>
            <a:endParaRPr lang="en-US" sz="2000" dirty="0"/>
          </a:p>
          <a:p>
            <a:pPr marL="0" indent="0" algn="l">
              <a:buNone/>
            </a:pPr>
            <a:r>
              <a:rPr lang="en-US" sz="2000" b="1" i="0" dirty="0">
                <a:solidFill>
                  <a:schemeClr val="tx1"/>
                </a:solidFill>
                <a:effectLst/>
              </a:rPr>
              <a:t>6.Denial-of-Service (DoS) Vulnerability:</a:t>
            </a:r>
          </a:p>
          <a:p>
            <a:pPr marL="0" indent="0" algn="l">
              <a:buNone/>
            </a:pPr>
            <a:r>
              <a:rPr lang="en-US" sz="2000" i="1" dirty="0"/>
              <a:t>-</a:t>
            </a:r>
            <a:r>
              <a:rPr lang="en-US" sz="2000" b="0" i="0" dirty="0">
                <a:solidFill>
                  <a:schemeClr val="tx1"/>
                </a:solidFill>
                <a:effectLst/>
              </a:rPr>
              <a:t>Smart contracts lacking resistance to overwhelming requests or computations may be susceptible to disruptions, causing resource exhaustion.</a:t>
            </a:r>
          </a:p>
          <a:p>
            <a:pPr marL="0" indent="0">
              <a:buNone/>
            </a:pPr>
            <a:endParaRPr lang="en-IN" dirty="0"/>
          </a:p>
        </p:txBody>
      </p:sp>
    </p:spTree>
    <p:extLst>
      <p:ext uri="{BB962C8B-B14F-4D97-AF65-F5344CB8AC3E}">
        <p14:creationId xmlns:p14="http://schemas.microsoft.com/office/powerpoint/2010/main" val="2069632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BFB76-511C-4D17-AB3E-E596E8829F00}"/>
              </a:ext>
            </a:extLst>
          </p:cNvPr>
          <p:cNvSpPr>
            <a:spLocks noGrp="1"/>
          </p:cNvSpPr>
          <p:nvPr>
            <p:ph type="title"/>
          </p:nvPr>
        </p:nvSpPr>
        <p:spPr>
          <a:xfrm>
            <a:off x="677334" y="609600"/>
            <a:ext cx="8596668" cy="990600"/>
          </a:xfrm>
        </p:spPr>
        <p:txBody>
          <a:bodyPr>
            <a:normAutofit/>
          </a:bodyPr>
          <a:lstStyle/>
          <a:p>
            <a:r>
              <a:rPr lang="en-US" sz="4000" b="1" dirty="0">
                <a:solidFill>
                  <a:srgbClr val="C00000"/>
                </a:solidFill>
              </a:rPr>
              <a:t>Bytecode to Opcode Conversion</a:t>
            </a:r>
            <a:endParaRPr lang="en-IN" sz="4000" b="1" dirty="0">
              <a:solidFill>
                <a:srgbClr val="C00000"/>
              </a:solidFill>
            </a:endParaRPr>
          </a:p>
        </p:txBody>
      </p:sp>
      <p:pic>
        <p:nvPicPr>
          <p:cNvPr id="5" name="Content Placeholder 4">
            <a:extLst>
              <a:ext uri="{FF2B5EF4-FFF2-40B4-BE49-F238E27FC236}">
                <a16:creationId xmlns:a16="http://schemas.microsoft.com/office/drawing/2014/main" id="{94AFC87B-FDE6-505C-0E3B-103C028A2A3F}"/>
              </a:ext>
            </a:extLst>
          </p:cNvPr>
          <p:cNvPicPr>
            <a:picLocks noGrp="1" noChangeAspect="1"/>
          </p:cNvPicPr>
          <p:nvPr>
            <p:ph idx="1"/>
          </p:nvPr>
        </p:nvPicPr>
        <p:blipFill>
          <a:blip r:embed="rId2"/>
          <a:stretch>
            <a:fillRect/>
          </a:stretch>
        </p:blipFill>
        <p:spPr>
          <a:xfrm>
            <a:off x="677863" y="1676401"/>
            <a:ext cx="8596312" cy="4165450"/>
          </a:xfrm>
        </p:spPr>
      </p:pic>
    </p:spTree>
    <p:extLst>
      <p:ext uri="{BB962C8B-B14F-4D97-AF65-F5344CB8AC3E}">
        <p14:creationId xmlns:p14="http://schemas.microsoft.com/office/powerpoint/2010/main" val="660582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A5A0-4922-0145-1449-D9017A59746C}"/>
              </a:ext>
            </a:extLst>
          </p:cNvPr>
          <p:cNvSpPr>
            <a:spLocks noGrp="1"/>
          </p:cNvSpPr>
          <p:nvPr>
            <p:ph type="title"/>
          </p:nvPr>
        </p:nvSpPr>
        <p:spPr/>
        <p:txBody>
          <a:bodyPr>
            <a:normAutofit/>
          </a:bodyPr>
          <a:lstStyle/>
          <a:p>
            <a:r>
              <a:rPr lang="en-IN" sz="4000" b="1" i="0" dirty="0">
                <a:solidFill>
                  <a:srgbClr val="C00000"/>
                </a:solidFill>
                <a:effectLst/>
                <a:latin typeface="Calibri "/>
              </a:rPr>
              <a:t>Bigram Feature Extraction</a:t>
            </a:r>
            <a:br>
              <a:rPr lang="en-IN" sz="4000" b="1" i="0" dirty="0">
                <a:solidFill>
                  <a:srgbClr val="C00000"/>
                </a:solidFill>
                <a:effectLst/>
                <a:latin typeface="Calibri "/>
              </a:rPr>
            </a:br>
            <a:endParaRPr lang="en-IN" sz="4000" dirty="0">
              <a:solidFill>
                <a:srgbClr val="C00000"/>
              </a:solidFill>
              <a:latin typeface="Calibri "/>
            </a:endParaRPr>
          </a:p>
        </p:txBody>
      </p:sp>
      <p:pic>
        <p:nvPicPr>
          <p:cNvPr id="5" name="Content Placeholder 4">
            <a:extLst>
              <a:ext uri="{FF2B5EF4-FFF2-40B4-BE49-F238E27FC236}">
                <a16:creationId xmlns:a16="http://schemas.microsoft.com/office/drawing/2014/main" id="{95C8357F-B391-68C8-F59D-9944FB79C8BF}"/>
              </a:ext>
            </a:extLst>
          </p:cNvPr>
          <p:cNvPicPr>
            <a:picLocks noGrp="1" noChangeAspect="1"/>
          </p:cNvPicPr>
          <p:nvPr>
            <p:ph idx="1"/>
          </p:nvPr>
        </p:nvPicPr>
        <p:blipFill>
          <a:blip r:embed="rId2"/>
          <a:stretch>
            <a:fillRect/>
          </a:stretch>
        </p:blipFill>
        <p:spPr>
          <a:xfrm>
            <a:off x="677334" y="1270001"/>
            <a:ext cx="8771466" cy="4063999"/>
          </a:xfrm>
        </p:spPr>
      </p:pic>
    </p:spTree>
    <p:extLst>
      <p:ext uri="{BB962C8B-B14F-4D97-AF65-F5344CB8AC3E}">
        <p14:creationId xmlns:p14="http://schemas.microsoft.com/office/powerpoint/2010/main" val="201772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B053-F806-2C77-4EBD-3C61241C5C66}"/>
              </a:ext>
            </a:extLst>
          </p:cNvPr>
          <p:cNvSpPr>
            <a:spLocks noGrp="1"/>
          </p:cNvSpPr>
          <p:nvPr>
            <p:ph type="title"/>
          </p:nvPr>
        </p:nvSpPr>
        <p:spPr/>
        <p:txBody>
          <a:bodyPr>
            <a:normAutofit/>
          </a:bodyPr>
          <a:lstStyle/>
          <a:p>
            <a:r>
              <a:rPr lang="en-US" sz="4000" b="1" dirty="0">
                <a:solidFill>
                  <a:srgbClr val="C00000"/>
                </a:solidFill>
                <a:latin typeface="+mn-lt"/>
              </a:rPr>
              <a:t>Feature Extraction and Labeling for Smart Contract Analysis</a:t>
            </a:r>
            <a:endParaRPr lang="en-IN" sz="4000" b="1" dirty="0">
              <a:solidFill>
                <a:srgbClr val="C00000"/>
              </a:solidFill>
              <a:latin typeface="+mn-lt"/>
            </a:endParaRPr>
          </a:p>
        </p:txBody>
      </p:sp>
      <p:pic>
        <p:nvPicPr>
          <p:cNvPr id="5" name="Content Placeholder 4">
            <a:extLst>
              <a:ext uri="{FF2B5EF4-FFF2-40B4-BE49-F238E27FC236}">
                <a16:creationId xmlns:a16="http://schemas.microsoft.com/office/drawing/2014/main" id="{6C69017A-9E86-3F03-20B3-CFEF339DFA5B}"/>
              </a:ext>
            </a:extLst>
          </p:cNvPr>
          <p:cNvPicPr>
            <a:picLocks noGrp="1" noChangeAspect="1"/>
          </p:cNvPicPr>
          <p:nvPr>
            <p:ph idx="1"/>
          </p:nvPr>
        </p:nvPicPr>
        <p:blipFill>
          <a:blip r:embed="rId2"/>
          <a:stretch>
            <a:fillRect/>
          </a:stretch>
        </p:blipFill>
        <p:spPr>
          <a:xfrm>
            <a:off x="2438083" y="2084698"/>
            <a:ext cx="7315834" cy="3833192"/>
          </a:xfrm>
        </p:spPr>
      </p:pic>
    </p:spTree>
    <p:extLst>
      <p:ext uri="{BB962C8B-B14F-4D97-AF65-F5344CB8AC3E}">
        <p14:creationId xmlns:p14="http://schemas.microsoft.com/office/powerpoint/2010/main" val="812470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F2691-090F-F9B5-8813-354605F55D17}"/>
              </a:ext>
            </a:extLst>
          </p:cNvPr>
          <p:cNvSpPr>
            <a:spLocks noGrp="1"/>
          </p:cNvSpPr>
          <p:nvPr>
            <p:ph type="title"/>
          </p:nvPr>
        </p:nvSpPr>
        <p:spPr/>
        <p:txBody>
          <a:bodyPr>
            <a:normAutofit/>
          </a:bodyPr>
          <a:lstStyle/>
          <a:p>
            <a:r>
              <a:rPr lang="en-US" sz="4000" b="1" dirty="0">
                <a:solidFill>
                  <a:srgbClr val="C00000"/>
                </a:solidFill>
                <a:latin typeface="+mn-lt"/>
              </a:rPr>
              <a:t>Building Training Data and Test Data</a:t>
            </a:r>
            <a:br>
              <a:rPr lang="en-US" dirty="0"/>
            </a:br>
            <a:endParaRPr lang="en-IN" dirty="0"/>
          </a:p>
        </p:txBody>
      </p:sp>
      <p:pic>
        <p:nvPicPr>
          <p:cNvPr id="5" name="Content Placeholder 4">
            <a:extLst>
              <a:ext uri="{FF2B5EF4-FFF2-40B4-BE49-F238E27FC236}">
                <a16:creationId xmlns:a16="http://schemas.microsoft.com/office/drawing/2014/main" id="{C8F41867-7824-2193-99E9-5756CB4EDD00}"/>
              </a:ext>
            </a:extLst>
          </p:cNvPr>
          <p:cNvPicPr>
            <a:picLocks noGrp="1" noChangeAspect="1"/>
          </p:cNvPicPr>
          <p:nvPr>
            <p:ph idx="1"/>
          </p:nvPr>
        </p:nvPicPr>
        <p:blipFill>
          <a:blip r:embed="rId2"/>
          <a:stretch>
            <a:fillRect/>
          </a:stretch>
        </p:blipFill>
        <p:spPr>
          <a:xfrm>
            <a:off x="1653411" y="1447800"/>
            <a:ext cx="7490589" cy="4303379"/>
          </a:xfrm>
        </p:spPr>
      </p:pic>
    </p:spTree>
    <p:extLst>
      <p:ext uri="{BB962C8B-B14F-4D97-AF65-F5344CB8AC3E}">
        <p14:creationId xmlns:p14="http://schemas.microsoft.com/office/powerpoint/2010/main" val="2034067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905EF-A66D-172E-D88D-C1DAC7C661DC}"/>
              </a:ext>
            </a:extLst>
          </p:cNvPr>
          <p:cNvSpPr>
            <a:spLocks noGrp="1"/>
          </p:cNvSpPr>
          <p:nvPr>
            <p:ph type="title"/>
          </p:nvPr>
        </p:nvSpPr>
        <p:spPr>
          <a:xfrm>
            <a:off x="261594" y="290991"/>
            <a:ext cx="9829800" cy="717810"/>
          </a:xfrm>
        </p:spPr>
        <p:txBody>
          <a:bodyPr>
            <a:normAutofit/>
          </a:bodyPr>
          <a:lstStyle/>
          <a:p>
            <a:r>
              <a:rPr lang="en-US" sz="4000" b="1" dirty="0">
                <a:solidFill>
                  <a:srgbClr val="C00000"/>
                </a:solidFill>
                <a:latin typeface="+mn-lt"/>
              </a:rPr>
              <a:t>SVM AND ROC CURVES</a:t>
            </a:r>
            <a:endParaRPr lang="en-IN" sz="4000" b="1" dirty="0">
              <a:solidFill>
                <a:srgbClr val="C00000"/>
              </a:solidFill>
              <a:latin typeface="+mn-lt"/>
            </a:endParaRPr>
          </a:p>
        </p:txBody>
      </p:sp>
      <p:pic>
        <p:nvPicPr>
          <p:cNvPr id="17" name="Content Placeholder 16">
            <a:extLst>
              <a:ext uri="{FF2B5EF4-FFF2-40B4-BE49-F238E27FC236}">
                <a16:creationId xmlns:a16="http://schemas.microsoft.com/office/drawing/2014/main" id="{9A4BFFA3-53DB-70AE-42E6-3B86E8FE75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598" y="1270000"/>
            <a:ext cx="2886687" cy="2768600"/>
          </a:xfrm>
        </p:spPr>
      </p:pic>
      <p:pic>
        <p:nvPicPr>
          <p:cNvPr id="19" name="Picture 18">
            <a:extLst>
              <a:ext uri="{FF2B5EF4-FFF2-40B4-BE49-F238E27FC236}">
                <a16:creationId xmlns:a16="http://schemas.microsoft.com/office/drawing/2014/main" id="{B14B127A-B620-A281-3624-22464CC3DA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5287" y="1274823"/>
            <a:ext cx="3249606" cy="2707711"/>
          </a:xfrm>
          <a:prstGeom prst="rect">
            <a:avLst/>
          </a:prstGeom>
        </p:spPr>
      </p:pic>
      <p:pic>
        <p:nvPicPr>
          <p:cNvPr id="21" name="Picture 20">
            <a:extLst>
              <a:ext uri="{FF2B5EF4-FFF2-40B4-BE49-F238E27FC236}">
                <a16:creationId xmlns:a16="http://schemas.microsoft.com/office/drawing/2014/main" id="{0B121134-E521-5863-75D5-13ADC82EB8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4894" y="1291781"/>
            <a:ext cx="3086583" cy="2707711"/>
          </a:xfrm>
          <a:prstGeom prst="rect">
            <a:avLst/>
          </a:prstGeom>
        </p:spPr>
      </p:pic>
      <p:pic>
        <p:nvPicPr>
          <p:cNvPr id="23" name="Picture 22">
            <a:extLst>
              <a:ext uri="{FF2B5EF4-FFF2-40B4-BE49-F238E27FC236}">
                <a16:creationId xmlns:a16="http://schemas.microsoft.com/office/drawing/2014/main" id="{A9076F24-CE15-9D93-6EFF-C523DBBE640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600" y="4225665"/>
            <a:ext cx="3047999" cy="2572269"/>
          </a:xfrm>
          <a:prstGeom prst="rect">
            <a:avLst/>
          </a:prstGeom>
        </p:spPr>
      </p:pic>
      <p:pic>
        <p:nvPicPr>
          <p:cNvPr id="25" name="Picture 24">
            <a:extLst>
              <a:ext uri="{FF2B5EF4-FFF2-40B4-BE49-F238E27FC236}">
                <a16:creationId xmlns:a16="http://schemas.microsoft.com/office/drawing/2014/main" id="{2EFCFCB7-91C8-7D0E-8149-94F21115E43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29970" y="4225665"/>
            <a:ext cx="3249606" cy="2506178"/>
          </a:xfrm>
          <a:prstGeom prst="rect">
            <a:avLst/>
          </a:prstGeom>
        </p:spPr>
      </p:pic>
      <p:pic>
        <p:nvPicPr>
          <p:cNvPr id="27" name="Picture 26">
            <a:extLst>
              <a:ext uri="{FF2B5EF4-FFF2-40B4-BE49-F238E27FC236}">
                <a16:creationId xmlns:a16="http://schemas.microsoft.com/office/drawing/2014/main" id="{96B6BEC2-27B9-BD01-AC98-2E4DE9D1920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90817" y="4225664"/>
            <a:ext cx="3086583" cy="2506178"/>
          </a:xfrm>
          <a:prstGeom prst="rect">
            <a:avLst/>
          </a:prstGeom>
        </p:spPr>
      </p:pic>
    </p:spTree>
    <p:extLst>
      <p:ext uri="{BB962C8B-B14F-4D97-AF65-F5344CB8AC3E}">
        <p14:creationId xmlns:p14="http://schemas.microsoft.com/office/powerpoint/2010/main" val="1250415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C84A6-5E17-25CB-94AC-AF59DDAE4563}"/>
              </a:ext>
            </a:extLst>
          </p:cNvPr>
          <p:cNvSpPr>
            <a:spLocks noGrp="1"/>
          </p:cNvSpPr>
          <p:nvPr>
            <p:ph type="title"/>
          </p:nvPr>
        </p:nvSpPr>
        <p:spPr>
          <a:xfrm>
            <a:off x="449748" y="365125"/>
            <a:ext cx="10599251" cy="701675"/>
          </a:xfrm>
        </p:spPr>
        <p:txBody>
          <a:bodyPr>
            <a:normAutofit/>
          </a:bodyPr>
          <a:lstStyle/>
          <a:p>
            <a:r>
              <a:rPr lang="en-US" sz="4000" b="1" dirty="0">
                <a:solidFill>
                  <a:srgbClr val="C00000"/>
                </a:solidFill>
                <a:latin typeface="+mn-lt"/>
              </a:rPr>
              <a:t>ANN AND ROC</a:t>
            </a:r>
            <a:endParaRPr lang="en-IN" sz="4000" b="1" dirty="0">
              <a:solidFill>
                <a:srgbClr val="C00000"/>
              </a:solidFill>
              <a:latin typeface="+mn-lt"/>
            </a:endParaRPr>
          </a:p>
        </p:txBody>
      </p:sp>
      <p:pic>
        <p:nvPicPr>
          <p:cNvPr id="5" name="Content Placeholder 4">
            <a:extLst>
              <a:ext uri="{FF2B5EF4-FFF2-40B4-BE49-F238E27FC236}">
                <a16:creationId xmlns:a16="http://schemas.microsoft.com/office/drawing/2014/main" id="{4B393165-7BF6-AAE5-9BB8-DC21659976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1195253"/>
            <a:ext cx="3200400" cy="2462348"/>
          </a:xfrm>
        </p:spPr>
      </p:pic>
      <p:pic>
        <p:nvPicPr>
          <p:cNvPr id="7" name="Picture 6">
            <a:extLst>
              <a:ext uri="{FF2B5EF4-FFF2-40B4-BE49-F238E27FC236}">
                <a16:creationId xmlns:a16="http://schemas.microsoft.com/office/drawing/2014/main" id="{9F1F28A5-11A3-6EB4-5DC7-1716063E9D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5200" y="1195253"/>
            <a:ext cx="3200400" cy="2233747"/>
          </a:xfrm>
          <a:prstGeom prst="rect">
            <a:avLst/>
          </a:prstGeom>
        </p:spPr>
      </p:pic>
      <p:pic>
        <p:nvPicPr>
          <p:cNvPr id="13" name="Picture 12">
            <a:extLst>
              <a:ext uri="{FF2B5EF4-FFF2-40B4-BE49-F238E27FC236}">
                <a16:creationId xmlns:a16="http://schemas.microsoft.com/office/drawing/2014/main" id="{FCCE9201-CC45-4DCF-0B68-13A719B891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57160" y="1225890"/>
            <a:ext cx="2659284" cy="2233747"/>
          </a:xfrm>
          <a:prstGeom prst="rect">
            <a:avLst/>
          </a:prstGeom>
        </p:spPr>
      </p:pic>
      <p:pic>
        <p:nvPicPr>
          <p:cNvPr id="15" name="Picture 14">
            <a:extLst>
              <a:ext uri="{FF2B5EF4-FFF2-40B4-BE49-F238E27FC236}">
                <a16:creationId xmlns:a16="http://schemas.microsoft.com/office/drawing/2014/main" id="{AC69B878-A67A-9AB2-4D94-609297501F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9749" y="3886200"/>
            <a:ext cx="3023621" cy="2209800"/>
          </a:xfrm>
          <a:prstGeom prst="rect">
            <a:avLst/>
          </a:prstGeom>
        </p:spPr>
      </p:pic>
      <p:pic>
        <p:nvPicPr>
          <p:cNvPr id="17" name="Picture 16">
            <a:extLst>
              <a:ext uri="{FF2B5EF4-FFF2-40B4-BE49-F238E27FC236}">
                <a16:creationId xmlns:a16="http://schemas.microsoft.com/office/drawing/2014/main" id="{63738AA1-DEDD-FAC5-618E-5D44A72FDD6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53379" y="3886200"/>
            <a:ext cx="3328421" cy="2209800"/>
          </a:xfrm>
          <a:prstGeom prst="rect">
            <a:avLst/>
          </a:prstGeom>
        </p:spPr>
      </p:pic>
      <p:pic>
        <p:nvPicPr>
          <p:cNvPr id="19" name="Picture 18">
            <a:extLst>
              <a:ext uri="{FF2B5EF4-FFF2-40B4-BE49-F238E27FC236}">
                <a16:creationId xmlns:a16="http://schemas.microsoft.com/office/drawing/2014/main" id="{044F16A5-4445-28AB-4B7D-5ACFEF2DD9B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74235" y="3657601"/>
            <a:ext cx="2437385" cy="2462348"/>
          </a:xfrm>
          <a:prstGeom prst="rect">
            <a:avLst/>
          </a:prstGeom>
        </p:spPr>
      </p:pic>
    </p:spTree>
    <p:extLst>
      <p:ext uri="{BB962C8B-B14F-4D97-AF65-F5344CB8AC3E}">
        <p14:creationId xmlns:p14="http://schemas.microsoft.com/office/powerpoint/2010/main" val="26634503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3EE9B-E507-14F7-38A9-44A1788359C9}"/>
              </a:ext>
            </a:extLst>
          </p:cNvPr>
          <p:cNvSpPr>
            <a:spLocks noGrp="1"/>
          </p:cNvSpPr>
          <p:nvPr>
            <p:ph type="title"/>
          </p:nvPr>
        </p:nvSpPr>
        <p:spPr>
          <a:xfrm>
            <a:off x="304800" y="365126"/>
            <a:ext cx="11049000" cy="777876"/>
          </a:xfrm>
        </p:spPr>
        <p:txBody>
          <a:bodyPr>
            <a:normAutofit/>
          </a:bodyPr>
          <a:lstStyle/>
          <a:p>
            <a:r>
              <a:rPr lang="en-US" sz="4000" b="1" dirty="0">
                <a:solidFill>
                  <a:srgbClr val="C00000"/>
                </a:solidFill>
                <a:latin typeface="+mn-lt"/>
              </a:rPr>
              <a:t>Hyperparameter Tuning</a:t>
            </a:r>
            <a:endParaRPr lang="en-IN" sz="4000" b="1" dirty="0">
              <a:solidFill>
                <a:srgbClr val="C00000"/>
              </a:solidFill>
              <a:latin typeface="+mn-lt"/>
            </a:endParaRPr>
          </a:p>
        </p:txBody>
      </p:sp>
      <p:sp>
        <p:nvSpPr>
          <p:cNvPr id="3" name="Content Placeholder 2">
            <a:extLst>
              <a:ext uri="{FF2B5EF4-FFF2-40B4-BE49-F238E27FC236}">
                <a16:creationId xmlns:a16="http://schemas.microsoft.com/office/drawing/2014/main" id="{E6062139-B354-E962-6E7B-5F0DF20A6C38}"/>
              </a:ext>
            </a:extLst>
          </p:cNvPr>
          <p:cNvSpPr>
            <a:spLocks noGrp="1"/>
          </p:cNvSpPr>
          <p:nvPr>
            <p:ph idx="1"/>
          </p:nvPr>
        </p:nvSpPr>
        <p:spPr>
          <a:xfrm>
            <a:off x="677334" y="1371601"/>
            <a:ext cx="9381066" cy="4669762"/>
          </a:xfrm>
        </p:spPr>
        <p:txBody>
          <a:bodyPr/>
          <a:lstStyle/>
          <a:p>
            <a:pPr marL="0" indent="0">
              <a:buNone/>
            </a:pPr>
            <a:r>
              <a:rPr lang="en-US" sz="2000" dirty="0"/>
              <a:t>Hyperparameter tuning is the process of optimizing the configuration settings external to a machine learning model to enhance its performance. This involves systematically adjusting parameters to find the optimal combination for improved accuracy and generalization</a:t>
            </a:r>
            <a:r>
              <a:rPr lang="en-US" dirty="0"/>
              <a:t>.</a:t>
            </a:r>
            <a:endParaRPr lang="en-IN" dirty="0"/>
          </a:p>
        </p:txBody>
      </p:sp>
      <p:pic>
        <p:nvPicPr>
          <p:cNvPr id="5" name="Picture 4">
            <a:extLst>
              <a:ext uri="{FF2B5EF4-FFF2-40B4-BE49-F238E27FC236}">
                <a16:creationId xmlns:a16="http://schemas.microsoft.com/office/drawing/2014/main" id="{B4F6FA43-9458-4442-540D-3F525D4EF5BF}"/>
              </a:ext>
            </a:extLst>
          </p:cNvPr>
          <p:cNvPicPr>
            <a:picLocks noChangeAspect="1"/>
          </p:cNvPicPr>
          <p:nvPr/>
        </p:nvPicPr>
        <p:blipFill>
          <a:blip r:embed="rId2"/>
          <a:stretch>
            <a:fillRect/>
          </a:stretch>
        </p:blipFill>
        <p:spPr>
          <a:xfrm>
            <a:off x="1066800" y="2809056"/>
            <a:ext cx="7848600" cy="2905943"/>
          </a:xfrm>
          <a:prstGeom prst="rect">
            <a:avLst/>
          </a:prstGeom>
        </p:spPr>
      </p:pic>
    </p:spTree>
    <p:extLst>
      <p:ext uri="{BB962C8B-B14F-4D97-AF65-F5344CB8AC3E}">
        <p14:creationId xmlns:p14="http://schemas.microsoft.com/office/powerpoint/2010/main" val="2045912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33400" y="368478"/>
            <a:ext cx="7411841" cy="628377"/>
          </a:xfrm>
          <a:prstGeom prst="rect">
            <a:avLst/>
          </a:prstGeom>
        </p:spPr>
        <p:txBody>
          <a:bodyPr vert="horz" wrap="square" lIns="0" tIns="12700" rIns="0" bIns="0" rtlCol="0">
            <a:spAutoFit/>
          </a:bodyPr>
          <a:lstStyle/>
          <a:p>
            <a:pPr marL="12700">
              <a:lnSpc>
                <a:spcPct val="100000"/>
              </a:lnSpc>
              <a:spcBef>
                <a:spcPts val="100"/>
              </a:spcBef>
            </a:pPr>
            <a:r>
              <a:rPr sz="4000" b="1" spc="-5" dirty="0">
                <a:solidFill>
                  <a:srgbClr val="C00000"/>
                </a:solidFill>
                <a:latin typeface="+mn-lt"/>
                <a:cs typeface="Arial MT"/>
              </a:rPr>
              <a:t>OBJECTIVES</a:t>
            </a:r>
            <a:endParaRPr sz="4000" b="1" dirty="0">
              <a:solidFill>
                <a:srgbClr val="C00000"/>
              </a:solidFill>
              <a:latin typeface="+mn-lt"/>
              <a:cs typeface="Arial MT"/>
            </a:endParaRPr>
          </a:p>
        </p:txBody>
      </p:sp>
      <p:sp>
        <p:nvSpPr>
          <p:cNvPr id="4" name="object 4"/>
          <p:cNvSpPr txBox="1"/>
          <p:nvPr/>
        </p:nvSpPr>
        <p:spPr>
          <a:xfrm>
            <a:off x="533400" y="1273994"/>
            <a:ext cx="10762615" cy="4329775"/>
          </a:xfrm>
          <a:prstGeom prst="rect">
            <a:avLst/>
          </a:prstGeom>
        </p:spPr>
        <p:txBody>
          <a:bodyPr vert="horz" wrap="square" lIns="0" tIns="9525" rIns="0" bIns="0" rtlCol="0">
            <a:spAutoFit/>
          </a:bodyPr>
          <a:lstStyle/>
          <a:p>
            <a:pPr marL="12700" marR="77470">
              <a:lnSpc>
                <a:spcPct val="139500"/>
              </a:lnSpc>
              <a:spcBef>
                <a:spcPts val="75"/>
              </a:spcBef>
              <a:buSzPct val="102500"/>
              <a:tabLst>
                <a:tab pos="354965" algn="l"/>
                <a:tab pos="355600" algn="l"/>
              </a:tabLst>
            </a:pPr>
            <a:r>
              <a:rPr lang="en-US" sz="2000" dirty="0">
                <a:latin typeface="Calibri "/>
                <a:cs typeface="Arial MT"/>
              </a:rPr>
              <a:t>1. Develop a comprehensive machine learning framework, ESCORT, for identifying vulnerabilities in Ethereum smart contracts.</a:t>
            </a:r>
          </a:p>
          <a:p>
            <a:pPr marL="12700" marR="77470">
              <a:lnSpc>
                <a:spcPct val="139500"/>
              </a:lnSpc>
              <a:spcBef>
                <a:spcPts val="75"/>
              </a:spcBef>
              <a:buSzPct val="102500"/>
              <a:tabLst>
                <a:tab pos="354965" algn="l"/>
                <a:tab pos="355600" algn="l"/>
              </a:tabLst>
            </a:pPr>
            <a:r>
              <a:rPr lang="en-US" sz="2000" dirty="0">
                <a:latin typeface="Calibri "/>
                <a:cs typeface="Arial MT"/>
              </a:rPr>
              <a:t>2. Enable lightweight transfer learning within ESCORT to enhance adaptability, addressing previously unknown security flaws for improved extensibility.</a:t>
            </a:r>
          </a:p>
          <a:p>
            <a:pPr marL="12700" marR="77470">
              <a:lnSpc>
                <a:spcPct val="139500"/>
              </a:lnSpc>
              <a:spcBef>
                <a:spcPts val="75"/>
              </a:spcBef>
              <a:buSzPct val="102500"/>
              <a:tabLst>
                <a:tab pos="354965" algn="l"/>
                <a:tab pos="355600" algn="l"/>
              </a:tabLst>
            </a:pPr>
            <a:r>
              <a:rPr lang="en-US" sz="2000" dirty="0">
                <a:latin typeface="Calibri "/>
                <a:cs typeface="Arial MT"/>
              </a:rPr>
              <a:t>3. Implement multi-class vulnerability detection capabilities within ESCORT to provide a more nuanced understanding of potential risks.</a:t>
            </a:r>
          </a:p>
          <a:p>
            <a:pPr marL="12700" marR="77470">
              <a:lnSpc>
                <a:spcPct val="139500"/>
              </a:lnSpc>
              <a:spcBef>
                <a:spcPts val="75"/>
              </a:spcBef>
              <a:buSzPct val="102500"/>
              <a:tabLst>
                <a:tab pos="354965" algn="l"/>
                <a:tab pos="355600" algn="l"/>
              </a:tabLst>
            </a:pPr>
            <a:r>
              <a:rPr lang="en-US" sz="2000" dirty="0">
                <a:latin typeface="Calibri "/>
                <a:cs typeface="Arial MT"/>
              </a:rPr>
              <a:t>4. Enhance the generality of the vulnerability detection framework, ensuring it can adapt to various types of security threats in Ethereum smart contracts.</a:t>
            </a:r>
          </a:p>
          <a:p>
            <a:pPr marL="12700" marR="77470">
              <a:lnSpc>
                <a:spcPct val="139500"/>
              </a:lnSpc>
              <a:spcBef>
                <a:spcPts val="75"/>
              </a:spcBef>
              <a:buSzPct val="102500"/>
              <a:tabLst>
                <a:tab pos="354965" algn="l"/>
                <a:tab pos="355600" algn="l"/>
              </a:tabLst>
            </a:pPr>
            <a:r>
              <a:rPr lang="en-US" sz="2000" dirty="0">
                <a:latin typeface="Calibri "/>
                <a:cs typeface="Arial MT"/>
              </a:rPr>
              <a:t>5. Improve the overall security of financial transactions and decentralized applications by leveraging ESCORT to identify and mitigate vulnerabilities in smart contracts.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09600" y="1846261"/>
            <a:ext cx="10972800" cy="341947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09601" y="479779"/>
            <a:ext cx="7395210" cy="628377"/>
          </a:xfrm>
          <a:prstGeom prst="rect">
            <a:avLst/>
          </a:prstGeom>
        </p:spPr>
        <p:txBody>
          <a:bodyPr vert="horz" wrap="square" lIns="0" tIns="12700" rIns="0" bIns="0" rtlCol="0">
            <a:spAutoFit/>
          </a:bodyPr>
          <a:lstStyle/>
          <a:p>
            <a:pPr marL="12700">
              <a:lnSpc>
                <a:spcPct val="100000"/>
              </a:lnSpc>
              <a:spcBef>
                <a:spcPts val="100"/>
              </a:spcBef>
            </a:pPr>
            <a:r>
              <a:rPr sz="4000" b="1" spc="-10" dirty="0">
                <a:solidFill>
                  <a:srgbClr val="C00000"/>
                </a:solidFill>
                <a:latin typeface="+mn-lt"/>
                <a:cs typeface="Times New Roman"/>
              </a:rPr>
              <a:t>Tools</a:t>
            </a:r>
            <a:r>
              <a:rPr sz="4000" b="1" spc="-50" dirty="0">
                <a:solidFill>
                  <a:srgbClr val="C00000"/>
                </a:solidFill>
                <a:latin typeface="+mn-lt"/>
                <a:cs typeface="Times New Roman"/>
              </a:rPr>
              <a:t> </a:t>
            </a:r>
            <a:r>
              <a:rPr sz="4000" b="1" spc="-10" dirty="0">
                <a:solidFill>
                  <a:srgbClr val="C00000"/>
                </a:solidFill>
                <a:latin typeface="+mn-lt"/>
                <a:cs typeface="Times New Roman"/>
              </a:rPr>
              <a:t>and</a:t>
            </a:r>
            <a:r>
              <a:rPr sz="4000" b="1" spc="-45" dirty="0">
                <a:solidFill>
                  <a:srgbClr val="C00000"/>
                </a:solidFill>
                <a:latin typeface="+mn-lt"/>
                <a:cs typeface="Times New Roman"/>
              </a:rPr>
              <a:t> </a:t>
            </a:r>
            <a:r>
              <a:rPr sz="4000" b="1" spc="-5" dirty="0">
                <a:solidFill>
                  <a:srgbClr val="C00000"/>
                </a:solidFill>
                <a:latin typeface="+mn-lt"/>
                <a:cs typeface="Times New Roman"/>
              </a:rPr>
              <a:t>Techniques</a:t>
            </a:r>
            <a:endParaRPr sz="4000" b="1" dirty="0">
              <a:solidFill>
                <a:srgbClr val="C00000"/>
              </a:solidFill>
              <a:latin typeface="+mn-lt"/>
              <a:cs typeface="Times New Roman"/>
            </a:endParaRPr>
          </a:p>
        </p:txBody>
      </p:sp>
      <p:sp>
        <p:nvSpPr>
          <p:cNvPr id="4" name="object 4"/>
          <p:cNvSpPr txBox="1"/>
          <p:nvPr/>
        </p:nvSpPr>
        <p:spPr>
          <a:xfrm>
            <a:off x="688340" y="1469942"/>
            <a:ext cx="3312795" cy="2782813"/>
          </a:xfrm>
          <a:prstGeom prst="rect">
            <a:avLst/>
          </a:prstGeom>
        </p:spPr>
        <p:txBody>
          <a:bodyPr vert="horz" wrap="square" lIns="0" tIns="12700" rIns="0" bIns="0" rtlCol="0">
            <a:spAutoFit/>
          </a:bodyPr>
          <a:lstStyle/>
          <a:p>
            <a:pPr marL="355600" indent="-342900">
              <a:lnSpc>
                <a:spcPct val="100000"/>
              </a:lnSpc>
              <a:spcBef>
                <a:spcPts val="100"/>
              </a:spcBef>
              <a:buSzPct val="102083"/>
              <a:buChar char="•"/>
              <a:tabLst>
                <a:tab pos="354965" algn="l"/>
                <a:tab pos="355600" algn="l"/>
              </a:tabLst>
            </a:pPr>
            <a:r>
              <a:rPr sz="2000" spc="-5" dirty="0">
                <a:solidFill>
                  <a:srgbClr val="455F51"/>
                </a:solidFill>
                <a:cs typeface="Arial MT"/>
              </a:rPr>
              <a:t>Python</a:t>
            </a:r>
            <a:endParaRPr sz="2000" dirty="0">
              <a:cs typeface="Arial MT"/>
            </a:endParaRPr>
          </a:p>
          <a:p>
            <a:pPr>
              <a:lnSpc>
                <a:spcPct val="100000"/>
              </a:lnSpc>
              <a:spcBef>
                <a:spcPts val="5"/>
              </a:spcBef>
              <a:buClr>
                <a:srgbClr val="455F51"/>
              </a:buClr>
              <a:buFont typeface="Arial MT"/>
              <a:buChar char="•"/>
            </a:pPr>
            <a:endParaRPr sz="2000" dirty="0">
              <a:cs typeface="Arial MT"/>
            </a:endParaRPr>
          </a:p>
          <a:p>
            <a:pPr marL="355600" indent="-342900">
              <a:lnSpc>
                <a:spcPct val="100000"/>
              </a:lnSpc>
              <a:buSzPct val="102083"/>
              <a:buChar char="•"/>
              <a:tabLst>
                <a:tab pos="354965" algn="l"/>
                <a:tab pos="355600" algn="l"/>
              </a:tabLst>
            </a:pPr>
            <a:r>
              <a:rPr sz="2000" dirty="0">
                <a:solidFill>
                  <a:srgbClr val="455F51"/>
                </a:solidFill>
                <a:cs typeface="Arial MT"/>
              </a:rPr>
              <a:t>Jupyter</a:t>
            </a:r>
            <a:r>
              <a:rPr sz="2000" spc="-55" dirty="0">
                <a:solidFill>
                  <a:srgbClr val="455F51"/>
                </a:solidFill>
                <a:cs typeface="Arial MT"/>
              </a:rPr>
              <a:t> </a:t>
            </a:r>
            <a:r>
              <a:rPr sz="2000" spc="-5" dirty="0">
                <a:solidFill>
                  <a:srgbClr val="455F51"/>
                </a:solidFill>
                <a:cs typeface="Arial MT"/>
              </a:rPr>
              <a:t>Notebook.</a:t>
            </a:r>
            <a:endParaRPr sz="2000" dirty="0">
              <a:cs typeface="Arial MT"/>
            </a:endParaRPr>
          </a:p>
          <a:p>
            <a:pPr>
              <a:lnSpc>
                <a:spcPct val="100000"/>
              </a:lnSpc>
              <a:spcBef>
                <a:spcPts val="5"/>
              </a:spcBef>
              <a:buClr>
                <a:srgbClr val="455F51"/>
              </a:buClr>
              <a:buFont typeface="Arial MT"/>
              <a:buChar char="•"/>
            </a:pPr>
            <a:endParaRPr sz="2000" dirty="0">
              <a:cs typeface="Arial MT"/>
            </a:endParaRPr>
          </a:p>
          <a:p>
            <a:pPr marL="355600" indent="-342900">
              <a:lnSpc>
                <a:spcPct val="100000"/>
              </a:lnSpc>
              <a:spcBef>
                <a:spcPts val="5"/>
              </a:spcBef>
              <a:buSzPct val="102083"/>
              <a:buChar char="•"/>
              <a:tabLst>
                <a:tab pos="354965" algn="l"/>
                <a:tab pos="355600" algn="l"/>
              </a:tabLst>
            </a:pPr>
            <a:r>
              <a:rPr sz="2000" dirty="0">
                <a:solidFill>
                  <a:srgbClr val="455F51"/>
                </a:solidFill>
                <a:cs typeface="Arial MT"/>
              </a:rPr>
              <a:t>ML</a:t>
            </a:r>
            <a:r>
              <a:rPr sz="2000" spc="-55" dirty="0">
                <a:solidFill>
                  <a:srgbClr val="455F51"/>
                </a:solidFill>
                <a:cs typeface="Arial MT"/>
              </a:rPr>
              <a:t> </a:t>
            </a:r>
            <a:r>
              <a:rPr sz="2000" spc="-5" dirty="0">
                <a:solidFill>
                  <a:srgbClr val="455F51"/>
                </a:solidFill>
                <a:cs typeface="Arial MT"/>
              </a:rPr>
              <a:t>Technique</a:t>
            </a:r>
            <a:r>
              <a:rPr lang="en-IN" sz="2000" spc="-5" dirty="0">
                <a:solidFill>
                  <a:srgbClr val="455F51"/>
                </a:solidFill>
                <a:cs typeface="Arial MT"/>
              </a:rPr>
              <a:t>s.</a:t>
            </a:r>
            <a:endParaRPr lang="en-IN" sz="2000" dirty="0">
              <a:cs typeface="Arial MT"/>
            </a:endParaRPr>
          </a:p>
          <a:p>
            <a:pPr>
              <a:lnSpc>
                <a:spcPct val="100000"/>
              </a:lnSpc>
              <a:spcBef>
                <a:spcPts val="5"/>
              </a:spcBef>
              <a:buClr>
                <a:srgbClr val="455F51"/>
              </a:buClr>
              <a:buFont typeface="Arial MT"/>
              <a:buChar char="•"/>
            </a:pPr>
            <a:endParaRPr lang="en-IN" sz="2000" dirty="0">
              <a:cs typeface="Arial MT"/>
            </a:endParaRPr>
          </a:p>
          <a:p>
            <a:pPr marL="355600" indent="-342900">
              <a:lnSpc>
                <a:spcPct val="100000"/>
              </a:lnSpc>
              <a:buSzPct val="102083"/>
              <a:buChar char="•"/>
              <a:tabLst>
                <a:tab pos="354965" algn="l"/>
                <a:tab pos="355600" algn="l"/>
              </a:tabLst>
            </a:pPr>
            <a:r>
              <a:rPr lang="en-IN" sz="2000" spc="-5" dirty="0">
                <a:solidFill>
                  <a:srgbClr val="455F51"/>
                </a:solidFill>
                <a:cs typeface="Arial MT"/>
              </a:rPr>
              <a:t>DL Techniques.</a:t>
            </a:r>
          </a:p>
          <a:p>
            <a:pPr marL="355600" indent="-342900">
              <a:lnSpc>
                <a:spcPct val="100000"/>
              </a:lnSpc>
              <a:buSzPct val="102083"/>
              <a:buChar char="•"/>
              <a:tabLst>
                <a:tab pos="354965" algn="l"/>
                <a:tab pos="355600" algn="l"/>
              </a:tabLst>
            </a:pPr>
            <a:endParaRPr lang="en-IN" sz="2000" spc="-5" dirty="0">
              <a:solidFill>
                <a:srgbClr val="455F51"/>
              </a:solidFill>
              <a:cs typeface="Arial MT"/>
            </a:endParaRPr>
          </a:p>
          <a:p>
            <a:pPr marL="355600" indent="-342900">
              <a:lnSpc>
                <a:spcPct val="100000"/>
              </a:lnSpc>
              <a:buSzPct val="102083"/>
              <a:buChar char="•"/>
              <a:tabLst>
                <a:tab pos="354965" algn="l"/>
                <a:tab pos="355600" algn="l"/>
              </a:tabLst>
            </a:pPr>
            <a:r>
              <a:rPr lang="en-IN" sz="2000" spc="-5" dirty="0">
                <a:solidFill>
                  <a:srgbClr val="455F51"/>
                </a:solidFill>
                <a:cs typeface="Arial MT"/>
              </a:rPr>
              <a:t>Colab, GPUs</a:t>
            </a:r>
            <a:endParaRPr lang="en-IN" sz="2000" dirty="0">
              <a:cs typeface="Arial M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04800" y="923694"/>
            <a:ext cx="3047999" cy="628377"/>
          </a:xfrm>
          <a:prstGeom prst="rect">
            <a:avLst/>
          </a:prstGeom>
        </p:spPr>
        <p:txBody>
          <a:bodyPr vert="horz" wrap="square" lIns="0" tIns="12700" rIns="0" bIns="0" rtlCol="0">
            <a:spAutoFit/>
          </a:bodyPr>
          <a:lstStyle/>
          <a:p>
            <a:pPr marL="12700">
              <a:lnSpc>
                <a:spcPct val="100000"/>
              </a:lnSpc>
              <a:spcBef>
                <a:spcPts val="100"/>
              </a:spcBef>
            </a:pPr>
            <a:r>
              <a:rPr sz="4000" b="1" spc="-5" dirty="0">
                <a:solidFill>
                  <a:srgbClr val="C00000"/>
                </a:solidFill>
                <a:latin typeface="+mn-lt"/>
                <a:cs typeface="Times New Roman" panose="02020603050405020304" pitchFamily="18" charset="0"/>
              </a:rPr>
              <a:t>Deliverables</a:t>
            </a:r>
            <a:endParaRPr sz="4000" b="1" dirty="0">
              <a:solidFill>
                <a:srgbClr val="C00000"/>
              </a:solidFill>
              <a:latin typeface="+mn-lt"/>
              <a:cs typeface="Times New Roman" panose="02020603050405020304" pitchFamily="18" charset="0"/>
            </a:endParaRPr>
          </a:p>
        </p:txBody>
      </p:sp>
      <p:sp>
        <p:nvSpPr>
          <p:cNvPr id="4" name="object 4"/>
          <p:cNvSpPr txBox="1"/>
          <p:nvPr/>
        </p:nvSpPr>
        <p:spPr>
          <a:xfrm>
            <a:off x="688340" y="1855345"/>
            <a:ext cx="10749280" cy="2032351"/>
          </a:xfrm>
          <a:prstGeom prst="rect">
            <a:avLst/>
          </a:prstGeom>
        </p:spPr>
        <p:txBody>
          <a:bodyPr vert="horz" wrap="square" lIns="0" tIns="12700" rIns="0" bIns="0" rtlCol="0">
            <a:spAutoFit/>
          </a:bodyPr>
          <a:lstStyle/>
          <a:p>
            <a:pPr marL="354965" marR="5080" indent="-342900">
              <a:lnSpc>
                <a:spcPct val="130000"/>
              </a:lnSpc>
              <a:spcBef>
                <a:spcPts val="100"/>
              </a:spcBef>
              <a:buSzPct val="102777"/>
              <a:buFont typeface="Arial MT"/>
              <a:buChar char="•"/>
              <a:tabLst>
                <a:tab pos="354965" algn="l"/>
                <a:tab pos="355600" algn="l"/>
              </a:tabLst>
            </a:pPr>
            <a:r>
              <a:rPr lang="en-IN" sz="2000" b="1" i="0" dirty="0">
                <a:effectLst/>
              </a:rPr>
              <a:t>ESCORT Framework Implementation</a:t>
            </a:r>
          </a:p>
          <a:p>
            <a:pPr marL="354965" marR="5080" indent="-342900">
              <a:lnSpc>
                <a:spcPct val="130000"/>
              </a:lnSpc>
              <a:spcBef>
                <a:spcPts val="100"/>
              </a:spcBef>
              <a:buSzPct val="102777"/>
              <a:buFont typeface="Arial MT"/>
              <a:buChar char="•"/>
              <a:tabLst>
                <a:tab pos="354965" algn="l"/>
                <a:tab pos="355600" algn="l"/>
              </a:tabLst>
            </a:pPr>
            <a:r>
              <a:rPr lang="en-IN" sz="2000" b="1" i="0" dirty="0">
                <a:effectLst/>
              </a:rPr>
              <a:t>Feature Extraction Modules</a:t>
            </a:r>
            <a:endParaRPr lang="en-IN" sz="2000" b="1" dirty="0"/>
          </a:p>
          <a:p>
            <a:pPr marL="354965" marR="5080" indent="-342900">
              <a:lnSpc>
                <a:spcPct val="130000"/>
              </a:lnSpc>
              <a:spcBef>
                <a:spcPts val="100"/>
              </a:spcBef>
              <a:buSzPct val="102777"/>
              <a:buFont typeface="Arial MT"/>
              <a:buChar char="•"/>
              <a:tabLst>
                <a:tab pos="354965" algn="l"/>
                <a:tab pos="355600" algn="l"/>
              </a:tabLst>
            </a:pPr>
            <a:r>
              <a:rPr lang="en-IN" sz="2000" b="1" i="0" dirty="0">
                <a:effectLst/>
              </a:rPr>
              <a:t>Multi-Output Architecture</a:t>
            </a:r>
          </a:p>
          <a:p>
            <a:pPr marL="354965" marR="5080" indent="-342900">
              <a:lnSpc>
                <a:spcPct val="130000"/>
              </a:lnSpc>
              <a:spcBef>
                <a:spcPts val="100"/>
              </a:spcBef>
              <a:buSzPct val="102777"/>
              <a:buFont typeface="Arial MT"/>
              <a:buChar char="•"/>
              <a:tabLst>
                <a:tab pos="354965" algn="l"/>
                <a:tab pos="355600" algn="l"/>
              </a:tabLst>
            </a:pPr>
            <a:r>
              <a:rPr lang="en-IN" sz="2000" b="1" i="0" dirty="0">
                <a:effectLst/>
              </a:rPr>
              <a:t>Contract Scraper Toolchain</a:t>
            </a:r>
            <a:endParaRPr lang="en-IN" sz="2000" b="1" dirty="0"/>
          </a:p>
          <a:p>
            <a:pPr marL="354965" marR="5080" indent="-342900">
              <a:lnSpc>
                <a:spcPct val="130000"/>
              </a:lnSpc>
              <a:spcBef>
                <a:spcPts val="100"/>
              </a:spcBef>
              <a:buSzPct val="102777"/>
              <a:buFont typeface="Arial MT"/>
              <a:buChar char="•"/>
              <a:tabLst>
                <a:tab pos="354965" algn="l"/>
                <a:tab pos="355600" algn="l"/>
              </a:tabLst>
            </a:pPr>
            <a:r>
              <a:rPr lang="en-IN" sz="2000" b="1" i="0" dirty="0">
                <a:effectLst/>
              </a:rPr>
              <a:t>Documentation and Evaluation</a:t>
            </a:r>
            <a:endParaRPr lang="en-US" sz="2000" dirty="0">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33400" y="542694"/>
            <a:ext cx="4572000" cy="628377"/>
          </a:xfrm>
          <a:prstGeom prst="rect">
            <a:avLst/>
          </a:prstGeom>
        </p:spPr>
        <p:txBody>
          <a:bodyPr vert="horz" wrap="square" lIns="0" tIns="12700" rIns="0" bIns="0" rtlCol="0">
            <a:spAutoFit/>
          </a:bodyPr>
          <a:lstStyle/>
          <a:p>
            <a:pPr marL="12700">
              <a:lnSpc>
                <a:spcPct val="100000"/>
              </a:lnSpc>
              <a:spcBef>
                <a:spcPts val="100"/>
              </a:spcBef>
            </a:pPr>
            <a:r>
              <a:rPr sz="4000" b="1" spc="-5" dirty="0">
                <a:solidFill>
                  <a:srgbClr val="C00000"/>
                </a:solidFill>
                <a:latin typeface="+mn-lt"/>
                <a:cs typeface="Times New Roman"/>
              </a:rPr>
              <a:t>Methodology</a:t>
            </a:r>
            <a:endParaRPr sz="4000" b="1" dirty="0">
              <a:solidFill>
                <a:srgbClr val="C00000"/>
              </a:solidFill>
              <a:latin typeface="+mn-lt"/>
              <a:cs typeface="Times New Roman"/>
            </a:endParaRPr>
          </a:p>
        </p:txBody>
      </p:sp>
      <p:sp>
        <p:nvSpPr>
          <p:cNvPr id="4" name="object 4"/>
          <p:cNvSpPr txBox="1"/>
          <p:nvPr/>
        </p:nvSpPr>
        <p:spPr>
          <a:xfrm>
            <a:off x="838200" y="1299866"/>
            <a:ext cx="10768330" cy="5478231"/>
          </a:xfrm>
          <a:prstGeom prst="rect">
            <a:avLst/>
          </a:prstGeom>
        </p:spPr>
        <p:txBody>
          <a:bodyPr vert="horz" wrap="square" lIns="0" tIns="12700" rIns="0" bIns="0" rtlCol="0">
            <a:spAutoFit/>
          </a:bodyPr>
          <a:lstStyle/>
          <a:p>
            <a:pPr marL="12065" marR="5080">
              <a:lnSpc>
                <a:spcPct val="150000"/>
              </a:lnSpc>
              <a:spcBef>
                <a:spcPts val="100"/>
              </a:spcBef>
              <a:buSzPct val="102631"/>
              <a:tabLst>
                <a:tab pos="354965" algn="l"/>
                <a:tab pos="355600" algn="l"/>
              </a:tabLst>
            </a:pPr>
            <a:r>
              <a:rPr lang="en-US" sz="2000" dirty="0">
                <a:cs typeface="Times New Roman"/>
              </a:rPr>
              <a:t>1. AST Construction.</a:t>
            </a:r>
          </a:p>
          <a:p>
            <a:pPr marL="12065" marR="5080">
              <a:lnSpc>
                <a:spcPct val="150000"/>
              </a:lnSpc>
              <a:spcBef>
                <a:spcPts val="100"/>
              </a:spcBef>
              <a:buSzPct val="102631"/>
              <a:tabLst>
                <a:tab pos="354965" algn="l"/>
                <a:tab pos="355600" algn="l"/>
              </a:tabLst>
            </a:pPr>
            <a:r>
              <a:rPr lang="en-US" sz="2000" dirty="0">
                <a:cs typeface="Times New Roman"/>
              </a:rPr>
              <a:t>   - Start by building an abstract syntax tree (AST) from the smart contracts under analysis.</a:t>
            </a:r>
          </a:p>
          <a:p>
            <a:pPr marL="12065" marR="5080">
              <a:lnSpc>
                <a:spcPct val="150000"/>
              </a:lnSpc>
              <a:spcBef>
                <a:spcPts val="100"/>
              </a:spcBef>
              <a:buSzPct val="102631"/>
              <a:tabLst>
                <a:tab pos="354965" algn="l"/>
                <a:tab pos="355600" algn="l"/>
              </a:tabLst>
            </a:pPr>
            <a:r>
              <a:rPr lang="en-US" sz="2000" dirty="0">
                <a:cs typeface="Times New Roman"/>
              </a:rPr>
              <a:t>2. Malicious Source Code Gathering.</a:t>
            </a:r>
          </a:p>
          <a:p>
            <a:pPr marL="12065" marR="5080">
              <a:lnSpc>
                <a:spcPct val="150000"/>
              </a:lnSpc>
              <a:spcBef>
                <a:spcPts val="100"/>
              </a:spcBef>
              <a:buSzPct val="102631"/>
              <a:tabLst>
                <a:tab pos="354965" algn="l"/>
                <a:tab pos="355600" algn="l"/>
              </a:tabLst>
            </a:pPr>
            <a:r>
              <a:rPr lang="en-US" sz="2000" dirty="0">
                <a:cs typeface="Times New Roman"/>
              </a:rPr>
              <a:t>   - Collect ASTs of malicious source codes representing smart contracts with fundamental     vulnerabilities.</a:t>
            </a:r>
          </a:p>
          <a:p>
            <a:pPr marL="12065" marR="5080">
              <a:lnSpc>
                <a:spcPct val="150000"/>
              </a:lnSpc>
              <a:spcBef>
                <a:spcPts val="100"/>
              </a:spcBef>
              <a:buSzPct val="102631"/>
              <a:tabLst>
                <a:tab pos="354965" algn="l"/>
                <a:tab pos="355600" algn="l"/>
              </a:tabLst>
            </a:pPr>
            <a:r>
              <a:rPr lang="en-US" sz="2000" dirty="0">
                <a:cs typeface="Times New Roman"/>
              </a:rPr>
              <a:t>3. Feature Vector Generation.</a:t>
            </a:r>
          </a:p>
          <a:p>
            <a:pPr marL="12065" marR="5080">
              <a:lnSpc>
                <a:spcPct val="150000"/>
              </a:lnSpc>
              <a:spcBef>
                <a:spcPts val="100"/>
              </a:spcBef>
              <a:buSzPct val="102631"/>
              <a:tabLst>
                <a:tab pos="354965" algn="l"/>
                <a:tab pos="355600" algn="l"/>
              </a:tabLst>
            </a:pPr>
            <a:r>
              <a:rPr lang="en-US" sz="2000" dirty="0">
                <a:cs typeface="Times New Roman"/>
              </a:rPr>
              <a:t>   - Identify shared child nodes between ASTs (A and B) and transform them into vectors to create a feature vector.</a:t>
            </a:r>
          </a:p>
          <a:p>
            <a:pPr marL="12065" marR="5080">
              <a:lnSpc>
                <a:spcPct val="150000"/>
              </a:lnSpc>
              <a:spcBef>
                <a:spcPts val="100"/>
              </a:spcBef>
              <a:buSzPct val="102631"/>
              <a:tabLst>
                <a:tab pos="354965" algn="l"/>
                <a:tab pos="355600" algn="l"/>
              </a:tabLst>
            </a:pPr>
            <a:r>
              <a:rPr lang="en-US" sz="2000" dirty="0">
                <a:cs typeface="Times New Roman"/>
              </a:rPr>
              <a:t>4.Labeling with Analysis Tools.</a:t>
            </a:r>
          </a:p>
          <a:p>
            <a:pPr marL="12065" marR="5080">
              <a:lnSpc>
                <a:spcPct val="150000"/>
              </a:lnSpc>
              <a:spcBef>
                <a:spcPts val="100"/>
              </a:spcBef>
              <a:buSzPct val="102631"/>
              <a:tabLst>
                <a:tab pos="354965" algn="l"/>
                <a:tab pos="355600" algn="l"/>
              </a:tabLst>
            </a:pPr>
            <a:r>
              <a:rPr lang="en-US" sz="2000" dirty="0">
                <a:cs typeface="Times New Roman"/>
              </a:rPr>
              <a:t>   - Utilize analysis tools like Slither and Ethainter to label the smart vectors generated in the previous step.</a:t>
            </a:r>
          </a:p>
          <a:p>
            <a:pPr marL="12065" marR="5080">
              <a:lnSpc>
                <a:spcPct val="150000"/>
              </a:lnSpc>
              <a:spcBef>
                <a:spcPts val="100"/>
              </a:spcBef>
              <a:buSzPct val="102631"/>
              <a:tabLst>
                <a:tab pos="354965" algn="l"/>
                <a:tab pos="355600" algn="l"/>
              </a:tabLst>
            </a:pPr>
            <a:endParaRPr lang="en-US" sz="1400" dirty="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A60AA4-B755-88DF-CB2B-A96A44EE2C23}"/>
              </a:ext>
            </a:extLst>
          </p:cNvPr>
          <p:cNvSpPr>
            <a:spLocks noGrp="1"/>
          </p:cNvSpPr>
          <p:nvPr>
            <p:ph idx="1"/>
          </p:nvPr>
        </p:nvSpPr>
        <p:spPr>
          <a:xfrm>
            <a:off x="838200" y="990600"/>
            <a:ext cx="10515600" cy="5186363"/>
          </a:xfrm>
        </p:spPr>
        <p:txBody>
          <a:bodyPr>
            <a:normAutofit/>
          </a:bodyPr>
          <a:lstStyle/>
          <a:p>
            <a:pPr marL="0" marR="5080" indent="0">
              <a:lnSpc>
                <a:spcPct val="150000"/>
              </a:lnSpc>
              <a:spcBef>
                <a:spcPts val="100"/>
              </a:spcBef>
              <a:buSzPct val="102631"/>
              <a:buNone/>
              <a:tabLst>
                <a:tab pos="354965" algn="l"/>
                <a:tab pos="355600" algn="l"/>
              </a:tabLst>
            </a:pPr>
            <a:r>
              <a:rPr lang="en-US" sz="2000" dirty="0">
                <a:cs typeface="Times New Roman"/>
              </a:rPr>
              <a:t>5. Model Training:</a:t>
            </a:r>
          </a:p>
          <a:p>
            <a:pPr marL="0" marR="5080" indent="0">
              <a:lnSpc>
                <a:spcPct val="150000"/>
              </a:lnSpc>
              <a:spcBef>
                <a:spcPts val="100"/>
              </a:spcBef>
              <a:buSzPct val="102631"/>
              <a:buNone/>
              <a:tabLst>
                <a:tab pos="354965" algn="l"/>
                <a:tab pos="355600" algn="l"/>
              </a:tabLst>
            </a:pPr>
            <a:r>
              <a:rPr lang="en-US" sz="2000" dirty="0">
                <a:cs typeface="Times New Roman"/>
              </a:rPr>
              <a:t> - Train the model using various machine learning classification algorithms, including SVM, </a:t>
            </a:r>
            <a:r>
              <a:rPr lang="en-US" sz="2000" dirty="0" err="1">
                <a:cs typeface="Times New Roman"/>
              </a:rPr>
              <a:t>ClassifierChain</a:t>
            </a:r>
            <a:r>
              <a:rPr lang="en-US" sz="2000" dirty="0">
                <a:cs typeface="Times New Roman"/>
              </a:rPr>
              <a:t>, and ANN, in the final phase of the process</a:t>
            </a:r>
          </a:p>
          <a:p>
            <a:pPr marL="0" marR="5080" indent="0">
              <a:lnSpc>
                <a:spcPct val="150000"/>
              </a:lnSpc>
              <a:spcBef>
                <a:spcPts val="100"/>
              </a:spcBef>
              <a:buSzPct val="102631"/>
              <a:buNone/>
              <a:tabLst>
                <a:tab pos="354965" algn="l"/>
                <a:tab pos="355600" algn="l"/>
              </a:tabLst>
            </a:pPr>
            <a:r>
              <a:rPr lang="en-US" sz="2000" dirty="0">
                <a:cs typeface="Times New Roman"/>
              </a:rPr>
              <a:t>6. Model Hyperparameter tuning</a:t>
            </a:r>
          </a:p>
          <a:p>
            <a:pPr marL="0" marR="5080" indent="0">
              <a:lnSpc>
                <a:spcPct val="150000"/>
              </a:lnSpc>
              <a:spcBef>
                <a:spcPts val="100"/>
              </a:spcBef>
              <a:buSzPct val="102631"/>
              <a:buNone/>
              <a:tabLst>
                <a:tab pos="354965" algn="l"/>
                <a:tab pos="355600" algn="l"/>
              </a:tabLst>
            </a:pPr>
            <a:r>
              <a:rPr lang="en-US" sz="2000" dirty="0">
                <a:cs typeface="Times New Roman"/>
              </a:rPr>
              <a:t>-We  have tuned the hyperparameters of ANN using grid search cv</a:t>
            </a:r>
          </a:p>
          <a:p>
            <a:pPr marL="0" marR="5080" indent="0">
              <a:lnSpc>
                <a:spcPct val="150000"/>
              </a:lnSpc>
              <a:spcBef>
                <a:spcPts val="100"/>
              </a:spcBef>
              <a:buSzPct val="102631"/>
              <a:buNone/>
              <a:tabLst>
                <a:tab pos="354965" algn="l"/>
                <a:tab pos="355600" algn="l"/>
              </a:tabLst>
            </a:pPr>
            <a:r>
              <a:rPr lang="en-US" sz="2000" dirty="0">
                <a:cs typeface="Times New Roman"/>
              </a:rPr>
              <a:t>7. Model Testing</a:t>
            </a:r>
          </a:p>
          <a:p>
            <a:pPr marL="0" marR="5080" indent="0">
              <a:lnSpc>
                <a:spcPct val="150000"/>
              </a:lnSpc>
              <a:spcBef>
                <a:spcPts val="100"/>
              </a:spcBef>
              <a:buSzPct val="102631"/>
              <a:buNone/>
              <a:tabLst>
                <a:tab pos="354965" algn="l"/>
                <a:tab pos="355600" algn="l"/>
              </a:tabLst>
            </a:pPr>
            <a:r>
              <a:rPr lang="en-US" sz="2000" dirty="0">
                <a:cs typeface="Times New Roman"/>
              </a:rPr>
              <a:t>-we have used metric called ROC </a:t>
            </a:r>
          </a:p>
          <a:p>
            <a:endParaRPr lang="en-IN" dirty="0"/>
          </a:p>
        </p:txBody>
      </p:sp>
    </p:spTree>
    <p:extLst>
      <p:ext uri="{BB962C8B-B14F-4D97-AF65-F5344CB8AC3E}">
        <p14:creationId xmlns:p14="http://schemas.microsoft.com/office/powerpoint/2010/main" val="721203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B008F-942C-0469-8934-7A37CAB263E6}"/>
              </a:ext>
            </a:extLst>
          </p:cNvPr>
          <p:cNvSpPr>
            <a:spLocks noGrp="1"/>
          </p:cNvSpPr>
          <p:nvPr>
            <p:ph type="title"/>
          </p:nvPr>
        </p:nvSpPr>
        <p:spPr/>
        <p:txBody>
          <a:bodyPr>
            <a:normAutofit/>
          </a:bodyPr>
          <a:lstStyle/>
          <a:p>
            <a:r>
              <a:rPr lang="en-US" sz="4000" b="1" dirty="0">
                <a:solidFill>
                  <a:srgbClr val="C00000"/>
                </a:solidFill>
                <a:latin typeface="+mn-lt"/>
              </a:rPr>
              <a:t>Existing System:</a:t>
            </a:r>
            <a:br>
              <a:rPr lang="en-US" dirty="0"/>
            </a:br>
            <a:endParaRPr lang="en-IN" dirty="0"/>
          </a:p>
        </p:txBody>
      </p:sp>
      <p:sp>
        <p:nvSpPr>
          <p:cNvPr id="3" name="Content Placeholder 2">
            <a:extLst>
              <a:ext uri="{FF2B5EF4-FFF2-40B4-BE49-F238E27FC236}">
                <a16:creationId xmlns:a16="http://schemas.microsoft.com/office/drawing/2014/main" id="{48B5FD4E-22DE-DF0C-80D5-1EB6FD4A510F}"/>
              </a:ext>
            </a:extLst>
          </p:cNvPr>
          <p:cNvSpPr>
            <a:spLocks noGrp="1"/>
          </p:cNvSpPr>
          <p:nvPr>
            <p:ph idx="1"/>
          </p:nvPr>
        </p:nvSpPr>
        <p:spPr>
          <a:xfrm>
            <a:off x="838200" y="1219200"/>
            <a:ext cx="10515600" cy="4957763"/>
          </a:xfrm>
        </p:spPr>
        <p:txBody>
          <a:bodyPr>
            <a:normAutofit/>
          </a:bodyPr>
          <a:lstStyle/>
          <a:p>
            <a:pPr marL="0" indent="0">
              <a:lnSpc>
                <a:spcPct val="150000"/>
              </a:lnSpc>
              <a:buNone/>
            </a:pPr>
            <a:r>
              <a:rPr lang="en-US" sz="2400" dirty="0"/>
              <a:t>1. </a:t>
            </a:r>
            <a:r>
              <a:rPr lang="en-US" sz="2400" dirty="0" err="1"/>
              <a:t>Oyente</a:t>
            </a:r>
            <a:r>
              <a:rPr lang="en-US" sz="2400" dirty="0"/>
              <a:t> detects contract vulnerabilities through symbolic execution, exploring all executable paths with time-consuming iteration of loop bodies.</a:t>
            </a:r>
          </a:p>
          <a:p>
            <a:pPr marL="0" indent="0">
              <a:lnSpc>
                <a:spcPct val="150000"/>
              </a:lnSpc>
              <a:buNone/>
            </a:pPr>
            <a:r>
              <a:rPr lang="en-US" sz="2400" dirty="0"/>
              <a:t>2. </a:t>
            </a:r>
            <a:r>
              <a:rPr lang="en-US" sz="2400" dirty="0" err="1"/>
              <a:t>Securify</a:t>
            </a:r>
            <a:r>
              <a:rPr lang="en-US" sz="2400" dirty="0"/>
              <a:t> identifies vulnerabilities, compliance, and violations by extracting precise semantic facts from contract dependency graphs, requiring time for graph construction and pattern matching.</a:t>
            </a:r>
          </a:p>
          <a:p>
            <a:pPr marL="0" indent="0">
              <a:lnSpc>
                <a:spcPct val="150000"/>
              </a:lnSpc>
              <a:buNone/>
            </a:pPr>
            <a:r>
              <a:rPr lang="en-US" sz="2400" dirty="0"/>
              <a:t>3. </a:t>
            </a:r>
            <a:r>
              <a:rPr lang="en-US" sz="2400" dirty="0" err="1"/>
              <a:t>Oyente</a:t>
            </a:r>
            <a:r>
              <a:rPr lang="en-US" sz="2400" dirty="0"/>
              <a:t> relies on symbol execution for vulnerability detection, while </a:t>
            </a:r>
            <a:r>
              <a:rPr lang="en-US" sz="2400" dirty="0" err="1"/>
              <a:t>Securify</a:t>
            </a:r>
            <a:r>
              <a:rPr lang="en-US" sz="2400" dirty="0"/>
              <a:t> employs symbolic analysis of dependency graphs to match compliance and violation patterns, with a longer processing time.</a:t>
            </a:r>
          </a:p>
          <a:p>
            <a:endParaRPr lang="en-IN" dirty="0"/>
          </a:p>
        </p:txBody>
      </p:sp>
    </p:spTree>
    <p:extLst>
      <p:ext uri="{BB962C8B-B14F-4D97-AF65-F5344CB8AC3E}">
        <p14:creationId xmlns:p14="http://schemas.microsoft.com/office/powerpoint/2010/main" val="380386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30DEF-6A93-EE06-A1CB-511B0CFACABE}"/>
              </a:ext>
            </a:extLst>
          </p:cNvPr>
          <p:cNvSpPr>
            <a:spLocks noGrp="1"/>
          </p:cNvSpPr>
          <p:nvPr>
            <p:ph type="title"/>
          </p:nvPr>
        </p:nvSpPr>
        <p:spPr>
          <a:xfrm>
            <a:off x="838200" y="365125"/>
            <a:ext cx="4953000" cy="1325563"/>
          </a:xfrm>
        </p:spPr>
        <p:txBody>
          <a:bodyPr>
            <a:normAutofit/>
          </a:bodyPr>
          <a:lstStyle/>
          <a:p>
            <a:r>
              <a:rPr lang="en-US" sz="4000" b="1" dirty="0">
                <a:solidFill>
                  <a:srgbClr val="C00000"/>
                </a:solidFill>
                <a:latin typeface="+mn-lt"/>
              </a:rPr>
              <a:t>Proposed System:</a:t>
            </a:r>
            <a:br>
              <a:rPr lang="en-US" dirty="0"/>
            </a:br>
            <a:endParaRPr lang="en-IN" dirty="0"/>
          </a:p>
        </p:txBody>
      </p:sp>
      <p:sp>
        <p:nvSpPr>
          <p:cNvPr id="3" name="Content Placeholder 2">
            <a:extLst>
              <a:ext uri="{FF2B5EF4-FFF2-40B4-BE49-F238E27FC236}">
                <a16:creationId xmlns:a16="http://schemas.microsoft.com/office/drawing/2014/main" id="{C613A2CC-EEEE-75FC-DDC4-1E749F00FA75}"/>
              </a:ext>
            </a:extLst>
          </p:cNvPr>
          <p:cNvSpPr>
            <a:spLocks noGrp="1"/>
          </p:cNvSpPr>
          <p:nvPr>
            <p:ph idx="1"/>
          </p:nvPr>
        </p:nvSpPr>
        <p:spPr>
          <a:xfrm>
            <a:off x="677334" y="1447801"/>
            <a:ext cx="10676466" cy="4593562"/>
          </a:xfrm>
        </p:spPr>
        <p:txBody>
          <a:bodyPr>
            <a:normAutofit/>
          </a:bodyPr>
          <a:lstStyle/>
          <a:p>
            <a:pPr marL="0" indent="0">
              <a:buNone/>
            </a:pPr>
            <a:r>
              <a:rPr lang="en-US" sz="2000" dirty="0"/>
              <a:t>1. Contract Ward efficiently detects vulnerabilities in smart contracts by simplifying code to opcodes, reducing the number of features through n-gram (n = 2) extraction.</a:t>
            </a:r>
          </a:p>
          <a:p>
            <a:pPr marL="0" indent="0">
              <a:buNone/>
            </a:pPr>
            <a:r>
              <a:rPr lang="en-US" sz="2000" dirty="0"/>
              <a:t>2. It employs a supervised machine learning algorithm to train an objective function, capturing the mapping relationships between feature space and sample labels.</a:t>
            </a:r>
          </a:p>
          <a:p>
            <a:pPr marL="0" indent="0">
              <a:buNone/>
            </a:pPr>
            <a:r>
              <a:rPr lang="en-US" sz="2000" dirty="0"/>
              <a:t>3. Contract Ward iteratively updates parameters during training, refining the objective function through progressive iterations.</a:t>
            </a:r>
          </a:p>
          <a:p>
            <a:pPr marL="0" indent="0">
              <a:buNone/>
            </a:pPr>
            <a:r>
              <a:rPr lang="en-US" sz="2000" dirty="0"/>
              <a:t>4. The trained parameters enable Contract Ward to directly predict the vulnerability status and types in new samples during the prediction process.</a:t>
            </a:r>
          </a:p>
          <a:p>
            <a:pPr marL="0" indent="0">
              <a:buNone/>
            </a:pPr>
            <a:r>
              <a:rPr lang="en-US" sz="2000" dirty="0"/>
              <a:t>5. Through this approach, Contract Ward streamlines the detection of smart contract vulnerabilities by simplifying input data and utilizing machine learning for accurate predictions.</a:t>
            </a:r>
            <a:endParaRPr lang="en-IN" sz="2000" dirty="0"/>
          </a:p>
        </p:txBody>
      </p:sp>
    </p:spTree>
    <p:extLst>
      <p:ext uri="{BB962C8B-B14F-4D97-AF65-F5344CB8AC3E}">
        <p14:creationId xmlns:p14="http://schemas.microsoft.com/office/powerpoint/2010/main" val="4209258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CA8AD-253B-BF69-6E3D-B8520FBDD574}"/>
              </a:ext>
            </a:extLst>
          </p:cNvPr>
          <p:cNvSpPr>
            <a:spLocks noGrp="1"/>
          </p:cNvSpPr>
          <p:nvPr>
            <p:ph type="title"/>
          </p:nvPr>
        </p:nvSpPr>
        <p:spPr>
          <a:xfrm>
            <a:off x="457200" y="2624136"/>
            <a:ext cx="10515600" cy="1325563"/>
          </a:xfrm>
        </p:spPr>
        <p:txBody>
          <a:bodyPr>
            <a:normAutofit/>
          </a:bodyPr>
          <a:lstStyle/>
          <a:p>
            <a:r>
              <a:rPr lang="en-US" b="1" dirty="0">
                <a:solidFill>
                  <a:srgbClr val="C00000"/>
                </a:solidFill>
                <a:latin typeface="+mn-lt"/>
              </a:rPr>
              <a:t>ARCHITECTURE</a:t>
            </a:r>
            <a:endParaRPr lang="en-IN" b="1" dirty="0">
              <a:solidFill>
                <a:srgbClr val="C00000"/>
              </a:solidFill>
              <a:latin typeface="+mn-lt"/>
            </a:endParaRPr>
          </a:p>
        </p:txBody>
      </p:sp>
      <p:pic>
        <p:nvPicPr>
          <p:cNvPr id="5" name="Content Placeholder 4">
            <a:extLst>
              <a:ext uri="{FF2B5EF4-FFF2-40B4-BE49-F238E27FC236}">
                <a16:creationId xmlns:a16="http://schemas.microsoft.com/office/drawing/2014/main" id="{4607DF93-051B-71BD-9AAE-910B63CEAC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53000" y="457200"/>
            <a:ext cx="4648200" cy="6096000"/>
          </a:xfrm>
        </p:spPr>
      </p:pic>
    </p:spTree>
    <p:extLst>
      <p:ext uri="{BB962C8B-B14F-4D97-AF65-F5344CB8AC3E}">
        <p14:creationId xmlns:p14="http://schemas.microsoft.com/office/powerpoint/2010/main" val="20608762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136</TotalTime>
  <Words>867</Words>
  <Application>Microsoft Office PowerPoint</Application>
  <PresentationFormat>Widescreen</PresentationFormat>
  <Paragraphs>79</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Arial MT</vt:lpstr>
      <vt:lpstr>Calibri</vt:lpstr>
      <vt:lpstr>Calibri </vt:lpstr>
      <vt:lpstr>Calibri Light</vt:lpstr>
      <vt:lpstr>Times New Roman</vt:lpstr>
      <vt:lpstr>Office Theme</vt:lpstr>
      <vt:lpstr>Ethereum Smart Contract Security with AI Vulnerability Scanner</vt:lpstr>
      <vt:lpstr>OBJECTIVES</vt:lpstr>
      <vt:lpstr>Tools and Techniques</vt:lpstr>
      <vt:lpstr>Deliverables</vt:lpstr>
      <vt:lpstr>Methodology</vt:lpstr>
      <vt:lpstr>PowerPoint Presentation</vt:lpstr>
      <vt:lpstr>Existing System: </vt:lpstr>
      <vt:lpstr>Proposed System: </vt:lpstr>
      <vt:lpstr>ARCHITECTURE</vt:lpstr>
      <vt:lpstr>SMART CONTRACTS AND VULNERABILITIES</vt:lpstr>
      <vt:lpstr>Security Vulnerabilities in Smart Contracts</vt:lpstr>
      <vt:lpstr>PowerPoint Presentation</vt:lpstr>
      <vt:lpstr>Bytecode to Opcode Conversion</vt:lpstr>
      <vt:lpstr>Bigram Feature Extraction </vt:lpstr>
      <vt:lpstr>Feature Extraction and Labeling for Smart Contract Analysis</vt:lpstr>
      <vt:lpstr>Building Training Data and Test Data </vt:lpstr>
      <vt:lpstr>SVM AND ROC CURVES</vt:lpstr>
      <vt:lpstr>ANN AND ROC</vt:lpstr>
      <vt:lpstr>Hyperparameter Tuning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Chowdary Kanneganti</dc:creator>
  <cp:lastModifiedBy>sravya reddy</cp:lastModifiedBy>
  <cp:revision>7</cp:revision>
  <dcterms:created xsi:type="dcterms:W3CDTF">2023-11-04T02:35:15Z</dcterms:created>
  <dcterms:modified xsi:type="dcterms:W3CDTF">2023-12-13T19:53:38Z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2023-03-29T00:00:00Z</vt:filetime>
  </property>
  <property fmtid="{D5CDD505-2E9C-101B-9397-08002B2CF9AE}" pid="3" name="Creator">
    <vt:lpwstr>Aspose Ltd.</vt:lpwstr>
  </property>
  <property fmtid="{D5CDD505-2E9C-101B-9397-08002B2CF9AE}" pid="4" name="LastSaved">
    <vt:filetime>2023-11-04T00:00:00Z</vt:filetime>
  </property>
</Properties>
</file>