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72" r:id="rId7"/>
    <p:sldId id="258" r:id="rId8"/>
    <p:sldId id="273" r:id="rId9"/>
    <p:sldId id="261" r:id="rId10"/>
    <p:sldId id="269" r:id="rId11"/>
    <p:sldId id="274" r:id="rId12"/>
    <p:sldId id="275" r:id="rId13"/>
    <p:sldId id="276" r:id="rId14"/>
    <p:sldId id="277" r:id="rId15"/>
    <p:sldId id="278" r:id="rId16"/>
    <p:sldId id="270" r:id="rId17"/>
    <p:sldId id="271"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2" d="100"/>
          <a:sy n="92" d="100"/>
        </p:scale>
        <p:origin x="86" y="12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7/22/2022</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7/22/2022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pdf.sciencedirectassets.com/277811/" TargetMode="External"/><Relationship Id="rId2" Type="http://schemas.openxmlformats.org/officeDocument/2006/relationships/hyperlink" Target="https://www.ncbi.nlm.nih.gov/pmc/articles/PMC4476010/" TargetMode="External"/><Relationship Id="rId1" Type="http://schemas.openxmlformats.org/officeDocument/2006/relationships/slideLayout" Target="../slideLayouts/slideLayout7.xml"/><Relationship Id="rId4" Type="http://schemas.openxmlformats.org/officeDocument/2006/relationships/hyperlink" Target="https://www.ncbi.nlm.nih.gov/books/NBK23296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smtClean="0"/>
              <a:t>DRUG OVERPLAY</a:t>
            </a:r>
            <a:endParaRPr lang="en-US" dirty="0"/>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p:txBody>
          <a:bodyPr/>
          <a:lstStyle/>
          <a:p>
            <a:pPr marL="0" indent="0">
              <a:buNone/>
            </a:pPr>
            <a:r>
              <a:rPr lang="en-US" dirty="0" smtClean="0"/>
              <a:t>PROJECT TERM PAPER</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Model</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1026" name="Picture 2" descr="Sentiment Analysis in Hotel Revi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66" y="1584151"/>
            <a:ext cx="9584574" cy="503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379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p:cNvSpPr>
            <a:spLocks noGrp="1"/>
          </p:cNvSpPr>
          <p:nvPr>
            <p:ph type="body" sz="quarter" idx="13"/>
          </p:nvPr>
        </p:nvSpPr>
        <p:spPr>
          <a:xfrm>
            <a:off x="361373" y="1857698"/>
            <a:ext cx="9738591" cy="3678135"/>
          </a:xfrm>
        </p:spPr>
        <p:txBody>
          <a:bodyPr/>
          <a:lstStyle/>
          <a:p>
            <a:r>
              <a:rPr lang="en-US" dirty="0"/>
              <a:t>We have read no of research papers published from various countries. </a:t>
            </a:r>
            <a:endParaRPr lang="en-US" dirty="0" smtClean="0"/>
          </a:p>
          <a:p>
            <a:r>
              <a:rPr lang="en-US" dirty="0" smtClean="0"/>
              <a:t>One </a:t>
            </a:r>
            <a:r>
              <a:rPr lang="en-US" dirty="0"/>
              <a:t>of the countries says that </a:t>
            </a:r>
            <a:r>
              <a:rPr lang="en-US" dirty="0" smtClean="0"/>
              <a:t>Consumption </a:t>
            </a:r>
            <a:r>
              <a:rPr lang="en-US" dirty="0"/>
              <a:t>of drug in teenagers is more, other countries research papers speak that </a:t>
            </a:r>
            <a:r>
              <a:rPr lang="en-US" dirty="0" smtClean="0"/>
              <a:t>consumption </a:t>
            </a:r>
            <a:r>
              <a:rPr lang="en-US" dirty="0"/>
              <a:t>is more in teenagers. consumption is more in male when compared to female. same Pakistan papers say that students consume drugs due to stress in education.in America old agers consume drugs because they are not taken care by their children.so we have com to conclusion that every age group consume drug due to various ill reasons.</a:t>
            </a:r>
          </a:p>
          <a:p>
            <a:r>
              <a:rPr lang="en-US" dirty="0"/>
              <a:t>It also depends on region in which they are living and availability of drugs in their region, education (or) proper knowledge regarding the effects of drugs, their living conditions, the level of security(or)protection their area posses.</a:t>
            </a:r>
          </a:p>
        </p:txBody>
      </p:sp>
    </p:spTree>
    <p:extLst>
      <p:ext uri="{BB962C8B-B14F-4D97-AF65-F5344CB8AC3E}">
        <p14:creationId xmlns:p14="http://schemas.microsoft.com/office/powerpoint/2010/main" val="4230536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a:t>The need of project to the </a:t>
            </a:r>
            <a:r>
              <a:rPr lang="en-US" dirty="0" smtClean="0"/>
              <a:t>society</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p:cNvSpPr>
            <a:spLocks noGrp="1"/>
          </p:cNvSpPr>
          <p:nvPr>
            <p:ph type="body" sz="quarter" idx="13"/>
          </p:nvPr>
        </p:nvSpPr>
        <p:spPr>
          <a:xfrm>
            <a:off x="444500" y="1625385"/>
            <a:ext cx="7552344" cy="4093243"/>
          </a:xfrm>
        </p:spPr>
        <p:txBody>
          <a:bodyPr/>
          <a:lstStyle/>
          <a:p>
            <a:r>
              <a:rPr lang="en-US" dirty="0"/>
              <a:t>This project is about the drug usage in </a:t>
            </a:r>
            <a:r>
              <a:rPr lang="en-US" dirty="0" err="1"/>
              <a:t>varing</a:t>
            </a:r>
            <a:r>
              <a:rPr lang="en-US" dirty="0"/>
              <a:t> conditions, how drugs are being </a:t>
            </a:r>
            <a:r>
              <a:rPr lang="en-US" dirty="0" err="1" smtClean="0"/>
              <a:t>exploited.It</a:t>
            </a:r>
            <a:r>
              <a:rPr lang="en-US" dirty="0" smtClean="0"/>
              <a:t> </a:t>
            </a:r>
            <a:r>
              <a:rPr lang="en-US" dirty="0"/>
              <a:t>helps us understand various factors that are contributing to drug exploitation. these factors include – age group, gender, drug type, drug availability, side effects, signs of drug abuse. these helps in understanding how each drug is exploited and do the needful .we can understand which type of drug is available/grown at certain part of country. We can understand the signs of that specific drug abuse, identify the candidates based on that. The possible victims of the drug can be identified and treated. </a:t>
            </a:r>
            <a:endParaRPr lang="en-US" dirty="0" smtClean="0"/>
          </a:p>
          <a:p>
            <a:endParaRPr lang="en-US" dirty="0"/>
          </a:p>
          <a:p>
            <a:r>
              <a:rPr lang="en-US" dirty="0" smtClean="0"/>
              <a:t>It </a:t>
            </a:r>
            <a:r>
              <a:rPr lang="en-US" dirty="0"/>
              <a:t>helps us understand need of a certain drug the certain age group, availability of the drug based on geographical conditions, how the younger generations are being affected in both physically and mentally because of this.</a:t>
            </a:r>
          </a:p>
        </p:txBody>
      </p:sp>
    </p:spTree>
    <p:extLst>
      <p:ext uri="{BB962C8B-B14F-4D97-AF65-F5344CB8AC3E}">
        <p14:creationId xmlns:p14="http://schemas.microsoft.com/office/powerpoint/2010/main" val="17951728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IN" dirty="0"/>
              <a:t>Factors for drug consumption may be many</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p:cNvSpPr>
            <a:spLocks noGrp="1"/>
          </p:cNvSpPr>
          <p:nvPr>
            <p:ph type="body" sz="quarter" idx="13"/>
          </p:nvPr>
        </p:nvSpPr>
        <p:spPr/>
        <p:txBody>
          <a:bodyPr>
            <a:normAutofit/>
          </a:bodyPr>
          <a:lstStyle/>
          <a:p>
            <a:pPr algn="l"/>
            <a:r>
              <a:rPr lang="en-IN" sz="2400" dirty="0" smtClean="0"/>
              <a:t>Family</a:t>
            </a:r>
            <a:endParaRPr lang="en-US" sz="2400" dirty="0"/>
          </a:p>
          <a:p>
            <a:pPr algn="l"/>
            <a:r>
              <a:rPr lang="en-IN" sz="2400" dirty="0"/>
              <a:t>Depression</a:t>
            </a:r>
            <a:endParaRPr lang="en-US" sz="2400" dirty="0"/>
          </a:p>
          <a:p>
            <a:pPr algn="l"/>
            <a:r>
              <a:rPr lang="en-IN" sz="2400" dirty="0"/>
              <a:t>Business</a:t>
            </a:r>
            <a:endParaRPr lang="en-US" sz="2400" dirty="0"/>
          </a:p>
          <a:p>
            <a:pPr algn="l"/>
            <a:r>
              <a:rPr lang="en-IN" sz="2400" dirty="0" smtClean="0"/>
              <a:t>Mischievous </a:t>
            </a:r>
            <a:r>
              <a:rPr lang="en-IN" sz="2400" dirty="0"/>
              <a:t>friends </a:t>
            </a:r>
            <a:r>
              <a:rPr lang="en-IN" sz="2400" dirty="0" err="1"/>
              <a:t>etc</a:t>
            </a:r>
            <a:endParaRPr lang="en-US" sz="2400" dirty="0"/>
          </a:p>
        </p:txBody>
      </p:sp>
    </p:spTree>
    <p:extLst>
      <p:ext uri="{BB962C8B-B14F-4D97-AF65-F5344CB8AC3E}">
        <p14:creationId xmlns:p14="http://schemas.microsoft.com/office/powerpoint/2010/main" val="27368547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IN" dirty="0" err="1"/>
              <a:t>Rearch</a:t>
            </a:r>
            <a:r>
              <a:rPr lang="en-IN" dirty="0"/>
              <a:t> P</a:t>
            </a:r>
            <a:r>
              <a:rPr lang="en-IN" dirty="0" smtClean="0"/>
              <a:t>apers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p:cNvSpPr>
            <a:spLocks noGrp="1"/>
          </p:cNvSpPr>
          <p:nvPr>
            <p:ph type="body" sz="quarter" idx="13"/>
          </p:nvPr>
        </p:nvSpPr>
        <p:spPr>
          <a:xfrm>
            <a:off x="200660" y="1605280"/>
            <a:ext cx="9372600" cy="1635760"/>
          </a:xfrm>
        </p:spPr>
        <p:txBody>
          <a:bodyPr>
            <a:normAutofit fontScale="40000" lnSpcReduction="20000"/>
          </a:bodyPr>
          <a:lstStyle/>
          <a:p>
            <a:pPr algn="l"/>
            <a:endParaRPr lang="en-US" sz="2000" dirty="0" smtClean="0"/>
          </a:p>
          <a:p>
            <a:pPr algn="l"/>
            <a:r>
              <a:rPr lang="en-US" sz="7200" dirty="0">
                <a:hlinkClick r:id="rId2"/>
              </a:rPr>
              <a:t>https://www.ncbi.nlm.nih.gov/pmc/articles/PMC4476010</a:t>
            </a:r>
            <a:r>
              <a:rPr lang="en-US" sz="7200" dirty="0" smtClean="0">
                <a:hlinkClick r:id="rId2"/>
              </a:rPr>
              <a:t>/</a:t>
            </a:r>
            <a:endParaRPr lang="en-US" sz="7200" dirty="0" smtClean="0"/>
          </a:p>
          <a:p>
            <a:pPr algn="l"/>
            <a:r>
              <a:rPr lang="en-US" sz="7200" dirty="0">
                <a:hlinkClick r:id="rId3"/>
              </a:rPr>
              <a:t>https://pdf.sciencedirectassets.com/277811</a:t>
            </a:r>
            <a:r>
              <a:rPr lang="en-US" sz="7200" dirty="0" smtClean="0">
                <a:hlinkClick r:id="rId3"/>
              </a:rPr>
              <a:t>/</a:t>
            </a:r>
            <a:endParaRPr lang="en-US" sz="7200" dirty="0" smtClean="0"/>
          </a:p>
          <a:p>
            <a:pPr algn="l"/>
            <a:r>
              <a:rPr lang="en-US" sz="7200" dirty="0">
                <a:hlinkClick r:id="rId4"/>
              </a:rPr>
              <a:t>https://www.ncbi.nlm.nih.gov/books/NBK232965</a:t>
            </a:r>
            <a:r>
              <a:rPr lang="en-US" sz="7200" dirty="0" smtClean="0">
                <a:hlinkClick r:id="rId4"/>
              </a:rPr>
              <a:t>/</a:t>
            </a:r>
            <a:endParaRPr lang="en-US" sz="7200" dirty="0" smtClean="0"/>
          </a:p>
          <a:p>
            <a:pPr algn="l"/>
            <a:endParaRPr lang="en-US" sz="2000" dirty="0"/>
          </a:p>
        </p:txBody>
      </p:sp>
    </p:spTree>
    <p:extLst>
      <p:ext uri="{BB962C8B-B14F-4D97-AF65-F5344CB8AC3E}">
        <p14:creationId xmlns:p14="http://schemas.microsoft.com/office/powerpoint/2010/main" val="4155407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1158241"/>
            <a:ext cx="7781544" cy="843280"/>
          </a:xfrm>
        </p:spPr>
        <p:txBody>
          <a:bodyPr/>
          <a:lstStyle/>
          <a:p>
            <a:r>
              <a:rPr lang="en-US" dirty="0" smtClean="0"/>
              <a:t>OUR TEAM</a:t>
            </a:r>
            <a:endParaRPr lang="en-US"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1321308" y="2001520"/>
            <a:ext cx="6803136" cy="2509520"/>
          </a:xfrm>
        </p:spPr>
        <p:txBody>
          <a:bodyPr>
            <a:normAutofit/>
          </a:bodyPr>
          <a:lstStyle/>
          <a:p>
            <a:r>
              <a:rPr lang="en-US" sz="2400" dirty="0" smtClean="0"/>
              <a:t>190030904-K.SRAVYA</a:t>
            </a:r>
          </a:p>
          <a:p>
            <a:r>
              <a:rPr lang="en-US" sz="2400" dirty="0" smtClean="0"/>
              <a:t>190030858-K.SUREKHA</a:t>
            </a:r>
          </a:p>
          <a:p>
            <a:r>
              <a:rPr lang="en-US" sz="2400" dirty="0" smtClean="0"/>
              <a:t>190031535-VEDA SAHITHI</a:t>
            </a:r>
            <a:endParaRPr lang="en-US" sz="24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Problem Statement</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7" name="Text Placeholder 6"/>
          <p:cNvSpPr>
            <a:spLocks noGrp="1"/>
          </p:cNvSpPr>
          <p:nvPr>
            <p:ph type="body" sz="quarter" idx="13"/>
          </p:nvPr>
        </p:nvSpPr>
        <p:spPr>
          <a:xfrm>
            <a:off x="444500" y="984800"/>
            <a:ext cx="10187478" cy="3358860"/>
          </a:xfrm>
        </p:spPr>
        <p:txBody>
          <a:bodyPr>
            <a:normAutofit/>
          </a:bodyPr>
          <a:lstStyle/>
          <a:p>
            <a:r>
              <a:rPr lang="en-US" sz="3200" dirty="0" smtClean="0"/>
              <a:t>Identifying Drug </a:t>
            </a:r>
            <a:r>
              <a:rPr lang="en-US" sz="3200" dirty="0" err="1" smtClean="0"/>
              <a:t>comsumers</a:t>
            </a:r>
            <a:r>
              <a:rPr lang="en-US" sz="3200" dirty="0" smtClean="0"/>
              <a:t> using sentimental Analysis</a:t>
            </a:r>
            <a:endParaRPr lang="en-US" sz="3200" dirty="0"/>
          </a:p>
        </p:txBody>
      </p:sp>
    </p:spTree>
    <p:extLst>
      <p:ext uri="{BB962C8B-B14F-4D97-AF65-F5344CB8AC3E}">
        <p14:creationId xmlns:p14="http://schemas.microsoft.com/office/powerpoint/2010/main" val="354573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smtClean="0"/>
              <a:t>Abstract</a:t>
            </a:r>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543353" y="1229969"/>
            <a:ext cx="8067733" cy="4093243"/>
          </a:xfrm>
        </p:spPr>
        <p:txBody>
          <a:bodyPr/>
          <a:lstStyle/>
          <a:p>
            <a:pPr marL="0" indent="0">
              <a:buNone/>
            </a:pPr>
            <a:r>
              <a:rPr lang="en-US" dirty="0"/>
              <a:t>Drug addiction affects both brain and behavior. It has multifaceted impacts on the patients’ body, mind, and nervous system. Drug with psychologically active is used to induce consciousness. This can be modifying the perceptions, feelings, and emotions of the user. When a psychological active drug intake to the body, it induces an intoxicating effect. Some of the persons may use recreational and medical practitioner suggested drugs without becoming addicted, many persons who start using drugs converted to physically and emotionally dependent on them. So the Drug abuse causes vary greatly, depending on each individual and the extent of his or her addiction. The psychological effects of drug addiction come from the reason the user is addicted to drugs, as well as the changes that take place in the brain once a person becomes a drug addict. Initially, many people start using drugs to cope with stress or pain an effect of drug addiction is creation of a cycle where anytime the user encounters stress or pain, they feel the need to use the drug.</a:t>
            </a:r>
          </a:p>
          <a:p>
            <a:endParaRPr lang="en-US"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646331"/>
          </a:xfrm>
        </p:spPr>
        <p:txBody>
          <a:bodyPr/>
          <a:lstStyle/>
          <a:p>
            <a:r>
              <a:rPr lang="en-US" sz="4000" dirty="0" smtClean="0"/>
              <a:t>Introduction</a:t>
            </a:r>
            <a:endParaRPr lang="en-US" sz="40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p:cNvSpPr>
            <a:spLocks noGrp="1"/>
          </p:cNvSpPr>
          <p:nvPr>
            <p:ph type="body" sz="quarter" idx="13"/>
          </p:nvPr>
        </p:nvSpPr>
        <p:spPr>
          <a:xfrm>
            <a:off x="278245" y="1750076"/>
            <a:ext cx="7726912" cy="3877640"/>
          </a:xfrm>
        </p:spPr>
        <p:txBody>
          <a:bodyPr/>
          <a:lstStyle/>
          <a:p>
            <a:r>
              <a:rPr lang="en-US" dirty="0"/>
              <a:t>Sentiment Analysis is an important algorithm in Natural Language Processing which is used to detect sentiment within some text</a:t>
            </a:r>
            <a:r>
              <a:rPr lang="en-US" dirty="0" smtClean="0"/>
              <a:t>.</a:t>
            </a:r>
          </a:p>
          <a:p>
            <a:endParaRPr lang="en-US" dirty="0" smtClean="0"/>
          </a:p>
          <a:p>
            <a:r>
              <a:rPr lang="en-US" dirty="0" smtClean="0"/>
              <a:t> </a:t>
            </a:r>
            <a:r>
              <a:rPr lang="en-US" dirty="0"/>
              <a:t>In our project, we had chosen to work on analyzing reviews of various drugs which have been reviewed in form of texts and have also been given a rating on a scale from </a:t>
            </a:r>
            <a:r>
              <a:rPr lang="en-US" dirty="0" smtClean="0"/>
              <a:t>1-10</a:t>
            </a:r>
          </a:p>
          <a:p>
            <a:endParaRPr lang="en-US" dirty="0" smtClean="0"/>
          </a:p>
          <a:p>
            <a:r>
              <a:rPr lang="en-US" dirty="0"/>
              <a:t> Our intention was mainly to implement supervised machine learning classification algorithms that predict the class of the rating using the textual review.</a:t>
            </a:r>
          </a:p>
        </p:txBody>
      </p:sp>
    </p:spTree>
    <p:extLst>
      <p:ext uri="{BB962C8B-B14F-4D97-AF65-F5344CB8AC3E}">
        <p14:creationId xmlns:p14="http://schemas.microsoft.com/office/powerpoint/2010/main" val="302062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smtClean="0"/>
              <a:t>Stages of Drug </a:t>
            </a:r>
            <a:r>
              <a:rPr lang="en-US" dirty="0" err="1" smtClean="0"/>
              <a:t>comsumer</a:t>
            </a:r>
            <a:endParaRPr lang="en-US" dirty="0"/>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3" name="Content Placeholder 2"/>
          <p:cNvSpPr>
            <a:spLocks noGrp="1"/>
          </p:cNvSpPr>
          <p:nvPr>
            <p:ph sz="half" idx="2"/>
          </p:nvPr>
        </p:nvSpPr>
        <p:spPr>
          <a:xfrm>
            <a:off x="444500" y="1686560"/>
            <a:ext cx="10040620" cy="4503103"/>
          </a:xfrm>
        </p:spPr>
        <p:txBody>
          <a:bodyPr/>
          <a:lstStyle/>
          <a:p>
            <a:r>
              <a:rPr lang="en-IN" b="1" dirty="0"/>
              <a:t>Early Phase</a:t>
            </a:r>
            <a:r>
              <a:rPr lang="en-IN" dirty="0"/>
              <a:t>: </a:t>
            </a:r>
            <a:endParaRPr lang="en-IN" dirty="0" smtClean="0"/>
          </a:p>
          <a:p>
            <a:pPr marL="0" indent="0">
              <a:buNone/>
            </a:pPr>
            <a:r>
              <a:rPr lang="en-IN" dirty="0"/>
              <a:t> </a:t>
            </a:r>
            <a:r>
              <a:rPr lang="en-IN" dirty="0" smtClean="0"/>
              <a:t>     In </a:t>
            </a:r>
            <a:r>
              <a:rPr lang="en-IN" dirty="0"/>
              <a:t>this phase, the person is preoccupied with thoughts of drugs. He or she is always thinking about “when to take drugs” and “how to buy drugs.” When anyone talks about drugs, the addict feels guilty and moves away. The addict does many things while under the influence of drugs. Later he or she forgets all that was done under the influence of drugs. </a:t>
            </a:r>
            <a:endParaRPr lang="en-IN" dirty="0" smtClean="0"/>
          </a:p>
          <a:p>
            <a:pPr marL="0" indent="0">
              <a:buNone/>
            </a:pPr>
            <a:endParaRPr lang="en-IN" dirty="0"/>
          </a:p>
          <a:p>
            <a:r>
              <a:rPr lang="en-IN" b="1" dirty="0"/>
              <a:t>Middle Phase</a:t>
            </a:r>
            <a:r>
              <a:rPr lang="en-IN" dirty="0"/>
              <a:t>: </a:t>
            </a:r>
            <a:endParaRPr lang="en-IN" dirty="0" smtClean="0"/>
          </a:p>
          <a:p>
            <a:pPr marL="0" indent="0">
              <a:buNone/>
            </a:pPr>
            <a:r>
              <a:rPr lang="en-IN" dirty="0" smtClean="0"/>
              <a:t>       The </a:t>
            </a:r>
            <a:r>
              <a:rPr lang="en-IN" dirty="0"/>
              <a:t>addict keeps giving reasons for taking drugs or lies to defend himself or herself and to hide the habit. The addict may stop taking drugs for a period of time thinking it is not difficult to give up the habit</a:t>
            </a:r>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Continuation</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9" name="Text Placeholder 8"/>
          <p:cNvSpPr>
            <a:spLocks noGrp="1"/>
          </p:cNvSpPr>
          <p:nvPr>
            <p:ph type="body" sz="quarter" idx="13"/>
          </p:nvPr>
        </p:nvSpPr>
        <p:spPr>
          <a:xfrm>
            <a:off x="180340" y="1960880"/>
            <a:ext cx="9372600" cy="2052320"/>
          </a:xfrm>
        </p:spPr>
        <p:txBody>
          <a:bodyPr>
            <a:normAutofit/>
          </a:bodyPr>
          <a:lstStyle/>
          <a:p>
            <a:pPr algn="l"/>
            <a:r>
              <a:rPr lang="en-IN" sz="2400" b="1" dirty="0" smtClean="0"/>
              <a:t>Chronic Phase:</a:t>
            </a:r>
          </a:p>
          <a:p>
            <a:pPr algn="l"/>
            <a:r>
              <a:rPr lang="en-IN" sz="1800" dirty="0" smtClean="0"/>
              <a:t>The</a:t>
            </a:r>
            <a:r>
              <a:rPr lang="en-IN" sz="1800" b="1" dirty="0" smtClean="0"/>
              <a:t> </a:t>
            </a:r>
            <a:r>
              <a:rPr lang="en-IN" sz="1800" dirty="0"/>
              <a:t>addict keeps stocks of drugs because he is afraid to be without them. He or she does not care anymore about what others think when it comes to his or her drug use. He or she experiences severe withdrawal symptoms. </a:t>
            </a:r>
            <a:endParaRPr lang="en-US" sz="1800" dirty="0"/>
          </a:p>
        </p:txBody>
      </p:sp>
    </p:spTree>
    <p:extLst>
      <p:ext uri="{BB962C8B-B14F-4D97-AF65-F5344CB8AC3E}">
        <p14:creationId xmlns:p14="http://schemas.microsoft.com/office/powerpoint/2010/main" val="297020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p:cNvSpPr>
            <a:spLocks noGrp="1"/>
          </p:cNvSpPr>
          <p:nvPr>
            <p:ph type="body" sz="quarter" idx="13"/>
          </p:nvPr>
        </p:nvSpPr>
        <p:spPr>
          <a:xfrm>
            <a:off x="444500" y="542925"/>
            <a:ext cx="5141653" cy="4565505"/>
          </a:xfrm>
        </p:spPr>
        <p:txBody>
          <a:bodyPr>
            <a:normAutofit/>
          </a:bodyPr>
          <a:lstStyle/>
          <a:p>
            <a:pPr algn="l"/>
            <a:r>
              <a:rPr lang="en-US" sz="2000" dirty="0" err="1" smtClean="0"/>
              <a:t>Jupyter</a:t>
            </a:r>
            <a:r>
              <a:rPr lang="en-US" sz="2000" dirty="0" smtClean="0"/>
              <a:t> Notebook or Google </a:t>
            </a:r>
            <a:r>
              <a:rPr lang="en-US" sz="2000" dirty="0" err="1" smtClean="0"/>
              <a:t>colab</a:t>
            </a:r>
            <a:endParaRPr lang="en-US" sz="2000" dirty="0" smtClean="0"/>
          </a:p>
          <a:p>
            <a:pPr algn="l"/>
            <a:r>
              <a:rPr lang="en-US" sz="2000" dirty="0" smtClean="0"/>
              <a:t>Python</a:t>
            </a:r>
          </a:p>
          <a:p>
            <a:pPr algn="l"/>
            <a:r>
              <a:rPr lang="en-US" sz="2000" dirty="0" err="1" smtClean="0"/>
              <a:t>Keras</a:t>
            </a:r>
            <a:endParaRPr lang="en-US" sz="2000" dirty="0" smtClean="0"/>
          </a:p>
          <a:p>
            <a:pPr algn="l"/>
            <a:r>
              <a:rPr lang="en-US" sz="2000" dirty="0" err="1" smtClean="0"/>
              <a:t>TensorFlow</a:t>
            </a:r>
            <a:endParaRPr lang="en-US" sz="2000" dirty="0" smtClean="0"/>
          </a:p>
          <a:p>
            <a:pPr algn="l"/>
            <a:r>
              <a:rPr lang="en-US" sz="2000" dirty="0" err="1" smtClean="0"/>
              <a:t>Numpy</a:t>
            </a:r>
            <a:endParaRPr lang="en-US" sz="2000" dirty="0"/>
          </a:p>
        </p:txBody>
      </p:sp>
    </p:spTree>
    <p:extLst>
      <p:ext uri="{BB962C8B-B14F-4D97-AF65-F5344CB8AC3E}">
        <p14:creationId xmlns:p14="http://schemas.microsoft.com/office/powerpoint/2010/main" val="3981836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p:cNvSpPr>
            <a:spLocks noGrp="1"/>
          </p:cNvSpPr>
          <p:nvPr>
            <p:ph type="body" sz="quarter" idx="13"/>
          </p:nvPr>
        </p:nvSpPr>
        <p:spPr>
          <a:xfrm>
            <a:off x="357447" y="2036617"/>
            <a:ext cx="10424853" cy="3071813"/>
          </a:xfrm>
        </p:spPr>
        <p:txBody>
          <a:bodyPr>
            <a:normAutofit/>
          </a:bodyPr>
          <a:lstStyle/>
          <a:p>
            <a:pPr algn="l"/>
            <a:r>
              <a:rPr lang="en-US" sz="1800" dirty="0" smtClean="0"/>
              <a:t>We have taken a data set which suits our  </a:t>
            </a:r>
            <a:r>
              <a:rPr lang="en-US" sz="1800" dirty="0" err="1" smtClean="0"/>
              <a:t>project.In</a:t>
            </a:r>
            <a:r>
              <a:rPr lang="en-US" sz="1800" dirty="0" smtClean="0"/>
              <a:t> the data set we have taken parameters namely</a:t>
            </a:r>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sz="1800" dirty="0" smtClean="0"/>
          </a:p>
          <a:p>
            <a:pPr marL="285750" indent="-285750" algn="l">
              <a:buFont typeface="Arial" panose="020B0604020202020204" pitchFamily="34" charset="0"/>
              <a:buChar char="•"/>
            </a:pPr>
            <a:r>
              <a:rPr lang="en-US" sz="1800" dirty="0" smtClean="0"/>
              <a:t>Age</a:t>
            </a:r>
          </a:p>
          <a:p>
            <a:pPr marL="285750" indent="-285750" algn="l">
              <a:buFont typeface="Arial" panose="020B0604020202020204" pitchFamily="34" charset="0"/>
              <a:buChar char="•"/>
            </a:pPr>
            <a:r>
              <a:rPr lang="en-US" sz="1800" dirty="0" smtClean="0"/>
              <a:t>Types of Drugs</a:t>
            </a:r>
          </a:p>
          <a:p>
            <a:pPr marL="285750" indent="-285750" algn="l">
              <a:buFont typeface="Arial" panose="020B0604020202020204" pitchFamily="34" charset="0"/>
              <a:buChar char="•"/>
            </a:pPr>
            <a:r>
              <a:rPr lang="en-US" sz="1800" dirty="0" smtClean="0"/>
              <a:t>Number</a:t>
            </a:r>
          </a:p>
          <a:p>
            <a:pPr marL="285750" indent="-285750" algn="l">
              <a:buFont typeface="Arial" panose="020B0604020202020204" pitchFamily="34" charset="0"/>
              <a:buChar char="•"/>
            </a:pPr>
            <a:r>
              <a:rPr lang="en-US" sz="1800" dirty="0" smtClean="0"/>
              <a:t>Gender</a:t>
            </a:r>
          </a:p>
          <a:p>
            <a:pPr algn="l"/>
            <a:r>
              <a:rPr lang="en-US" sz="1800" dirty="0"/>
              <a:t>	</a:t>
            </a:r>
            <a:r>
              <a:rPr lang="en-US" sz="1800" dirty="0" smtClean="0"/>
              <a:t>              </a:t>
            </a:r>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sz="1800" dirty="0" smtClean="0"/>
          </a:p>
          <a:p>
            <a:pPr marL="285750" indent="-285750" algn="l">
              <a:buFont typeface="Arial" panose="020B0604020202020204" pitchFamily="34" charset="0"/>
              <a:buChar char="•"/>
            </a:pPr>
            <a:endParaRPr lang="en-US" sz="1800" dirty="0"/>
          </a:p>
        </p:txBody>
      </p:sp>
    </p:spTree>
    <p:extLst>
      <p:ext uri="{BB962C8B-B14F-4D97-AF65-F5344CB8AC3E}">
        <p14:creationId xmlns:p14="http://schemas.microsoft.com/office/powerpoint/2010/main" val="1919816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elements/1.1/"/>
    <ds:schemaRef ds:uri="http://purl.org/dc/dcmitype/"/>
    <ds:schemaRef ds:uri="16c05727-aa75-4e4a-9b5f-8a80a1165891"/>
    <ds:schemaRef ds:uri="71af3243-3dd4-4a8d-8c0d-dd76da1f02a5"/>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820</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Tahoma</vt:lpstr>
      <vt:lpstr>Trade Gothic LT Pro</vt:lpstr>
      <vt:lpstr>Trebuchet MS</vt:lpstr>
      <vt:lpstr>Office Theme</vt:lpstr>
      <vt:lpstr>DRUG OVERPLAY</vt:lpstr>
      <vt:lpstr>OUR TEAM</vt:lpstr>
      <vt:lpstr>Problem Statement</vt:lpstr>
      <vt:lpstr>Abstract</vt:lpstr>
      <vt:lpstr>Introduction</vt:lpstr>
      <vt:lpstr>Stages of Drug comsumer</vt:lpstr>
      <vt:lpstr>Continuation</vt:lpstr>
      <vt:lpstr>Software Requirements</vt:lpstr>
      <vt:lpstr>Data Set</vt:lpstr>
      <vt:lpstr>Project Model</vt:lpstr>
      <vt:lpstr>Literature Survey</vt:lpstr>
      <vt:lpstr>The need of project to the society</vt:lpstr>
      <vt:lpstr>Factors for drug consumption may be many</vt:lpstr>
      <vt:lpstr>Rearch Papers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2022-04-19T08:47:54Z</dcterms:created>
  <dcterms:modified xsi:type="dcterms:W3CDTF">2022-07-22T03:08:03Z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