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6" r:id="rId4"/>
  </p:sldMasterIdLst>
  <p:notesMasterIdLst>
    <p:notesMasterId r:id="rId13"/>
  </p:notesMasterIdLst>
  <p:handoutMasterIdLst>
    <p:handoutMasterId r:id="rId14"/>
  </p:handoutMasterIdLst>
  <p:sldIdLst>
    <p:sldId id="256" r:id="rId5"/>
    <p:sldId id="287" r:id="rId6"/>
    <p:sldId id="291" r:id="rId7"/>
    <p:sldId id="281" r:id="rId8"/>
    <p:sldId id="284" r:id="rId9"/>
    <p:sldId id="292" r:id="rId10"/>
    <p:sldId id="294" r:id="rId11"/>
    <p:sldId id="29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7949" autoAdjust="0"/>
  </p:normalViewPr>
  <p:slideViewPr>
    <p:cSldViewPr snapToGrid="0">
      <p:cViewPr varScale="1">
        <p:scale>
          <a:sx n="43" d="100"/>
          <a:sy n="43" d="100"/>
        </p:scale>
        <p:origin x="1552"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5/29/2025</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5/29/2025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AE50E-B1C5-684A-CB19-BDD1BADC65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C4715D-9F81-E468-13A1-0910F27B34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EBE45D-BDD8-27B5-1203-29D7CF7E4EA4}"/>
              </a:ext>
            </a:extLst>
          </p:cNvPr>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Machine learning has revolutionized many industries. But in most cases, developers rely on pre-built, high-level frameworks.</a:t>
            </a:r>
          </a:p>
          <a:p>
            <a:pPr marL="0" marR="0">
              <a:lnSpc>
                <a:spcPct val="107000"/>
              </a:lnSpc>
              <a:spcBef>
                <a:spcPts val="0"/>
              </a:spcBef>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In our project, we're building a machine learning algorithm completely from scratch.</a:t>
            </a:r>
          </a:p>
          <a:p>
            <a:r>
              <a:rPr lang="en-US" sz="1800" dirty="0">
                <a:effectLst/>
                <a:latin typeface="Aptos" panose="020B0004020202020204" pitchFamily="34" charset="0"/>
                <a:ea typeface="Aptos" panose="020B0004020202020204" pitchFamily="34" charset="0"/>
                <a:cs typeface="Times New Roman" panose="02020603050405020304" pitchFamily="18" charset="0"/>
              </a:rPr>
              <a:t>The main objective is to develop a </a:t>
            </a:r>
            <a:r>
              <a:rPr lang="en-US" sz="1800" b="1" dirty="0">
                <a:effectLst/>
                <a:latin typeface="Aptos" panose="020B0004020202020204" pitchFamily="34" charset="0"/>
                <a:ea typeface="Aptos" panose="020B0004020202020204" pitchFamily="34" charset="0"/>
                <a:cs typeface="Times New Roman" panose="02020603050405020304" pitchFamily="18" charset="0"/>
              </a:rPr>
              <a:t>hybrid ML model</a:t>
            </a:r>
            <a:r>
              <a:rPr lang="en-US" sz="1800" dirty="0">
                <a:effectLst/>
                <a:latin typeface="Aptos" panose="020B0004020202020204" pitchFamily="34" charset="0"/>
                <a:ea typeface="Aptos" panose="020B0004020202020204" pitchFamily="34" charset="0"/>
                <a:cs typeface="Times New Roman" panose="02020603050405020304" pitchFamily="18" charset="0"/>
              </a:rPr>
              <a:t> that can support </a:t>
            </a:r>
            <a:r>
              <a:rPr lang="en-US" sz="1800" b="1" dirty="0">
                <a:effectLst/>
                <a:latin typeface="Aptos" panose="020B0004020202020204" pitchFamily="34" charset="0"/>
                <a:ea typeface="Aptos" panose="020B0004020202020204" pitchFamily="34" charset="0"/>
                <a:cs typeface="Times New Roman" panose="02020603050405020304" pitchFamily="18" charset="0"/>
              </a:rPr>
              <a:t>regression, classification, and image recognition</a:t>
            </a:r>
            <a:r>
              <a:rPr lang="en-US" sz="1800" dirty="0">
                <a:effectLst/>
                <a:latin typeface="Aptos" panose="020B0004020202020204" pitchFamily="34" charset="0"/>
                <a:ea typeface="Aptos" panose="020B0004020202020204" pitchFamily="34" charset="0"/>
                <a:cs typeface="Times New Roman" panose="02020603050405020304" pitchFamily="18" charset="0"/>
              </a:rPr>
              <a:t>, offering flexibility across tasks. </a:t>
            </a:r>
            <a:endParaRPr lang="en-US" dirty="0"/>
          </a:p>
        </p:txBody>
      </p:sp>
      <p:sp>
        <p:nvSpPr>
          <p:cNvPr id="4" name="Slide Number Placeholder 3">
            <a:extLst>
              <a:ext uri="{FF2B5EF4-FFF2-40B4-BE49-F238E27FC236}">
                <a16:creationId xmlns:a16="http://schemas.microsoft.com/office/drawing/2014/main" id="{B8EABAFE-AB33-C7E0-87BC-898F9B69C833}"/>
              </a:ext>
            </a:extLst>
          </p:cNvPr>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3891024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50700-F299-6D22-4015-F20C53EFE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AC272-D562-94AE-D95C-632BA4716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240A8E-988C-E277-50D3-DE75A1E99F59}"/>
              </a:ext>
            </a:extLst>
          </p:cNvPr>
          <p:cNvSpPr>
            <a:spLocks noGrp="1"/>
          </p:cNvSpPr>
          <p:nvPr>
            <p:ph type="body" idx="1"/>
          </p:nvPr>
        </p:nvSpPr>
        <p:spPr/>
        <p:txBody>
          <a:bodyPr/>
          <a:lstStyle/>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get to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understand what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happens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underneath.</a:t>
            </a: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can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design our own model structure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instead of being limited to what's already built in popular libraries.</a:t>
            </a:r>
          </a:p>
          <a:p>
            <a:pPr marL="0" marR="0" lvl="0" indent="0" algn="l" defTabSz="914400" rtl="0" eaLnBrk="1" fontAlgn="auto" latinLnBrk="0" hangingPunct="1">
              <a:lnSpc>
                <a:spcPct val="107000"/>
              </a:lnSpc>
              <a:spcBef>
                <a:spcPts val="0"/>
              </a:spcBef>
              <a:spcAft>
                <a:spcPts val="800"/>
              </a:spcAft>
              <a:buClrTx/>
              <a:buSzPts val="1000"/>
              <a:buFont typeface="Symbol" panose="05050102010706020507" pitchFamily="18" charset="2"/>
              <a:buNone/>
              <a:tabLst>
                <a:tab pos="457200" algn="l"/>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We will build a  model that can </a:t>
            </a:r>
            <a:r>
              <a:rPr lang="en-US" sz="1800" b="1" kern="100" dirty="0">
                <a:effectLst/>
                <a:latin typeface="Aptos" panose="020B0004020202020204" pitchFamily="34" charset="0"/>
                <a:ea typeface="Aptos" panose="020B0004020202020204" pitchFamily="34" charset="0"/>
                <a:cs typeface="Times New Roman" panose="02020603050405020304" pitchFamily="18" charset="0"/>
              </a:rPr>
              <a:t>work well across different domains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457200" marR="0"/>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Gradient descent</a:t>
            </a:r>
            <a:r>
              <a:rPr lang="en-US" sz="1800" dirty="0">
                <a:effectLst/>
                <a:latin typeface="Times New Roman" panose="02020603050405020304" pitchFamily="18" charset="0"/>
                <a:ea typeface="Times New Roman" panose="02020603050405020304" pitchFamily="18" charset="0"/>
              </a:rPr>
              <a:t> which is basically how the model learns from its mistakes and improves over time.</a:t>
            </a:r>
          </a:p>
          <a:p>
            <a:pPr marL="457200" marR="0"/>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Think of </a:t>
            </a:r>
            <a:r>
              <a:rPr lang="en-US" sz="1800" b="1" dirty="0">
                <a:effectLst/>
                <a:latin typeface="Times New Roman" panose="02020603050405020304" pitchFamily="18" charset="0"/>
                <a:ea typeface="Times New Roman" panose="02020603050405020304" pitchFamily="18" charset="0"/>
              </a:rPr>
              <a:t>forward</a:t>
            </a:r>
            <a:r>
              <a:rPr lang="en-US" sz="1800" dirty="0">
                <a:effectLst/>
                <a:latin typeface="Times New Roman" panose="02020603050405020304" pitchFamily="18" charset="0"/>
                <a:ea typeface="Times New Roman" panose="02020603050405020304" pitchFamily="18" charset="0"/>
              </a:rPr>
              <a:t> propagation like passing data through the model to get an answer, and backward propagation like correcting the model based on how far off that answer was it's like teaching the model step-by-step.</a:t>
            </a:r>
          </a:p>
          <a:p>
            <a:pPr marL="457200" marR="0"/>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We’re creating our own </a:t>
            </a:r>
            <a:r>
              <a:rPr lang="en-US" sz="1800" b="1" dirty="0">
                <a:effectLst/>
                <a:latin typeface="Times New Roman" panose="02020603050405020304" pitchFamily="18" charset="0"/>
                <a:ea typeface="Times New Roman" panose="02020603050405020304" pitchFamily="18" charset="0"/>
              </a:rPr>
              <a:t>custom loss functions</a:t>
            </a:r>
            <a:r>
              <a:rPr lang="en-US" sz="1800" dirty="0">
                <a:effectLst/>
                <a:latin typeface="Times New Roman" panose="02020603050405020304" pitchFamily="18" charset="0"/>
                <a:ea typeface="Times New Roman" panose="02020603050405020304" pitchFamily="18" charset="0"/>
              </a:rPr>
              <a:t>, which are the rules that tell the model how wrong it is. This helps us better understand how learning goals can be changed depending on the task.</a:t>
            </a:r>
          </a:p>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0B081F2D-3ECF-FD61-1E91-30BFEFB148C9}"/>
              </a:ext>
            </a:extLst>
          </p:cNvPr>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3982007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0253268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575465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svg"/><Relationship Id="rId18" Type="http://schemas.openxmlformats.org/officeDocument/2006/relationships/image" Target="../media/image29.png"/><Relationship Id="rId3" Type="http://schemas.openxmlformats.org/officeDocument/2006/relationships/image" Target="../media/image14.emf"/><Relationship Id="rId7" Type="http://schemas.openxmlformats.org/officeDocument/2006/relationships/image" Target="../media/image18.svg"/><Relationship Id="rId12" Type="http://schemas.openxmlformats.org/officeDocument/2006/relationships/image" Target="../media/image23.png"/><Relationship Id="rId17" Type="http://schemas.openxmlformats.org/officeDocument/2006/relationships/image" Target="../media/image28.svg"/><Relationship Id="rId2" Type="http://schemas.openxmlformats.org/officeDocument/2006/relationships/image" Target="../media/image13.emf"/><Relationship Id="rId16" Type="http://schemas.openxmlformats.org/officeDocument/2006/relationships/image" Target="../media/image27.png"/><Relationship Id="rId1" Type="http://schemas.openxmlformats.org/officeDocument/2006/relationships/slideMaster" Target="../slideMasters/slideMaster1.xml"/><Relationship Id="rId6" Type="http://schemas.openxmlformats.org/officeDocument/2006/relationships/image" Target="../media/image17.png"/><Relationship Id="rId11" Type="http://schemas.openxmlformats.org/officeDocument/2006/relationships/image" Target="../media/image22.svg"/><Relationship Id="rId5" Type="http://schemas.openxmlformats.org/officeDocument/2006/relationships/image" Target="../media/image16.svg"/><Relationship Id="rId15" Type="http://schemas.openxmlformats.org/officeDocument/2006/relationships/image" Target="../media/image26.svg"/><Relationship Id="rId10" Type="http://schemas.openxmlformats.org/officeDocument/2006/relationships/image" Target="../media/image21.png"/><Relationship Id="rId19" Type="http://schemas.openxmlformats.org/officeDocument/2006/relationships/image" Target="../media/image30.svg"/><Relationship Id="rId4" Type="http://schemas.openxmlformats.org/officeDocument/2006/relationships/image" Target="../media/image15.png"/><Relationship Id="rId9" Type="http://schemas.openxmlformats.org/officeDocument/2006/relationships/image" Target="../media/image20.svg"/><Relationship Id="rId14" Type="http://schemas.openxmlformats.org/officeDocument/2006/relationships/image" Target="../media/image2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31445678-5922-0D9E-6854-34CDDF535B9A}"/>
              </a:ext>
              <a:ext uri="{C183D7F6-B498-43B3-948B-1728B52AA6E4}">
                <adec:decorative xmlns:adec="http://schemas.microsoft.com/office/drawing/2017/decorative" val="1"/>
              </a:ext>
            </a:extLst>
          </p:cNvPr>
          <p:cNvGrpSpPr/>
          <p:nvPr userDrawn="1"/>
        </p:nvGrpSpPr>
        <p:grpSpPr>
          <a:xfrm>
            <a:off x="6350" y="1460413"/>
            <a:ext cx="12185650" cy="5364163"/>
            <a:chOff x="6350" y="1460413"/>
            <a:chExt cx="12185650" cy="5364163"/>
          </a:xfrm>
        </p:grpSpPr>
        <p:pic>
          <p:nvPicPr>
            <p:cNvPr id="55" name="Picture 54">
              <a:extLst>
                <a:ext uri="{FF2B5EF4-FFF2-40B4-BE49-F238E27FC236}">
                  <a16:creationId xmlns:a16="http://schemas.microsoft.com/office/drawing/2014/main" id="{EFBB3930-65BE-C67D-75F8-C29BCAC0BCF7}"/>
                </a:ext>
              </a:extLst>
            </p:cNvPr>
            <p:cNvPicPr>
              <a:picLocks noChangeAspect="1"/>
            </p:cNvPicPr>
            <p:nvPr userDrawn="1"/>
          </p:nvPicPr>
          <p:blipFill>
            <a:blip r:embed="rId2"/>
            <a:stretch>
              <a:fillRect/>
            </a:stretch>
          </p:blipFill>
          <p:spPr>
            <a:xfrm>
              <a:off x="6350" y="1460413"/>
              <a:ext cx="12185650" cy="4523556"/>
            </a:xfrm>
            <a:prstGeom prst="rect">
              <a:avLst/>
            </a:prstGeom>
          </p:spPr>
        </p:pic>
        <p:pic>
          <p:nvPicPr>
            <p:cNvPr id="20" name="Picture 19">
              <a:extLst>
                <a:ext uri="{FF2B5EF4-FFF2-40B4-BE49-F238E27FC236}">
                  <a16:creationId xmlns:a16="http://schemas.microsoft.com/office/drawing/2014/main" id="{266A9694-6EC0-EF34-47E7-7D6882C86446}"/>
                </a:ext>
              </a:extLst>
            </p:cNvPr>
            <p:cNvPicPr>
              <a:picLocks noChangeAspect="1"/>
            </p:cNvPicPr>
            <p:nvPr userDrawn="1"/>
          </p:nvPicPr>
          <p:blipFill rotWithShape="1">
            <a:blip r:embed="rId3"/>
            <a:srcRect r="2854"/>
            <a:stretch/>
          </p:blipFill>
          <p:spPr>
            <a:xfrm>
              <a:off x="1385366" y="1933400"/>
              <a:ext cx="10800284" cy="4891176"/>
            </a:xfrm>
            <a:prstGeom prst="rect">
              <a:avLst/>
            </a:prstGeom>
          </p:spPr>
        </p:pic>
      </p:grpSp>
      <p:sp>
        <p:nvSpPr>
          <p:cNvPr id="2" name="Title 1">
            <a:extLst>
              <a:ext uri="{FF2B5EF4-FFF2-40B4-BE49-F238E27FC236}">
                <a16:creationId xmlns:a16="http://schemas.microsoft.com/office/drawing/2014/main" id="{F7286A7E-ECC6-8B64-7478-CBE43FBDAAAA}"/>
              </a:ext>
              <a:ext uri="{C183D7F6-B498-43B3-948B-1728B52AA6E4}">
                <adec:decorative xmlns:adec="http://schemas.microsoft.com/office/drawing/2017/decorative" val="0"/>
              </a:ext>
            </a:extLst>
          </p:cNvPr>
          <p:cNvSpPr>
            <a:spLocks noGrp="1"/>
          </p:cNvSpPr>
          <p:nvPr userDrawn="1">
            <p:ph type="title" hasCustomPrompt="1"/>
          </p:nvPr>
        </p:nvSpPr>
        <p:spPr>
          <a:xfrm>
            <a:off x="838200" y="311861"/>
            <a:ext cx="10515600" cy="958251"/>
          </a:xfrm>
        </p:spPr>
        <p:txBody>
          <a:bodyPr>
            <a:normAutofit/>
          </a:bodyPr>
          <a:lstStyle>
            <a:lvl1pPr algn="ctr">
              <a:defRPr sz="6000" b="1" cap="all" baseline="0"/>
            </a:lvl1pPr>
          </a:lstStyle>
          <a:p>
            <a:r>
              <a:rPr lang="en-US" noProof="0"/>
              <a:t>Add title here</a:t>
            </a:r>
          </a:p>
        </p:txBody>
      </p:sp>
      <p:sp>
        <p:nvSpPr>
          <p:cNvPr id="5" name="Text Placeholder 5">
            <a:extLst>
              <a:ext uri="{FF2B5EF4-FFF2-40B4-BE49-F238E27FC236}">
                <a16:creationId xmlns:a16="http://schemas.microsoft.com/office/drawing/2014/main" id="{6C5FDC83-F05F-E2CC-B26D-0B062CC49973}"/>
              </a:ext>
            </a:extLst>
          </p:cNvPr>
          <p:cNvSpPr>
            <a:spLocks noGrp="1"/>
          </p:cNvSpPr>
          <p:nvPr>
            <p:ph type="body" sz="quarter" idx="51" hasCustomPrompt="1"/>
          </p:nvPr>
        </p:nvSpPr>
        <p:spPr>
          <a:xfrm>
            <a:off x="679175" y="3754892"/>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102" name="Text Placeholder 97">
            <a:extLst>
              <a:ext uri="{FF2B5EF4-FFF2-40B4-BE49-F238E27FC236}">
                <a16:creationId xmlns:a16="http://schemas.microsoft.com/office/drawing/2014/main" id="{9A27C53F-0D89-34D4-E4E8-175EBF1A1B73}"/>
              </a:ext>
            </a:extLst>
          </p:cNvPr>
          <p:cNvSpPr>
            <a:spLocks noGrp="1"/>
          </p:cNvSpPr>
          <p:nvPr userDrawn="1">
            <p:ph type="body" sz="quarter" idx="37" hasCustomPrompt="1"/>
          </p:nvPr>
        </p:nvSpPr>
        <p:spPr>
          <a:xfrm>
            <a:off x="390035" y="347732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86" name="Text Placeholder 61">
            <a:extLst>
              <a:ext uri="{FF2B5EF4-FFF2-40B4-BE49-F238E27FC236}">
                <a16:creationId xmlns:a16="http://schemas.microsoft.com/office/drawing/2014/main" id="{D33323FB-3657-DBF3-C660-8E53E914CD76}"/>
              </a:ext>
            </a:extLst>
          </p:cNvPr>
          <p:cNvSpPr>
            <a:spLocks noGrp="1"/>
          </p:cNvSpPr>
          <p:nvPr userDrawn="1">
            <p:ph type="body" sz="quarter" idx="23" hasCustomPrompt="1"/>
          </p:nvPr>
        </p:nvSpPr>
        <p:spPr>
          <a:xfrm>
            <a:off x="847719" y="437982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87" name="Text Placeholder 63">
            <a:extLst>
              <a:ext uri="{FF2B5EF4-FFF2-40B4-BE49-F238E27FC236}">
                <a16:creationId xmlns:a16="http://schemas.microsoft.com/office/drawing/2014/main" id="{EFB7B0D0-66A4-7017-E2C8-BFD66BD3AE13}"/>
              </a:ext>
            </a:extLst>
          </p:cNvPr>
          <p:cNvSpPr>
            <a:spLocks noGrp="1"/>
          </p:cNvSpPr>
          <p:nvPr userDrawn="1">
            <p:ph type="body" sz="quarter" idx="24" hasCustomPrompt="1"/>
          </p:nvPr>
        </p:nvSpPr>
        <p:spPr>
          <a:xfrm>
            <a:off x="847719" y="486750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6" name="Text Placeholder 5">
            <a:extLst>
              <a:ext uri="{FF2B5EF4-FFF2-40B4-BE49-F238E27FC236}">
                <a16:creationId xmlns:a16="http://schemas.microsoft.com/office/drawing/2014/main" id="{4642DFC3-40E7-73B0-2933-4E601A023BFC}"/>
              </a:ext>
            </a:extLst>
          </p:cNvPr>
          <p:cNvSpPr>
            <a:spLocks noGrp="1"/>
          </p:cNvSpPr>
          <p:nvPr userDrawn="1">
            <p:ph type="body" sz="quarter" idx="43" hasCustomPrompt="1"/>
          </p:nvPr>
        </p:nvSpPr>
        <p:spPr>
          <a:xfrm>
            <a:off x="1986839" y="1689617"/>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62" name="Text Placeholder 61">
            <a:extLst>
              <a:ext uri="{FF2B5EF4-FFF2-40B4-BE49-F238E27FC236}">
                <a16:creationId xmlns:a16="http://schemas.microsoft.com/office/drawing/2014/main" id="{ACF76DF4-511E-BCAD-24AA-1917D1893186}"/>
              </a:ext>
            </a:extLst>
          </p:cNvPr>
          <p:cNvSpPr>
            <a:spLocks noGrp="1"/>
          </p:cNvSpPr>
          <p:nvPr userDrawn="1">
            <p:ph type="body" sz="quarter" idx="11" hasCustomPrompt="1"/>
          </p:nvPr>
        </p:nvSpPr>
        <p:spPr>
          <a:xfrm>
            <a:off x="2156264" y="2304732"/>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64" name="Text Placeholder 63">
            <a:extLst>
              <a:ext uri="{FF2B5EF4-FFF2-40B4-BE49-F238E27FC236}">
                <a16:creationId xmlns:a16="http://schemas.microsoft.com/office/drawing/2014/main" id="{0844B068-8969-6321-4DD3-4767642367E2}"/>
              </a:ext>
            </a:extLst>
          </p:cNvPr>
          <p:cNvSpPr>
            <a:spLocks noGrp="1"/>
          </p:cNvSpPr>
          <p:nvPr userDrawn="1">
            <p:ph type="body" sz="quarter" idx="12" hasCustomPrompt="1"/>
          </p:nvPr>
        </p:nvSpPr>
        <p:spPr>
          <a:xfrm>
            <a:off x="2156264" y="279241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99" name="Text Placeholder 97">
            <a:extLst>
              <a:ext uri="{FF2B5EF4-FFF2-40B4-BE49-F238E27FC236}">
                <a16:creationId xmlns:a16="http://schemas.microsoft.com/office/drawing/2014/main" id="{DB29BEEB-8FD5-5346-B82F-8EAB6A747A29}"/>
              </a:ext>
            </a:extLst>
          </p:cNvPr>
          <p:cNvSpPr>
            <a:spLocks noGrp="1"/>
          </p:cNvSpPr>
          <p:nvPr userDrawn="1">
            <p:ph type="body" sz="quarter" idx="35" hasCustomPrompt="1"/>
          </p:nvPr>
        </p:nvSpPr>
        <p:spPr>
          <a:xfrm>
            <a:off x="3280120" y="2964580"/>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66" name="Text Placeholder 5">
            <a:extLst>
              <a:ext uri="{FF2B5EF4-FFF2-40B4-BE49-F238E27FC236}">
                <a16:creationId xmlns:a16="http://schemas.microsoft.com/office/drawing/2014/main" id="{85454582-ABBD-4964-8715-1EF2DFC1686A}"/>
              </a:ext>
            </a:extLst>
          </p:cNvPr>
          <p:cNvSpPr>
            <a:spLocks noGrp="1"/>
          </p:cNvSpPr>
          <p:nvPr>
            <p:ph type="body" sz="quarter" idx="57" hasCustomPrompt="1"/>
          </p:nvPr>
        </p:nvSpPr>
        <p:spPr>
          <a:xfrm>
            <a:off x="4159315" y="2413336"/>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100" name="Text Placeholder 97">
            <a:extLst>
              <a:ext uri="{FF2B5EF4-FFF2-40B4-BE49-F238E27FC236}">
                <a16:creationId xmlns:a16="http://schemas.microsoft.com/office/drawing/2014/main" id="{28877613-41C4-9119-BE28-5CAB258BF276}"/>
              </a:ext>
            </a:extLst>
          </p:cNvPr>
          <p:cNvSpPr>
            <a:spLocks noGrp="1"/>
          </p:cNvSpPr>
          <p:nvPr userDrawn="1">
            <p:ph type="body" sz="quarter" idx="36" hasCustomPrompt="1"/>
          </p:nvPr>
        </p:nvSpPr>
        <p:spPr>
          <a:xfrm>
            <a:off x="5450164" y="2104356"/>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69" name="Text Placeholder 61">
            <a:extLst>
              <a:ext uri="{FF2B5EF4-FFF2-40B4-BE49-F238E27FC236}">
                <a16:creationId xmlns:a16="http://schemas.microsoft.com/office/drawing/2014/main" id="{294539E2-59EE-DB6B-BA2A-518DE97D114B}"/>
              </a:ext>
            </a:extLst>
          </p:cNvPr>
          <p:cNvSpPr>
            <a:spLocks noGrp="1"/>
          </p:cNvSpPr>
          <p:nvPr userDrawn="1">
            <p:ph type="body" sz="quarter" idx="14" hasCustomPrompt="1"/>
          </p:nvPr>
        </p:nvSpPr>
        <p:spPr>
          <a:xfrm>
            <a:off x="4337915" y="3081612"/>
            <a:ext cx="1277962"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70" name="Text Placeholder 63">
            <a:extLst>
              <a:ext uri="{FF2B5EF4-FFF2-40B4-BE49-F238E27FC236}">
                <a16:creationId xmlns:a16="http://schemas.microsoft.com/office/drawing/2014/main" id="{26761B70-9720-A91A-9DE8-C71BB40499A4}"/>
              </a:ext>
            </a:extLst>
          </p:cNvPr>
          <p:cNvSpPr>
            <a:spLocks noGrp="1"/>
          </p:cNvSpPr>
          <p:nvPr userDrawn="1">
            <p:ph type="body" sz="quarter" idx="15" hasCustomPrompt="1"/>
          </p:nvPr>
        </p:nvSpPr>
        <p:spPr>
          <a:xfrm>
            <a:off x="4337915" y="3554052"/>
            <a:ext cx="127796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56" name="Text Placeholder 5">
            <a:extLst>
              <a:ext uri="{FF2B5EF4-FFF2-40B4-BE49-F238E27FC236}">
                <a16:creationId xmlns:a16="http://schemas.microsoft.com/office/drawing/2014/main" id="{FCE8B2AA-C2E9-5F8D-0EF1-A36A1966D279}"/>
              </a:ext>
            </a:extLst>
          </p:cNvPr>
          <p:cNvSpPr>
            <a:spLocks noGrp="1"/>
          </p:cNvSpPr>
          <p:nvPr>
            <p:ph type="body" sz="quarter" idx="52" hasCustomPrompt="1"/>
          </p:nvPr>
        </p:nvSpPr>
        <p:spPr>
          <a:xfrm>
            <a:off x="2772029" y="486833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103" name="Text Placeholder 97">
            <a:extLst>
              <a:ext uri="{FF2B5EF4-FFF2-40B4-BE49-F238E27FC236}">
                <a16:creationId xmlns:a16="http://schemas.microsoft.com/office/drawing/2014/main" id="{616D4056-5F98-5D42-8A8D-08560626E145}"/>
              </a:ext>
            </a:extLst>
          </p:cNvPr>
          <p:cNvSpPr>
            <a:spLocks noGrp="1"/>
          </p:cNvSpPr>
          <p:nvPr userDrawn="1">
            <p:ph type="body" sz="quarter" idx="38" hasCustomPrompt="1"/>
          </p:nvPr>
        </p:nvSpPr>
        <p:spPr>
          <a:xfrm>
            <a:off x="4070799" y="4546839"/>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89" name="Text Placeholder 61">
            <a:extLst>
              <a:ext uri="{FF2B5EF4-FFF2-40B4-BE49-F238E27FC236}">
                <a16:creationId xmlns:a16="http://schemas.microsoft.com/office/drawing/2014/main" id="{4F02E3FC-A398-A3E3-0ECA-A8A1C61ED4DA}"/>
              </a:ext>
            </a:extLst>
          </p:cNvPr>
          <p:cNvSpPr>
            <a:spLocks noGrp="1"/>
          </p:cNvSpPr>
          <p:nvPr userDrawn="1">
            <p:ph type="body" sz="quarter" idx="26" hasCustomPrompt="1"/>
          </p:nvPr>
        </p:nvSpPr>
        <p:spPr>
          <a:xfrm>
            <a:off x="2943701" y="5465548"/>
            <a:ext cx="1280160"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90" name="Text Placeholder 63">
            <a:extLst>
              <a:ext uri="{FF2B5EF4-FFF2-40B4-BE49-F238E27FC236}">
                <a16:creationId xmlns:a16="http://schemas.microsoft.com/office/drawing/2014/main" id="{AF627030-2DCF-9DA1-DB4E-EC8AA8265BEC}"/>
              </a:ext>
            </a:extLst>
          </p:cNvPr>
          <p:cNvSpPr>
            <a:spLocks noGrp="1"/>
          </p:cNvSpPr>
          <p:nvPr userDrawn="1">
            <p:ph type="body" sz="quarter" idx="27" hasCustomPrompt="1"/>
          </p:nvPr>
        </p:nvSpPr>
        <p:spPr>
          <a:xfrm>
            <a:off x="2943701" y="5953229"/>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57" name="Text Placeholder 5">
            <a:extLst>
              <a:ext uri="{FF2B5EF4-FFF2-40B4-BE49-F238E27FC236}">
                <a16:creationId xmlns:a16="http://schemas.microsoft.com/office/drawing/2014/main" id="{C4AF0805-0FC2-7B09-EA4F-BF7CE80CE69E}"/>
              </a:ext>
            </a:extLst>
          </p:cNvPr>
          <p:cNvSpPr>
            <a:spLocks noGrp="1"/>
          </p:cNvSpPr>
          <p:nvPr>
            <p:ph type="body" sz="quarter" idx="53" hasCustomPrompt="1"/>
          </p:nvPr>
        </p:nvSpPr>
        <p:spPr>
          <a:xfrm>
            <a:off x="5697529" y="4598571"/>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92" name="Text Placeholder 61">
            <a:extLst>
              <a:ext uri="{FF2B5EF4-FFF2-40B4-BE49-F238E27FC236}">
                <a16:creationId xmlns:a16="http://schemas.microsoft.com/office/drawing/2014/main" id="{11CD16D6-010B-3E00-E346-C449BE8A103F}"/>
              </a:ext>
            </a:extLst>
          </p:cNvPr>
          <p:cNvSpPr>
            <a:spLocks noGrp="1"/>
          </p:cNvSpPr>
          <p:nvPr userDrawn="1">
            <p:ph type="body" sz="quarter" idx="29" hasCustomPrompt="1"/>
          </p:nvPr>
        </p:nvSpPr>
        <p:spPr>
          <a:xfrm>
            <a:off x="5840980" y="5211225"/>
            <a:ext cx="1348182"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93" name="Text Placeholder 63">
            <a:extLst>
              <a:ext uri="{FF2B5EF4-FFF2-40B4-BE49-F238E27FC236}">
                <a16:creationId xmlns:a16="http://schemas.microsoft.com/office/drawing/2014/main" id="{60EAE46B-6724-AB6B-191E-6CCB8917DA70}"/>
              </a:ext>
            </a:extLst>
          </p:cNvPr>
          <p:cNvSpPr>
            <a:spLocks noGrp="1"/>
          </p:cNvSpPr>
          <p:nvPr userDrawn="1">
            <p:ph type="body" sz="quarter" idx="30" hasCustomPrompt="1"/>
          </p:nvPr>
        </p:nvSpPr>
        <p:spPr>
          <a:xfrm>
            <a:off x="5840980" y="5698906"/>
            <a:ext cx="1348182"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107" name="Text Placeholder 97">
            <a:extLst>
              <a:ext uri="{FF2B5EF4-FFF2-40B4-BE49-F238E27FC236}">
                <a16:creationId xmlns:a16="http://schemas.microsoft.com/office/drawing/2014/main" id="{C668B3C1-868A-2098-CD67-28AEB3250032}"/>
              </a:ext>
            </a:extLst>
          </p:cNvPr>
          <p:cNvSpPr>
            <a:spLocks noGrp="1"/>
          </p:cNvSpPr>
          <p:nvPr userDrawn="1">
            <p:ph type="body" sz="quarter" idx="42" hasCustomPrompt="1"/>
          </p:nvPr>
        </p:nvSpPr>
        <p:spPr>
          <a:xfrm>
            <a:off x="6971098" y="580991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65" name="Text Placeholder 5">
            <a:extLst>
              <a:ext uri="{FF2B5EF4-FFF2-40B4-BE49-F238E27FC236}">
                <a16:creationId xmlns:a16="http://schemas.microsoft.com/office/drawing/2014/main" id="{4BB22A85-B877-39A1-C018-64A3FEDCCC68}"/>
              </a:ext>
            </a:extLst>
          </p:cNvPr>
          <p:cNvSpPr>
            <a:spLocks noGrp="1"/>
          </p:cNvSpPr>
          <p:nvPr>
            <p:ph type="body" sz="quarter" idx="56" hasCustomPrompt="1"/>
          </p:nvPr>
        </p:nvSpPr>
        <p:spPr>
          <a:xfrm>
            <a:off x="6456687" y="1620863"/>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72" name="Text Placeholder 61">
            <a:extLst>
              <a:ext uri="{FF2B5EF4-FFF2-40B4-BE49-F238E27FC236}">
                <a16:creationId xmlns:a16="http://schemas.microsoft.com/office/drawing/2014/main" id="{6CEEACE9-8EE4-FC32-AF27-4B73BC93D379}"/>
              </a:ext>
            </a:extLst>
          </p:cNvPr>
          <p:cNvSpPr>
            <a:spLocks noGrp="1"/>
          </p:cNvSpPr>
          <p:nvPr userDrawn="1">
            <p:ph type="body" sz="quarter" idx="17" hasCustomPrompt="1"/>
          </p:nvPr>
        </p:nvSpPr>
        <p:spPr>
          <a:xfrm>
            <a:off x="6631548" y="2244785"/>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73" name="Text Placeholder 63">
            <a:extLst>
              <a:ext uri="{FF2B5EF4-FFF2-40B4-BE49-F238E27FC236}">
                <a16:creationId xmlns:a16="http://schemas.microsoft.com/office/drawing/2014/main" id="{BB7F9FF1-7617-3B39-E510-593E236FBA7E}"/>
              </a:ext>
            </a:extLst>
          </p:cNvPr>
          <p:cNvSpPr>
            <a:spLocks noGrp="1"/>
          </p:cNvSpPr>
          <p:nvPr userDrawn="1">
            <p:ph type="body" sz="quarter" idx="18" hasCustomPrompt="1"/>
          </p:nvPr>
        </p:nvSpPr>
        <p:spPr>
          <a:xfrm>
            <a:off x="6631548" y="2717225"/>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104" name="Text Placeholder 97">
            <a:extLst>
              <a:ext uri="{FF2B5EF4-FFF2-40B4-BE49-F238E27FC236}">
                <a16:creationId xmlns:a16="http://schemas.microsoft.com/office/drawing/2014/main" id="{0CD90A5F-4D3D-6BB1-B8CE-765DCC95EC90}"/>
              </a:ext>
            </a:extLst>
          </p:cNvPr>
          <p:cNvSpPr>
            <a:spLocks noGrp="1"/>
          </p:cNvSpPr>
          <p:nvPr userDrawn="1">
            <p:ph type="body" sz="quarter" idx="39" hasCustomPrompt="1"/>
          </p:nvPr>
        </p:nvSpPr>
        <p:spPr>
          <a:xfrm>
            <a:off x="7748705" y="2909287"/>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61" name="Text Placeholder 5">
            <a:extLst>
              <a:ext uri="{FF2B5EF4-FFF2-40B4-BE49-F238E27FC236}">
                <a16:creationId xmlns:a16="http://schemas.microsoft.com/office/drawing/2014/main" id="{82F7A4E9-C42A-A2A2-A151-F766779E3962}"/>
              </a:ext>
            </a:extLst>
          </p:cNvPr>
          <p:cNvSpPr>
            <a:spLocks noGrp="1"/>
          </p:cNvSpPr>
          <p:nvPr>
            <p:ph type="body" sz="quarter" idx="54" hasCustomPrompt="1"/>
          </p:nvPr>
        </p:nvSpPr>
        <p:spPr>
          <a:xfrm>
            <a:off x="8236399" y="4614369"/>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106" name="Text Placeholder 97">
            <a:extLst>
              <a:ext uri="{FF2B5EF4-FFF2-40B4-BE49-F238E27FC236}">
                <a16:creationId xmlns:a16="http://schemas.microsoft.com/office/drawing/2014/main" id="{51E633B7-1E95-92E2-7DDC-9A7B9E70B756}"/>
              </a:ext>
            </a:extLst>
          </p:cNvPr>
          <p:cNvSpPr>
            <a:spLocks noGrp="1"/>
          </p:cNvSpPr>
          <p:nvPr userDrawn="1">
            <p:ph type="body" sz="quarter" idx="41" hasCustomPrompt="1"/>
          </p:nvPr>
        </p:nvSpPr>
        <p:spPr>
          <a:xfrm>
            <a:off x="9479259" y="4328031"/>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95" name="Text Placeholder 61">
            <a:extLst>
              <a:ext uri="{FF2B5EF4-FFF2-40B4-BE49-F238E27FC236}">
                <a16:creationId xmlns:a16="http://schemas.microsoft.com/office/drawing/2014/main" id="{5FCDC069-8B0F-C8F3-14E9-43A09900CB95}"/>
              </a:ext>
            </a:extLst>
          </p:cNvPr>
          <p:cNvSpPr>
            <a:spLocks noGrp="1"/>
          </p:cNvSpPr>
          <p:nvPr userDrawn="1">
            <p:ph type="body" sz="quarter" idx="32" hasCustomPrompt="1"/>
          </p:nvPr>
        </p:nvSpPr>
        <p:spPr>
          <a:xfrm>
            <a:off x="8361036" y="5369722"/>
            <a:ext cx="1378359" cy="481857"/>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96" name="Text Placeholder 63">
            <a:extLst>
              <a:ext uri="{FF2B5EF4-FFF2-40B4-BE49-F238E27FC236}">
                <a16:creationId xmlns:a16="http://schemas.microsoft.com/office/drawing/2014/main" id="{CCA209C9-0DFE-4936-4192-BC3D167ABED8}"/>
              </a:ext>
            </a:extLst>
          </p:cNvPr>
          <p:cNvSpPr>
            <a:spLocks noGrp="1"/>
          </p:cNvSpPr>
          <p:nvPr userDrawn="1">
            <p:ph type="body" sz="quarter" idx="33" hasCustomPrompt="1"/>
          </p:nvPr>
        </p:nvSpPr>
        <p:spPr>
          <a:xfrm>
            <a:off x="8361036" y="5857403"/>
            <a:ext cx="1378359"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sp>
        <p:nvSpPr>
          <p:cNvPr id="63" name="Text Placeholder 5">
            <a:extLst>
              <a:ext uri="{FF2B5EF4-FFF2-40B4-BE49-F238E27FC236}">
                <a16:creationId xmlns:a16="http://schemas.microsoft.com/office/drawing/2014/main" id="{89D6F33A-39E4-F20B-73C8-F48B2A375F86}"/>
              </a:ext>
            </a:extLst>
          </p:cNvPr>
          <p:cNvSpPr>
            <a:spLocks noGrp="1"/>
          </p:cNvSpPr>
          <p:nvPr>
            <p:ph type="body" sz="quarter" idx="55" hasCustomPrompt="1"/>
          </p:nvPr>
        </p:nvSpPr>
        <p:spPr>
          <a:xfrm>
            <a:off x="9442443" y="2600480"/>
            <a:ext cx="1627632" cy="1618488"/>
          </a:xfrm>
          <a:prstGeom prst="roundRect">
            <a:avLst>
              <a:gd name="adj" fmla="val 17457"/>
            </a:avLst>
          </a:prstGeom>
          <a:solidFill>
            <a:schemeClr val="bg1"/>
          </a:solidFill>
          <a:ln w="444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tIns="173736" rtlCol="0" anchor="t">
            <a:noAutofit/>
          </a:bodyPr>
          <a:lstStyle>
            <a:lvl1pPr marL="0" indent="0" algn="ctr">
              <a:buNone/>
              <a:defRPr lang="en-US" sz="1800" b="1" cap="all" baseline="0" dirty="0">
                <a:solidFill>
                  <a:sysClr val="windowText" lastClr="000000"/>
                </a:solidFill>
              </a:defRPr>
            </a:lvl1pPr>
          </a:lstStyle>
          <a:p>
            <a:pPr marL="0" lvl="0" algn="ctr"/>
            <a:r>
              <a:rPr lang="en-US" noProof="0"/>
              <a:t>ADD TEXT</a:t>
            </a:r>
          </a:p>
        </p:txBody>
      </p:sp>
      <p:sp>
        <p:nvSpPr>
          <p:cNvPr id="105" name="Text Placeholder 97">
            <a:extLst>
              <a:ext uri="{FF2B5EF4-FFF2-40B4-BE49-F238E27FC236}">
                <a16:creationId xmlns:a16="http://schemas.microsoft.com/office/drawing/2014/main" id="{BC978A5E-BA57-D579-B645-8427AD22EA44}"/>
              </a:ext>
            </a:extLst>
          </p:cNvPr>
          <p:cNvSpPr>
            <a:spLocks noGrp="1"/>
          </p:cNvSpPr>
          <p:nvPr userDrawn="1">
            <p:ph type="body" sz="quarter" idx="40" hasCustomPrompt="1"/>
          </p:nvPr>
        </p:nvSpPr>
        <p:spPr>
          <a:xfrm>
            <a:off x="10752251" y="2307353"/>
            <a:ext cx="630936" cy="630936"/>
          </a:xfrm>
          <a:prstGeom prst="ellipse">
            <a:avLst/>
          </a:prstGeom>
          <a:solidFill>
            <a:schemeClr val="accent4">
              <a:lumMod val="60000"/>
              <a:lumOff val="40000"/>
            </a:schemeClr>
          </a:solidFill>
          <a:ln w="44450">
            <a:solidFill>
              <a:schemeClr val="tx1"/>
            </a:solidFill>
          </a:ln>
        </p:spPr>
        <p:txBody>
          <a:bodyPr lIns="0" tIns="0" rIns="0" bIns="0" anchor="ctr">
            <a:noAutofit/>
          </a:bodyPr>
          <a:lstStyle>
            <a:lvl1pPr marL="0" indent="0" algn="ctr">
              <a:lnSpc>
                <a:spcPct val="100000"/>
              </a:lnSpc>
              <a:spcBef>
                <a:spcPts val="0"/>
              </a:spcBef>
              <a:buNone/>
              <a:defRPr sz="2800" b="1">
                <a:ln w="0">
                  <a:noFill/>
                </a:ln>
                <a:solidFill>
                  <a:schemeClr val="tx1"/>
                </a:solidFill>
              </a:defRPr>
            </a:lvl1pPr>
            <a:lvl2pPr marL="457200" indent="0">
              <a:buNone/>
              <a:defRPr sz="2800"/>
            </a:lvl2pPr>
            <a:lvl3pPr marL="914400" indent="0">
              <a:buNone/>
              <a:defRPr sz="2800"/>
            </a:lvl3pPr>
            <a:lvl4pPr marL="1371600" indent="0">
              <a:buNone/>
              <a:defRPr sz="2800"/>
            </a:lvl4pPr>
            <a:lvl5pPr marL="1828800" indent="0">
              <a:buNone/>
              <a:defRPr sz="2800"/>
            </a:lvl5pPr>
          </a:lstStyle>
          <a:p>
            <a:pPr lvl="0"/>
            <a:r>
              <a:rPr lang="en-US" noProof="0"/>
              <a:t>#</a:t>
            </a:r>
          </a:p>
        </p:txBody>
      </p:sp>
      <p:sp>
        <p:nvSpPr>
          <p:cNvPr id="75" name="Text Placeholder 61">
            <a:extLst>
              <a:ext uri="{FF2B5EF4-FFF2-40B4-BE49-F238E27FC236}">
                <a16:creationId xmlns:a16="http://schemas.microsoft.com/office/drawing/2014/main" id="{B6F832EC-808B-6975-C6A4-504CA92D4C2B}"/>
              </a:ext>
            </a:extLst>
          </p:cNvPr>
          <p:cNvSpPr>
            <a:spLocks noGrp="1"/>
          </p:cNvSpPr>
          <p:nvPr userDrawn="1">
            <p:ph type="body" sz="quarter" idx="20" hasCustomPrompt="1"/>
          </p:nvPr>
        </p:nvSpPr>
        <p:spPr>
          <a:xfrm>
            <a:off x="9609126" y="3233383"/>
            <a:ext cx="1280160" cy="475432"/>
          </a:xfrm>
        </p:spPr>
        <p:txBody>
          <a:bodyPr>
            <a:noAutofit/>
          </a:bodyPr>
          <a:lstStyle>
            <a:lvl1pPr marL="0" indent="0" algn="ctr">
              <a:buNone/>
              <a:defRPr sz="1200"/>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stStyle>
          <a:p>
            <a:pPr lvl="0"/>
            <a:r>
              <a:rPr lang="en-US" noProof="0"/>
              <a:t>Add text here</a:t>
            </a:r>
          </a:p>
        </p:txBody>
      </p:sp>
      <p:sp>
        <p:nvSpPr>
          <p:cNvPr id="76" name="Text Placeholder 63">
            <a:extLst>
              <a:ext uri="{FF2B5EF4-FFF2-40B4-BE49-F238E27FC236}">
                <a16:creationId xmlns:a16="http://schemas.microsoft.com/office/drawing/2014/main" id="{133A3E42-95A8-F5D9-0568-81B074FC5EBA}"/>
              </a:ext>
            </a:extLst>
          </p:cNvPr>
          <p:cNvSpPr>
            <a:spLocks noGrp="1"/>
          </p:cNvSpPr>
          <p:nvPr userDrawn="1">
            <p:ph type="body" sz="quarter" idx="21" hasCustomPrompt="1"/>
          </p:nvPr>
        </p:nvSpPr>
        <p:spPr>
          <a:xfrm>
            <a:off x="9609126" y="3705823"/>
            <a:ext cx="1280160" cy="206582"/>
          </a:xfrm>
        </p:spPr>
        <p:txBody>
          <a:bodyPr lIns="0" tIns="0" rIns="0">
            <a:noAutofit/>
          </a:bodyPr>
          <a:lstStyle>
            <a:lvl1pPr marL="0" indent="0" algn="ctr">
              <a:buNone/>
              <a:defRPr sz="1000"/>
            </a:lvl1pPr>
            <a:lvl2pPr marL="457200" indent="0" algn="ctr">
              <a:buNone/>
              <a:defRPr sz="1200"/>
            </a:lvl2pPr>
            <a:lvl3pPr marL="914400" indent="0" algn="ctr">
              <a:buNone/>
              <a:defRPr sz="1200"/>
            </a:lvl3pPr>
            <a:lvl4pPr marL="1371600" indent="0" algn="ctr">
              <a:buNone/>
              <a:defRPr sz="1200"/>
            </a:lvl4pPr>
            <a:lvl5pPr marL="1828800" indent="0" algn="ctr">
              <a:buNone/>
              <a:defRPr sz="1200"/>
            </a:lvl5pPr>
          </a:lstStyle>
          <a:p>
            <a:pPr lvl="0"/>
            <a:r>
              <a:rPr lang="en-US" noProof="0"/>
              <a:t>Add text here</a:t>
            </a:r>
          </a:p>
        </p:txBody>
      </p:sp>
      <p:grpSp>
        <p:nvGrpSpPr>
          <p:cNvPr id="111" name="Group 110">
            <a:extLst>
              <a:ext uri="{FF2B5EF4-FFF2-40B4-BE49-F238E27FC236}">
                <a16:creationId xmlns:a16="http://schemas.microsoft.com/office/drawing/2014/main" id="{3DF54CD3-BB3E-E782-CD8E-51009C4C983B}"/>
              </a:ext>
              <a:ext uri="{C183D7F6-B498-43B3-948B-1728B52AA6E4}">
                <adec:decorative xmlns:adec="http://schemas.microsoft.com/office/drawing/2017/decorative" val="1"/>
              </a:ext>
            </a:extLst>
          </p:cNvPr>
          <p:cNvGrpSpPr/>
          <p:nvPr userDrawn="1"/>
        </p:nvGrpSpPr>
        <p:grpSpPr>
          <a:xfrm>
            <a:off x="904788" y="2454293"/>
            <a:ext cx="952774" cy="952774"/>
            <a:chOff x="1439932" y="5704678"/>
            <a:chExt cx="528220" cy="528220"/>
          </a:xfrm>
        </p:grpSpPr>
        <p:sp>
          <p:nvSpPr>
            <p:cNvPr id="112" name="Rounded Rectangle 22">
              <a:extLst>
                <a:ext uri="{FF2B5EF4-FFF2-40B4-BE49-F238E27FC236}">
                  <a16:creationId xmlns:a16="http://schemas.microsoft.com/office/drawing/2014/main" id="{AF537999-FC7A-D972-3F60-688A6E291ABB}"/>
                </a:ext>
              </a:extLst>
            </p:cNvPr>
            <p:cNvSpPr/>
            <p:nvPr/>
          </p:nvSpPr>
          <p:spPr>
            <a:xfrm>
              <a:off x="1584325" y="5946775"/>
              <a:ext cx="231775" cy="25717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13" name="Graphic 112" descr="Beaker outline">
              <a:extLst>
                <a:ext uri="{FF2B5EF4-FFF2-40B4-BE49-F238E27FC236}">
                  <a16:creationId xmlns:a16="http://schemas.microsoft.com/office/drawing/2014/main" id="{0B68F278-EA7A-A028-E6FE-49BCB80C02E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39932" y="5704678"/>
              <a:ext cx="528220" cy="528220"/>
            </a:xfrm>
            <a:prstGeom prst="rect">
              <a:avLst/>
            </a:prstGeom>
          </p:spPr>
        </p:pic>
      </p:grpSp>
      <p:grpSp>
        <p:nvGrpSpPr>
          <p:cNvPr id="25" name="Group 24">
            <a:extLst>
              <a:ext uri="{FF2B5EF4-FFF2-40B4-BE49-F238E27FC236}">
                <a16:creationId xmlns:a16="http://schemas.microsoft.com/office/drawing/2014/main" id="{DA472485-8431-4413-76EE-E60ECE8C4CCA}"/>
              </a:ext>
              <a:ext uri="{C183D7F6-B498-43B3-948B-1728B52AA6E4}">
                <adec:decorative xmlns:adec="http://schemas.microsoft.com/office/drawing/2017/decorative" val="1"/>
              </a:ext>
            </a:extLst>
          </p:cNvPr>
          <p:cNvGrpSpPr/>
          <p:nvPr userDrawn="1"/>
        </p:nvGrpSpPr>
        <p:grpSpPr>
          <a:xfrm>
            <a:off x="2664150" y="3684053"/>
            <a:ext cx="952774" cy="952774"/>
            <a:chOff x="2951231" y="3465853"/>
            <a:chExt cx="528220" cy="528220"/>
          </a:xfrm>
        </p:grpSpPr>
        <p:sp>
          <p:nvSpPr>
            <p:cNvPr id="26" name="Triangle 25">
              <a:extLst>
                <a:ext uri="{FF2B5EF4-FFF2-40B4-BE49-F238E27FC236}">
                  <a16:creationId xmlns:a16="http://schemas.microsoft.com/office/drawing/2014/main" id="{E67F9920-7336-E2C5-FDBA-ED51BB31268E}"/>
                </a:ext>
              </a:extLst>
            </p:cNvPr>
            <p:cNvSpPr/>
            <p:nvPr/>
          </p:nvSpPr>
          <p:spPr>
            <a:xfrm>
              <a:off x="3117064" y="3719958"/>
              <a:ext cx="196553" cy="241108"/>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27" name="Graphic 26" descr="Flask outline">
              <a:extLst>
                <a:ext uri="{FF2B5EF4-FFF2-40B4-BE49-F238E27FC236}">
                  <a16:creationId xmlns:a16="http://schemas.microsoft.com/office/drawing/2014/main" id="{F4815F2C-6ED5-865C-6B4B-80AFD725C0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951231" y="3465853"/>
              <a:ext cx="528220" cy="528220"/>
            </a:xfrm>
            <a:prstGeom prst="rect">
              <a:avLst/>
            </a:prstGeom>
          </p:spPr>
        </p:pic>
      </p:grpSp>
      <p:grpSp>
        <p:nvGrpSpPr>
          <p:cNvPr id="28" name="Group 27">
            <a:extLst>
              <a:ext uri="{FF2B5EF4-FFF2-40B4-BE49-F238E27FC236}">
                <a16:creationId xmlns:a16="http://schemas.microsoft.com/office/drawing/2014/main" id="{71EE792B-79B1-50C3-343A-E3F4D5402B9B}"/>
              </a:ext>
              <a:ext uri="{C183D7F6-B498-43B3-948B-1728B52AA6E4}">
                <adec:decorative xmlns:adec="http://schemas.microsoft.com/office/drawing/2017/decorative" val="1"/>
              </a:ext>
            </a:extLst>
          </p:cNvPr>
          <p:cNvGrpSpPr/>
          <p:nvPr userDrawn="1"/>
        </p:nvGrpSpPr>
        <p:grpSpPr>
          <a:xfrm>
            <a:off x="3938315" y="1480066"/>
            <a:ext cx="952774" cy="952774"/>
            <a:chOff x="4289303" y="1663393"/>
            <a:chExt cx="528220" cy="528220"/>
          </a:xfrm>
        </p:grpSpPr>
        <p:sp>
          <p:nvSpPr>
            <p:cNvPr id="29" name="Triangle 28">
              <a:extLst>
                <a:ext uri="{FF2B5EF4-FFF2-40B4-BE49-F238E27FC236}">
                  <a16:creationId xmlns:a16="http://schemas.microsoft.com/office/drawing/2014/main" id="{F8552807-4426-A927-ECE6-5AC796EC0C35}"/>
                </a:ext>
              </a:extLst>
            </p:cNvPr>
            <p:cNvSpPr/>
            <p:nvPr/>
          </p:nvSpPr>
          <p:spPr>
            <a:xfrm>
              <a:off x="4413250" y="1775103"/>
              <a:ext cx="174625" cy="146050"/>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30" name="Graphic 29" descr="Mountains outline">
              <a:extLst>
                <a:ext uri="{FF2B5EF4-FFF2-40B4-BE49-F238E27FC236}">
                  <a16:creationId xmlns:a16="http://schemas.microsoft.com/office/drawing/2014/main" id="{DAB608FC-C0B8-B163-AE89-433F36BD13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89303" y="1663393"/>
              <a:ext cx="528220" cy="528220"/>
            </a:xfrm>
            <a:prstGeom prst="rect">
              <a:avLst/>
            </a:prstGeom>
          </p:spPr>
        </p:pic>
      </p:grpSp>
      <p:grpSp>
        <p:nvGrpSpPr>
          <p:cNvPr id="59" name="Group 58">
            <a:extLst>
              <a:ext uri="{FF2B5EF4-FFF2-40B4-BE49-F238E27FC236}">
                <a16:creationId xmlns:a16="http://schemas.microsoft.com/office/drawing/2014/main" id="{D99B50B6-EFD7-4DFA-6C2D-453341A8DCED}"/>
              </a:ext>
              <a:ext uri="{C183D7F6-B498-43B3-948B-1728B52AA6E4}">
                <adec:decorative xmlns:adec="http://schemas.microsoft.com/office/drawing/2017/decorative" val="1"/>
              </a:ext>
            </a:extLst>
          </p:cNvPr>
          <p:cNvGrpSpPr/>
          <p:nvPr userDrawn="1"/>
        </p:nvGrpSpPr>
        <p:grpSpPr>
          <a:xfrm>
            <a:off x="4622277" y="5047462"/>
            <a:ext cx="805762" cy="805762"/>
            <a:chOff x="4622277" y="5047462"/>
            <a:chExt cx="805762" cy="805762"/>
          </a:xfrm>
        </p:grpSpPr>
        <p:sp>
          <p:nvSpPr>
            <p:cNvPr id="48" name="Oval 47">
              <a:extLst>
                <a:ext uri="{FF2B5EF4-FFF2-40B4-BE49-F238E27FC236}">
                  <a16:creationId xmlns:a16="http://schemas.microsoft.com/office/drawing/2014/main" id="{B5628EA7-1F58-28ED-D2BF-911EDFF9C1AE}"/>
                </a:ext>
                <a:ext uri="{C183D7F6-B498-43B3-948B-1728B52AA6E4}">
                  <adec:decorative xmlns:adec="http://schemas.microsoft.com/office/drawing/2017/decorative" val="1"/>
                </a:ext>
              </a:extLst>
            </p:cNvPr>
            <p:cNvSpPr/>
            <p:nvPr userDrawn="1"/>
          </p:nvSpPr>
          <p:spPr>
            <a:xfrm>
              <a:off x="4682503" y="5096114"/>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8" name="Group 17">
              <a:extLst>
                <a:ext uri="{FF2B5EF4-FFF2-40B4-BE49-F238E27FC236}">
                  <a16:creationId xmlns:a16="http://schemas.microsoft.com/office/drawing/2014/main" id="{B4B798C8-1467-0056-A809-6782DE79ABB4}"/>
                </a:ext>
                <a:ext uri="{C183D7F6-B498-43B3-948B-1728B52AA6E4}">
                  <adec:decorative xmlns:adec="http://schemas.microsoft.com/office/drawing/2017/decorative" val="1"/>
                </a:ext>
              </a:extLst>
            </p:cNvPr>
            <p:cNvGrpSpPr/>
            <p:nvPr userDrawn="1"/>
          </p:nvGrpSpPr>
          <p:grpSpPr>
            <a:xfrm>
              <a:off x="4622277" y="5047462"/>
              <a:ext cx="805762" cy="805762"/>
              <a:chOff x="4754023" y="5074814"/>
              <a:chExt cx="528220" cy="528220"/>
            </a:xfrm>
          </p:grpSpPr>
          <p:sp>
            <p:nvSpPr>
              <p:cNvPr id="19" name="Oval 18">
                <a:extLst>
                  <a:ext uri="{FF2B5EF4-FFF2-40B4-BE49-F238E27FC236}">
                    <a16:creationId xmlns:a16="http://schemas.microsoft.com/office/drawing/2014/main" id="{0B213240-4F8D-98CD-565D-2EC9BEDADC1B}"/>
                  </a:ext>
                </a:extLst>
              </p:cNvPr>
              <p:cNvSpPr/>
              <p:nvPr/>
            </p:nvSpPr>
            <p:spPr>
              <a:xfrm>
                <a:off x="4997450" y="5334000"/>
                <a:ext cx="47625" cy="476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21" name="Graphic 20" descr="Stopwatch 50% outline">
                <a:extLst>
                  <a:ext uri="{FF2B5EF4-FFF2-40B4-BE49-F238E27FC236}">
                    <a16:creationId xmlns:a16="http://schemas.microsoft.com/office/drawing/2014/main" id="{46885AC9-7CD3-8BC1-E57A-61B4E8C1E1E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54023" y="5074814"/>
                <a:ext cx="528220" cy="528220"/>
              </a:xfrm>
              <a:prstGeom prst="rect">
                <a:avLst/>
              </a:prstGeom>
            </p:spPr>
          </p:pic>
        </p:grpSp>
      </p:grpSp>
      <p:grpSp>
        <p:nvGrpSpPr>
          <p:cNvPr id="8" name="Group 7">
            <a:extLst>
              <a:ext uri="{FF2B5EF4-FFF2-40B4-BE49-F238E27FC236}">
                <a16:creationId xmlns:a16="http://schemas.microsoft.com/office/drawing/2014/main" id="{63C61C0D-B53E-B284-0E62-9A7696BD9534}"/>
              </a:ext>
              <a:ext uri="{C183D7F6-B498-43B3-948B-1728B52AA6E4}">
                <adec:decorative xmlns:adec="http://schemas.microsoft.com/office/drawing/2017/decorative" val="1"/>
              </a:ext>
            </a:extLst>
          </p:cNvPr>
          <p:cNvGrpSpPr/>
          <p:nvPr userDrawn="1"/>
        </p:nvGrpSpPr>
        <p:grpSpPr>
          <a:xfrm>
            <a:off x="6561140" y="3547070"/>
            <a:ext cx="952774" cy="991627"/>
            <a:chOff x="6561140" y="3547070"/>
            <a:chExt cx="952774" cy="991627"/>
          </a:xfrm>
        </p:grpSpPr>
        <p:sp>
          <p:nvSpPr>
            <p:cNvPr id="49" name="Oval 48">
              <a:extLst>
                <a:ext uri="{FF2B5EF4-FFF2-40B4-BE49-F238E27FC236}">
                  <a16:creationId xmlns:a16="http://schemas.microsoft.com/office/drawing/2014/main" id="{1ED6A410-8C78-CE05-2EF9-C9A68C64C280}"/>
                </a:ext>
                <a:ext uri="{C183D7F6-B498-43B3-948B-1728B52AA6E4}">
                  <adec:decorative xmlns:adec="http://schemas.microsoft.com/office/drawing/2017/decorative" val="1"/>
                </a:ext>
              </a:extLst>
            </p:cNvPr>
            <p:cNvSpPr/>
            <p:nvPr userDrawn="1"/>
          </p:nvSpPr>
          <p:spPr>
            <a:xfrm>
              <a:off x="6681053" y="3547070"/>
              <a:ext cx="708759" cy="708759"/>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15" name="Group 14">
              <a:extLst>
                <a:ext uri="{FF2B5EF4-FFF2-40B4-BE49-F238E27FC236}">
                  <a16:creationId xmlns:a16="http://schemas.microsoft.com/office/drawing/2014/main" id="{2BA5654A-7FC5-4977-C6AD-476320F5D90E}"/>
                </a:ext>
                <a:ext uri="{C183D7F6-B498-43B3-948B-1728B52AA6E4}">
                  <adec:decorative xmlns:adec="http://schemas.microsoft.com/office/drawing/2017/decorative" val="1"/>
                </a:ext>
              </a:extLst>
            </p:cNvPr>
            <p:cNvGrpSpPr/>
            <p:nvPr userDrawn="1"/>
          </p:nvGrpSpPr>
          <p:grpSpPr>
            <a:xfrm>
              <a:off x="6561140" y="3585923"/>
              <a:ext cx="952774" cy="952774"/>
              <a:chOff x="6747063" y="4036055"/>
              <a:chExt cx="528220" cy="528220"/>
            </a:xfrm>
          </p:grpSpPr>
          <p:sp>
            <p:nvSpPr>
              <p:cNvPr id="16" name="Rounded Rectangle 15">
                <a:extLst>
                  <a:ext uri="{FF2B5EF4-FFF2-40B4-BE49-F238E27FC236}">
                    <a16:creationId xmlns:a16="http://schemas.microsoft.com/office/drawing/2014/main" id="{C21946C9-9EAF-4B63-599A-FC4E42672D69}"/>
                  </a:ext>
                </a:extLst>
              </p:cNvPr>
              <p:cNvSpPr/>
              <p:nvPr/>
            </p:nvSpPr>
            <p:spPr>
              <a:xfrm>
                <a:off x="6943725" y="4137025"/>
                <a:ext cx="139700" cy="1524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17" name="Graphic 16" descr="Astronaut male outline">
                <a:extLst>
                  <a:ext uri="{FF2B5EF4-FFF2-40B4-BE49-F238E27FC236}">
                    <a16:creationId xmlns:a16="http://schemas.microsoft.com/office/drawing/2014/main" id="{669C584F-84D8-2E01-04A5-78685124A4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47063" y="4036055"/>
                <a:ext cx="528220" cy="528220"/>
              </a:xfrm>
              <a:prstGeom prst="rect">
                <a:avLst/>
              </a:prstGeom>
            </p:spPr>
          </p:pic>
        </p:grpSp>
      </p:grpSp>
      <p:grpSp>
        <p:nvGrpSpPr>
          <p:cNvPr id="60" name="Group 59">
            <a:extLst>
              <a:ext uri="{FF2B5EF4-FFF2-40B4-BE49-F238E27FC236}">
                <a16:creationId xmlns:a16="http://schemas.microsoft.com/office/drawing/2014/main" id="{6149857E-2F60-360F-AF5E-6E21997C3EA4}"/>
              </a:ext>
              <a:ext uri="{C183D7F6-B498-43B3-948B-1728B52AA6E4}">
                <adec:decorative xmlns:adec="http://schemas.microsoft.com/office/drawing/2017/decorative" val="1"/>
              </a:ext>
            </a:extLst>
          </p:cNvPr>
          <p:cNvGrpSpPr/>
          <p:nvPr userDrawn="1"/>
        </p:nvGrpSpPr>
        <p:grpSpPr>
          <a:xfrm>
            <a:off x="7989572" y="1815518"/>
            <a:ext cx="952774" cy="1002186"/>
            <a:chOff x="7989572" y="1815518"/>
            <a:chExt cx="952774" cy="1002186"/>
          </a:xfrm>
        </p:grpSpPr>
        <p:sp>
          <p:nvSpPr>
            <p:cNvPr id="50" name="Oval 49">
              <a:extLst>
                <a:ext uri="{FF2B5EF4-FFF2-40B4-BE49-F238E27FC236}">
                  <a16:creationId xmlns:a16="http://schemas.microsoft.com/office/drawing/2014/main" id="{07A2D96D-82E4-1EE2-0409-4CDEBEA4176D}"/>
                </a:ext>
                <a:ext uri="{C183D7F6-B498-43B3-948B-1728B52AA6E4}">
                  <adec:decorative xmlns:adec="http://schemas.microsoft.com/office/drawing/2017/decorative" val="1"/>
                </a:ext>
              </a:extLst>
            </p:cNvPr>
            <p:cNvSpPr/>
            <p:nvPr userDrawn="1"/>
          </p:nvSpPr>
          <p:spPr>
            <a:xfrm>
              <a:off x="8156791" y="1815518"/>
              <a:ext cx="549989" cy="952774"/>
            </a:xfrm>
            <a:prstGeom prst="ellipse">
              <a:avLst/>
            </a:prstGeom>
            <a:solidFill>
              <a:schemeClr val="accent4">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41" name="Group 40">
              <a:extLst>
                <a:ext uri="{FF2B5EF4-FFF2-40B4-BE49-F238E27FC236}">
                  <a16:creationId xmlns:a16="http://schemas.microsoft.com/office/drawing/2014/main" id="{0251065B-A02E-6D16-E39C-A8CDAB7272B8}"/>
                </a:ext>
                <a:ext uri="{C183D7F6-B498-43B3-948B-1728B52AA6E4}">
                  <adec:decorative xmlns:adec="http://schemas.microsoft.com/office/drawing/2017/decorative" val="1"/>
                </a:ext>
              </a:extLst>
            </p:cNvPr>
            <p:cNvGrpSpPr/>
            <p:nvPr userDrawn="1"/>
          </p:nvGrpSpPr>
          <p:grpSpPr>
            <a:xfrm>
              <a:off x="7989572" y="1864930"/>
              <a:ext cx="952774" cy="952774"/>
              <a:chOff x="8184330" y="2237414"/>
              <a:chExt cx="528220" cy="528220"/>
            </a:xfrm>
          </p:grpSpPr>
          <p:sp>
            <p:nvSpPr>
              <p:cNvPr id="42" name="Rounded Rectangle 41">
                <a:extLst>
                  <a:ext uri="{FF2B5EF4-FFF2-40B4-BE49-F238E27FC236}">
                    <a16:creationId xmlns:a16="http://schemas.microsoft.com/office/drawing/2014/main" id="{0E3875A7-721F-9D93-6152-34CD9E51E351}"/>
                  </a:ext>
                </a:extLst>
              </p:cNvPr>
              <p:cNvSpPr/>
              <p:nvPr/>
            </p:nvSpPr>
            <p:spPr>
              <a:xfrm>
                <a:off x="8375754" y="2552075"/>
                <a:ext cx="146154" cy="108679"/>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43" name="Graphic 42" descr="Fluorescent Light Blub outline">
                <a:extLst>
                  <a:ext uri="{FF2B5EF4-FFF2-40B4-BE49-F238E27FC236}">
                    <a16:creationId xmlns:a16="http://schemas.microsoft.com/office/drawing/2014/main" id="{AAAAD4CF-FEF8-CD94-C24A-F58B69EA741D}"/>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184330" y="2237414"/>
                <a:ext cx="528220" cy="528220"/>
              </a:xfrm>
              <a:prstGeom prst="rect">
                <a:avLst/>
              </a:prstGeom>
            </p:spPr>
          </p:pic>
        </p:grpSp>
      </p:grpSp>
      <p:grpSp>
        <p:nvGrpSpPr>
          <p:cNvPr id="36" name="Group 35">
            <a:extLst>
              <a:ext uri="{FF2B5EF4-FFF2-40B4-BE49-F238E27FC236}">
                <a16:creationId xmlns:a16="http://schemas.microsoft.com/office/drawing/2014/main" id="{EBAAFE76-32E1-9AFA-B10F-10B6FF9B1010}"/>
              </a:ext>
              <a:ext uri="{C183D7F6-B498-43B3-948B-1728B52AA6E4}">
                <adec:decorative xmlns:adec="http://schemas.microsoft.com/office/drawing/2017/decorative" val="1"/>
              </a:ext>
            </a:extLst>
          </p:cNvPr>
          <p:cNvGrpSpPr/>
          <p:nvPr userDrawn="1"/>
        </p:nvGrpSpPr>
        <p:grpSpPr>
          <a:xfrm>
            <a:off x="9340613" y="1492493"/>
            <a:ext cx="952774" cy="952774"/>
            <a:chOff x="11298880" y="3198881"/>
            <a:chExt cx="528220" cy="528220"/>
          </a:xfrm>
        </p:grpSpPr>
        <p:sp>
          <p:nvSpPr>
            <p:cNvPr id="37" name="Triangle 36">
              <a:extLst>
                <a:ext uri="{FF2B5EF4-FFF2-40B4-BE49-F238E27FC236}">
                  <a16:creationId xmlns:a16="http://schemas.microsoft.com/office/drawing/2014/main" id="{7EC20B07-2082-1525-F73C-72C3AEFD7AEF}"/>
                </a:ext>
              </a:extLst>
            </p:cNvPr>
            <p:cNvSpPr/>
            <p:nvPr/>
          </p:nvSpPr>
          <p:spPr>
            <a:xfrm rot="2647120">
              <a:off x="11709901" y="3241598"/>
              <a:ext cx="89654" cy="53447"/>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8" name="Group 37">
              <a:extLst>
                <a:ext uri="{FF2B5EF4-FFF2-40B4-BE49-F238E27FC236}">
                  <a16:creationId xmlns:a16="http://schemas.microsoft.com/office/drawing/2014/main" id="{30A6CB04-7F44-2656-B5C0-BA19CF4A55EF}"/>
                </a:ext>
              </a:extLst>
            </p:cNvPr>
            <p:cNvGrpSpPr/>
            <p:nvPr/>
          </p:nvGrpSpPr>
          <p:grpSpPr>
            <a:xfrm>
              <a:off x="11298880" y="3198881"/>
              <a:ext cx="528220" cy="528220"/>
              <a:chOff x="11298880" y="3198881"/>
              <a:chExt cx="528220" cy="528220"/>
            </a:xfrm>
          </p:grpSpPr>
          <p:sp>
            <p:nvSpPr>
              <p:cNvPr id="39" name="Oval 38">
                <a:extLst>
                  <a:ext uri="{FF2B5EF4-FFF2-40B4-BE49-F238E27FC236}">
                    <a16:creationId xmlns:a16="http://schemas.microsoft.com/office/drawing/2014/main" id="{DDE88159-7C0D-0ECA-4691-159E9F72B0C3}"/>
                  </a:ext>
                </a:extLst>
              </p:cNvPr>
              <p:cNvSpPr/>
              <p:nvPr/>
            </p:nvSpPr>
            <p:spPr>
              <a:xfrm>
                <a:off x="11623675" y="3327400"/>
                <a:ext cx="73025" cy="730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40" name="Graphic 39" descr="Rocket outline">
                <a:extLst>
                  <a:ext uri="{FF2B5EF4-FFF2-40B4-BE49-F238E27FC236}">
                    <a16:creationId xmlns:a16="http://schemas.microsoft.com/office/drawing/2014/main" id="{31D8AE9C-6DAE-18D0-4E11-D1847BFA33A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298880" y="3198881"/>
                <a:ext cx="528220" cy="528220"/>
              </a:xfrm>
              <a:prstGeom prst="rect">
                <a:avLst/>
              </a:prstGeom>
            </p:spPr>
          </p:pic>
        </p:grpSp>
      </p:grpSp>
      <p:grpSp>
        <p:nvGrpSpPr>
          <p:cNvPr id="31" name="Group 30">
            <a:extLst>
              <a:ext uri="{FF2B5EF4-FFF2-40B4-BE49-F238E27FC236}">
                <a16:creationId xmlns:a16="http://schemas.microsoft.com/office/drawing/2014/main" id="{3E151E43-388D-1379-0C86-3B16B7D21A20}"/>
              </a:ext>
              <a:ext uri="{C183D7F6-B498-43B3-948B-1728B52AA6E4}">
                <adec:decorative xmlns:adec="http://schemas.microsoft.com/office/drawing/2017/decorative" val="1"/>
              </a:ext>
            </a:extLst>
          </p:cNvPr>
          <p:cNvGrpSpPr/>
          <p:nvPr userDrawn="1"/>
        </p:nvGrpSpPr>
        <p:grpSpPr>
          <a:xfrm>
            <a:off x="10415559" y="4602158"/>
            <a:ext cx="952774" cy="952774"/>
            <a:chOff x="8712550" y="4007070"/>
            <a:chExt cx="528220" cy="528220"/>
          </a:xfrm>
        </p:grpSpPr>
        <p:sp>
          <p:nvSpPr>
            <p:cNvPr id="32" name="Oval 31">
              <a:extLst>
                <a:ext uri="{FF2B5EF4-FFF2-40B4-BE49-F238E27FC236}">
                  <a16:creationId xmlns:a16="http://schemas.microsoft.com/office/drawing/2014/main" id="{A684B467-F2BC-E2CA-C1D8-58E2B8928DE0}"/>
                </a:ext>
              </a:extLst>
            </p:cNvPr>
            <p:cNvSpPr/>
            <p:nvPr/>
          </p:nvSpPr>
          <p:spPr>
            <a:xfrm>
              <a:off x="9051925" y="4200525"/>
              <a:ext cx="45719" cy="4571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nvGrpSpPr>
            <p:cNvPr id="33" name="Group 32">
              <a:extLst>
                <a:ext uri="{FF2B5EF4-FFF2-40B4-BE49-F238E27FC236}">
                  <a16:creationId xmlns:a16="http://schemas.microsoft.com/office/drawing/2014/main" id="{FC8A76DE-D6B4-E7E8-9BFC-5047FA2FBC9E}"/>
                </a:ext>
              </a:extLst>
            </p:cNvPr>
            <p:cNvGrpSpPr/>
            <p:nvPr/>
          </p:nvGrpSpPr>
          <p:grpSpPr>
            <a:xfrm>
              <a:off x="8712550" y="4007070"/>
              <a:ext cx="528220" cy="528220"/>
              <a:chOff x="8712550" y="4007070"/>
              <a:chExt cx="528220" cy="528220"/>
            </a:xfrm>
          </p:grpSpPr>
          <p:sp>
            <p:nvSpPr>
              <p:cNvPr id="34" name="Oval 33">
                <a:extLst>
                  <a:ext uri="{FF2B5EF4-FFF2-40B4-BE49-F238E27FC236}">
                    <a16:creationId xmlns:a16="http://schemas.microsoft.com/office/drawing/2014/main" id="{F7CB0088-71D9-B173-01F3-643D37EA15A1}"/>
                  </a:ext>
                </a:extLst>
              </p:cNvPr>
              <p:cNvSpPr/>
              <p:nvPr/>
            </p:nvSpPr>
            <p:spPr>
              <a:xfrm>
                <a:off x="8858250" y="4162425"/>
                <a:ext cx="123825" cy="123825"/>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pic>
            <p:nvPicPr>
              <p:cNvPr id="35" name="Graphic 34" descr="Test Dummy outline">
                <a:extLst>
                  <a:ext uri="{FF2B5EF4-FFF2-40B4-BE49-F238E27FC236}">
                    <a16:creationId xmlns:a16="http://schemas.microsoft.com/office/drawing/2014/main" id="{FFF4E145-FBE6-1035-8727-3E5365516D57}"/>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712550" y="4007070"/>
                <a:ext cx="528220" cy="528220"/>
              </a:xfrm>
              <a:prstGeom prst="rect">
                <a:avLst/>
              </a:prstGeom>
            </p:spPr>
          </p:pic>
        </p:grpSp>
      </p:grpSp>
      <p:grpSp>
        <p:nvGrpSpPr>
          <p:cNvPr id="58" name="Group 57">
            <a:extLst>
              <a:ext uri="{FF2B5EF4-FFF2-40B4-BE49-F238E27FC236}">
                <a16:creationId xmlns:a16="http://schemas.microsoft.com/office/drawing/2014/main" id="{09AD1300-26B6-4618-9923-C9763BEA8E46}"/>
              </a:ext>
              <a:ext uri="{C183D7F6-B498-43B3-948B-1728B52AA6E4}">
                <adec:decorative xmlns:adec="http://schemas.microsoft.com/office/drawing/2017/decorative" val="1"/>
              </a:ext>
            </a:extLst>
          </p:cNvPr>
          <p:cNvGrpSpPr/>
          <p:nvPr userDrawn="1"/>
        </p:nvGrpSpPr>
        <p:grpSpPr>
          <a:xfrm>
            <a:off x="177629" y="1323744"/>
            <a:ext cx="11401345" cy="4795500"/>
            <a:chOff x="177629" y="1323744"/>
            <a:chExt cx="11401345" cy="4795500"/>
          </a:xfrm>
        </p:grpSpPr>
        <p:grpSp>
          <p:nvGrpSpPr>
            <p:cNvPr id="196" name="Group 195">
              <a:extLst>
                <a:ext uri="{FF2B5EF4-FFF2-40B4-BE49-F238E27FC236}">
                  <a16:creationId xmlns:a16="http://schemas.microsoft.com/office/drawing/2014/main" id="{191DB388-8AE6-D27E-EE45-54AE4D407964}"/>
                </a:ext>
                <a:ext uri="{C183D7F6-B498-43B3-948B-1728B52AA6E4}">
                  <adec:decorative xmlns:adec="http://schemas.microsoft.com/office/drawing/2017/decorative" val="1"/>
                </a:ext>
              </a:extLst>
            </p:cNvPr>
            <p:cNvGrpSpPr/>
            <p:nvPr userDrawn="1"/>
          </p:nvGrpSpPr>
          <p:grpSpPr>
            <a:xfrm>
              <a:off x="177629" y="4491478"/>
              <a:ext cx="301769" cy="301769"/>
              <a:chOff x="177629" y="4485128"/>
              <a:chExt cx="301769" cy="301769"/>
            </a:xfrm>
          </p:grpSpPr>
          <p:sp>
            <p:nvSpPr>
              <p:cNvPr id="195" name="Oval 194">
                <a:extLst>
                  <a:ext uri="{FF2B5EF4-FFF2-40B4-BE49-F238E27FC236}">
                    <a16:creationId xmlns:a16="http://schemas.microsoft.com/office/drawing/2014/main" id="{A53DBD0A-368E-A0FF-F28C-D20A7ED52A21}"/>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76" name="Oval 175">
                <a:extLst>
                  <a:ext uri="{FF2B5EF4-FFF2-40B4-BE49-F238E27FC236}">
                    <a16:creationId xmlns:a16="http://schemas.microsoft.com/office/drawing/2014/main" id="{7AD83492-28D3-6EE9-3E89-83AFC92038C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200" name="Group 199">
              <a:extLst>
                <a:ext uri="{FF2B5EF4-FFF2-40B4-BE49-F238E27FC236}">
                  <a16:creationId xmlns:a16="http://schemas.microsoft.com/office/drawing/2014/main" id="{C9EDB943-E93A-7686-9CD5-D347DCEB1AD8}"/>
                </a:ext>
                <a:ext uri="{C183D7F6-B498-43B3-948B-1728B52AA6E4}">
                  <adec:decorative xmlns:adec="http://schemas.microsoft.com/office/drawing/2017/decorative" val="1"/>
                </a:ext>
              </a:extLst>
            </p:cNvPr>
            <p:cNvGrpSpPr/>
            <p:nvPr userDrawn="1"/>
          </p:nvGrpSpPr>
          <p:grpSpPr>
            <a:xfrm>
              <a:off x="3840437" y="1323744"/>
              <a:ext cx="301769" cy="301769"/>
              <a:chOff x="177629" y="4485128"/>
              <a:chExt cx="301769" cy="301769"/>
            </a:xfrm>
          </p:grpSpPr>
          <p:sp>
            <p:nvSpPr>
              <p:cNvPr id="201" name="Oval 200">
                <a:extLst>
                  <a:ext uri="{FF2B5EF4-FFF2-40B4-BE49-F238E27FC236}">
                    <a16:creationId xmlns:a16="http://schemas.microsoft.com/office/drawing/2014/main" id="{05C43D67-C50C-4951-E374-5EB39BCFEE06}"/>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2" name="Oval 201">
                <a:extLst>
                  <a:ext uri="{FF2B5EF4-FFF2-40B4-BE49-F238E27FC236}">
                    <a16:creationId xmlns:a16="http://schemas.microsoft.com/office/drawing/2014/main" id="{36F888DD-164A-602B-6C03-391875003382}"/>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203" name="Group 202">
              <a:extLst>
                <a:ext uri="{FF2B5EF4-FFF2-40B4-BE49-F238E27FC236}">
                  <a16:creationId xmlns:a16="http://schemas.microsoft.com/office/drawing/2014/main" id="{A1398F04-4324-B068-362D-86BADA8CE26F}"/>
                </a:ext>
                <a:ext uri="{C183D7F6-B498-43B3-948B-1728B52AA6E4}">
                  <adec:decorative xmlns:adec="http://schemas.microsoft.com/office/drawing/2017/decorative" val="1"/>
                </a:ext>
              </a:extLst>
            </p:cNvPr>
            <p:cNvGrpSpPr/>
            <p:nvPr userDrawn="1"/>
          </p:nvGrpSpPr>
          <p:grpSpPr>
            <a:xfrm>
              <a:off x="4866228" y="5817475"/>
              <a:ext cx="301769" cy="301769"/>
              <a:chOff x="177629" y="4485128"/>
              <a:chExt cx="301769" cy="301769"/>
            </a:xfrm>
          </p:grpSpPr>
          <p:sp>
            <p:nvSpPr>
              <p:cNvPr id="204" name="Oval 203">
                <a:extLst>
                  <a:ext uri="{FF2B5EF4-FFF2-40B4-BE49-F238E27FC236}">
                    <a16:creationId xmlns:a16="http://schemas.microsoft.com/office/drawing/2014/main" id="{64313864-DCAC-8C56-BC93-C2E9D7175F28}"/>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5" name="Oval 204">
                <a:extLst>
                  <a:ext uri="{FF2B5EF4-FFF2-40B4-BE49-F238E27FC236}">
                    <a16:creationId xmlns:a16="http://schemas.microsoft.com/office/drawing/2014/main" id="{F2E03A96-264C-9B16-02A7-AB662FAF753B}"/>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206" name="Group 205">
              <a:extLst>
                <a:ext uri="{FF2B5EF4-FFF2-40B4-BE49-F238E27FC236}">
                  <a16:creationId xmlns:a16="http://schemas.microsoft.com/office/drawing/2014/main" id="{558FF337-DCBF-E18A-612C-6FAC8AA7FCF4}"/>
                </a:ext>
                <a:ext uri="{C183D7F6-B498-43B3-948B-1728B52AA6E4}">
                  <adec:decorative xmlns:adec="http://schemas.microsoft.com/office/drawing/2017/decorative" val="1"/>
                </a:ext>
              </a:extLst>
            </p:cNvPr>
            <p:cNvGrpSpPr/>
            <p:nvPr userDrawn="1"/>
          </p:nvGrpSpPr>
          <p:grpSpPr>
            <a:xfrm>
              <a:off x="8748446" y="2579010"/>
              <a:ext cx="301769" cy="301769"/>
              <a:chOff x="177629" y="4485128"/>
              <a:chExt cx="301769" cy="301769"/>
            </a:xfrm>
          </p:grpSpPr>
          <p:sp>
            <p:nvSpPr>
              <p:cNvPr id="207" name="Oval 206">
                <a:extLst>
                  <a:ext uri="{FF2B5EF4-FFF2-40B4-BE49-F238E27FC236}">
                    <a16:creationId xmlns:a16="http://schemas.microsoft.com/office/drawing/2014/main" id="{C7C00316-C72E-9B3C-82C8-DC629EB6B01E}"/>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08" name="Oval 207">
                <a:extLst>
                  <a:ext uri="{FF2B5EF4-FFF2-40B4-BE49-F238E27FC236}">
                    <a16:creationId xmlns:a16="http://schemas.microsoft.com/office/drawing/2014/main" id="{65D02F47-AFC8-498E-83E7-8CE50A21ABA7}"/>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grpSp>
          <p:nvGrpSpPr>
            <p:cNvPr id="209" name="Group 208">
              <a:extLst>
                <a:ext uri="{FF2B5EF4-FFF2-40B4-BE49-F238E27FC236}">
                  <a16:creationId xmlns:a16="http://schemas.microsoft.com/office/drawing/2014/main" id="{625E5C35-EC87-4623-6A74-C2C555578E47}"/>
                </a:ext>
                <a:ext uri="{C183D7F6-B498-43B3-948B-1728B52AA6E4}">
                  <adec:decorative xmlns:adec="http://schemas.microsoft.com/office/drawing/2017/decorative" val="1"/>
                </a:ext>
              </a:extLst>
            </p:cNvPr>
            <p:cNvGrpSpPr/>
            <p:nvPr userDrawn="1"/>
          </p:nvGrpSpPr>
          <p:grpSpPr>
            <a:xfrm>
              <a:off x="11277205" y="1774315"/>
              <a:ext cx="301769" cy="301769"/>
              <a:chOff x="177629" y="4485128"/>
              <a:chExt cx="301769" cy="301769"/>
            </a:xfrm>
          </p:grpSpPr>
          <p:sp>
            <p:nvSpPr>
              <p:cNvPr id="210" name="Oval 209">
                <a:extLst>
                  <a:ext uri="{FF2B5EF4-FFF2-40B4-BE49-F238E27FC236}">
                    <a16:creationId xmlns:a16="http://schemas.microsoft.com/office/drawing/2014/main" id="{83634796-B5E9-6A3D-F3ED-093E1E473DBD}"/>
                  </a:ext>
                </a:extLst>
              </p:cNvPr>
              <p:cNvSpPr/>
              <p:nvPr userDrawn="1"/>
            </p:nvSpPr>
            <p:spPr>
              <a:xfrm>
                <a:off x="177629" y="4485128"/>
                <a:ext cx="301769" cy="301769"/>
              </a:xfrm>
              <a:prstGeom prst="ellipse">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1" name="Oval 210">
                <a:extLst>
                  <a:ext uri="{FF2B5EF4-FFF2-40B4-BE49-F238E27FC236}">
                    <a16:creationId xmlns:a16="http://schemas.microsoft.com/office/drawing/2014/main" id="{61D37696-FE84-D547-9323-A142EB361F1D}"/>
                  </a:ext>
                </a:extLst>
              </p:cNvPr>
              <p:cNvSpPr/>
              <p:nvPr userDrawn="1"/>
            </p:nvSpPr>
            <p:spPr>
              <a:xfrm>
                <a:off x="246567" y="4558634"/>
                <a:ext cx="165100" cy="16510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44" name="Oval 43">
              <a:extLst>
                <a:ext uri="{FF2B5EF4-FFF2-40B4-BE49-F238E27FC236}">
                  <a16:creationId xmlns:a16="http://schemas.microsoft.com/office/drawing/2014/main" id="{951AF843-DA06-6016-4B8C-21A2FCEBD190}"/>
                </a:ext>
                <a:ext uri="{C183D7F6-B498-43B3-948B-1728B52AA6E4}">
                  <adec:decorative xmlns:adec="http://schemas.microsoft.com/office/drawing/2017/decorative" val="1"/>
                </a:ext>
              </a:extLst>
            </p:cNvPr>
            <p:cNvSpPr/>
            <p:nvPr userDrawn="1"/>
          </p:nvSpPr>
          <p:spPr>
            <a:xfrm>
              <a:off x="1235858" y="1807123"/>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5" name="Oval 44">
              <a:extLst>
                <a:ext uri="{FF2B5EF4-FFF2-40B4-BE49-F238E27FC236}">
                  <a16:creationId xmlns:a16="http://schemas.microsoft.com/office/drawing/2014/main" id="{8C4B75F1-72BF-3E5E-0873-D2DD25B5C228}"/>
                </a:ext>
                <a:ext uri="{C183D7F6-B498-43B3-948B-1728B52AA6E4}">
                  <adec:decorative xmlns:adec="http://schemas.microsoft.com/office/drawing/2017/decorative" val="1"/>
                </a:ext>
              </a:extLst>
            </p:cNvPr>
            <p:cNvSpPr/>
            <p:nvPr userDrawn="1"/>
          </p:nvSpPr>
          <p:spPr>
            <a:xfrm>
              <a:off x="6084045" y="3210780"/>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6" name="Oval 45">
              <a:extLst>
                <a:ext uri="{FF2B5EF4-FFF2-40B4-BE49-F238E27FC236}">
                  <a16:creationId xmlns:a16="http://schemas.microsoft.com/office/drawing/2014/main" id="{B2889E39-C57E-12AE-4D30-32EFAA08FEC4}"/>
                </a:ext>
                <a:ext uri="{C183D7F6-B498-43B3-948B-1728B52AA6E4}">
                  <adec:decorative xmlns:adec="http://schemas.microsoft.com/office/drawing/2017/decorative" val="1"/>
                </a:ext>
              </a:extLst>
            </p:cNvPr>
            <p:cNvSpPr/>
            <p:nvPr userDrawn="1"/>
          </p:nvSpPr>
          <p:spPr>
            <a:xfrm>
              <a:off x="10293387" y="5819412"/>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47" name="Oval 46">
              <a:extLst>
                <a:ext uri="{FF2B5EF4-FFF2-40B4-BE49-F238E27FC236}">
                  <a16:creationId xmlns:a16="http://schemas.microsoft.com/office/drawing/2014/main" id="{6F5C2B1A-E152-E79C-52FC-D79C44C8D117}"/>
                </a:ext>
                <a:ext uri="{C183D7F6-B498-43B3-948B-1728B52AA6E4}">
                  <adec:decorative xmlns:adec="http://schemas.microsoft.com/office/drawing/2017/decorative" val="1"/>
                </a:ext>
              </a:extLst>
            </p:cNvPr>
            <p:cNvSpPr/>
            <p:nvPr userDrawn="1"/>
          </p:nvSpPr>
          <p:spPr>
            <a:xfrm>
              <a:off x="2051341" y="5849417"/>
              <a:ext cx="185620" cy="185620"/>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Tree>
    <p:extLst>
      <p:ext uri="{BB962C8B-B14F-4D97-AF65-F5344CB8AC3E}">
        <p14:creationId xmlns:p14="http://schemas.microsoft.com/office/powerpoint/2010/main" val="354412484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 id="2147483675" r:id="rId14"/>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337037" y="1716050"/>
            <a:ext cx="5343638" cy="2750548"/>
          </a:xfrm>
        </p:spPr>
        <p:txBody>
          <a:bodyPr anchor="b">
            <a:normAutofit/>
          </a:bodyPr>
          <a:lstStyle/>
          <a:p>
            <a:pPr algn="ctr"/>
            <a:r>
              <a:rPr lang="en-US" sz="3300" b="1"/>
              <a:t>Development of a Machine Learning Algorithm from Scratch and Its Evaluation</a:t>
            </a:r>
          </a:p>
        </p:txBody>
      </p:sp>
      <p:pic>
        <p:nvPicPr>
          <p:cNvPr id="3" name="Picture 2" descr="Ml - Free miscellaneous icons">
            <a:extLst>
              <a:ext uri="{FF2B5EF4-FFF2-40B4-BE49-F238E27FC236}">
                <a16:creationId xmlns:a16="http://schemas.microsoft.com/office/drawing/2014/main" id="{71B6A041-C056-BAB5-79E2-21BFA4F111F3}"/>
              </a:ext>
            </a:extLst>
          </p:cNvPr>
          <p:cNvPicPr>
            <a:picLocks noChangeAspect="1"/>
          </p:cNvPicPr>
          <p:nvPr/>
        </p:nvPicPr>
        <p:blipFill>
          <a:blip r:embed="rId3"/>
          <a:stretch>
            <a:fillRect/>
          </a:stretch>
        </p:blipFill>
        <p:spPr>
          <a:xfrm>
            <a:off x="972457" y="2780695"/>
            <a:ext cx="3751943" cy="3751943"/>
          </a:xfrm>
          <a:prstGeom prst="rect">
            <a:avLst/>
          </a:prstGeom>
        </p:spPr>
      </p:pic>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C0B76-9AA3-3980-076C-FFF26FCE56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B34F1-E4E0-3B56-A794-9A51E97D0558}"/>
              </a:ext>
            </a:extLst>
          </p:cNvPr>
          <p:cNvSpPr>
            <a:spLocks noGrp="1"/>
          </p:cNvSpPr>
          <p:nvPr>
            <p:ph type="title"/>
          </p:nvPr>
        </p:nvSpPr>
        <p:spPr>
          <a:xfrm>
            <a:off x="3011191" y="568961"/>
            <a:ext cx="8342609" cy="644318"/>
          </a:xfrm>
        </p:spPr>
        <p:txBody>
          <a:bodyPr vert="horz" lIns="91440" tIns="45720" rIns="91440" bIns="45720" rtlCol="0" anchor="b">
            <a:normAutofit/>
          </a:bodyPr>
          <a:lstStyle/>
          <a:p>
            <a:r>
              <a:rPr lang="en-US" kern="1200" cap="all" spc="150" baseline="0">
                <a:latin typeface="+mj-lt"/>
                <a:ea typeface="+mj-ea"/>
                <a:cs typeface="+mj-cs"/>
              </a:rPr>
              <a:t>Introduction</a:t>
            </a:r>
          </a:p>
        </p:txBody>
      </p:sp>
      <p:sp>
        <p:nvSpPr>
          <p:cNvPr id="3" name="Text Placeholder 2">
            <a:extLst>
              <a:ext uri="{FF2B5EF4-FFF2-40B4-BE49-F238E27FC236}">
                <a16:creationId xmlns:a16="http://schemas.microsoft.com/office/drawing/2014/main" id="{10EEF7D9-6AEB-78C3-FF14-82E922607D7E}"/>
              </a:ext>
            </a:extLst>
          </p:cNvPr>
          <p:cNvSpPr>
            <a:spLocks noGrp="1"/>
          </p:cNvSpPr>
          <p:nvPr>
            <p:ph sz="half" idx="13"/>
          </p:nvPr>
        </p:nvSpPr>
        <p:spPr>
          <a:xfrm>
            <a:off x="2998276" y="1430546"/>
            <a:ext cx="8076508" cy="2536839"/>
          </a:xfrm>
        </p:spPr>
        <p:txBody>
          <a:bodyPr vert="horz" lIns="91440" tIns="0" rIns="91440" bIns="45720" rtlCol="0" anchor="t">
            <a:normAutofit/>
          </a:bodyPr>
          <a:lstStyle/>
          <a:p>
            <a:pPr>
              <a:lnSpc>
                <a:spcPct val="90000"/>
              </a:lnSpc>
            </a:pPr>
            <a:r>
              <a:rPr lang="en-US" sz="2400" b="1"/>
              <a:t>Overview </a:t>
            </a:r>
          </a:p>
          <a:p>
            <a:pPr marL="283210" indent="-285750">
              <a:lnSpc>
                <a:spcPct val="90000"/>
              </a:lnSpc>
              <a:buFont typeface="Arial" panose="020B0604020202020204" pitchFamily="34" charset="0"/>
              <a:buChar char="•"/>
            </a:pPr>
            <a:r>
              <a:rPr lang="en-US" sz="2000" b="0"/>
              <a:t>Machine learning has transformed industries, but most implementations use pre-built models.</a:t>
            </a:r>
          </a:p>
          <a:p>
            <a:pPr marL="283210" lvl="1">
              <a:lnSpc>
                <a:spcPct val="90000"/>
              </a:lnSpc>
            </a:pPr>
            <a:r>
              <a:rPr lang="en-US" sz="2000"/>
              <a:t>Our goal is to develop a machine learning algorithm from scratch, without relying on high-level ML libraries.</a:t>
            </a:r>
          </a:p>
          <a:p>
            <a:pPr marL="283210" lvl="1">
              <a:lnSpc>
                <a:spcPct val="90000"/>
              </a:lnSpc>
            </a:pPr>
            <a:r>
              <a:rPr lang="en-US" sz="2000"/>
              <a:t>The algorithm will support regression, classification, and image recognition, forming a hybrid architecture.</a:t>
            </a:r>
          </a:p>
          <a:p>
            <a:pPr marL="283210" lvl="1">
              <a:lnSpc>
                <a:spcPct val="90000"/>
              </a:lnSpc>
            </a:pPr>
            <a:endParaRPr lang="en-US" sz="2000"/>
          </a:p>
        </p:txBody>
      </p:sp>
      <p:sp>
        <p:nvSpPr>
          <p:cNvPr id="5" name="Text Placeholder 2">
            <a:extLst>
              <a:ext uri="{FF2B5EF4-FFF2-40B4-BE49-F238E27FC236}">
                <a16:creationId xmlns:a16="http://schemas.microsoft.com/office/drawing/2014/main" id="{8C5119B9-A92C-D07C-39B8-2261C9592D37}"/>
              </a:ext>
            </a:extLst>
          </p:cNvPr>
          <p:cNvSpPr txBox="1">
            <a:spLocks/>
          </p:cNvSpPr>
          <p:nvPr/>
        </p:nvSpPr>
        <p:spPr>
          <a:xfrm>
            <a:off x="2993156" y="4296064"/>
            <a:ext cx="8075883" cy="1272604"/>
          </a:xfrm>
          <a:prstGeom prst="rect">
            <a:avLst/>
          </a:prstGeom>
        </p:spPr>
        <p:txBody>
          <a:bodyPr vert="horz" lIns="91440" tIns="0" rIns="91440" bIns="45720" rtlCol="0" anchor="t">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Objective</a:t>
            </a:r>
          </a:p>
          <a:p>
            <a:r>
              <a:rPr lang="en-US" sz="2000" b="0" dirty="0"/>
              <a:t>To design a general-purpose, customizable ML model capable of handling various tasks and evaluate it against standard models.</a:t>
            </a:r>
          </a:p>
          <a:p>
            <a:pPr marL="0" lvl="1" indent="0">
              <a:buFont typeface="Arial" panose="020B0604020202020204" pitchFamily="34" charset="0"/>
              <a:buNone/>
            </a:pPr>
            <a:endParaRPr lang="en-US" sz="2000" b="0" dirty="0"/>
          </a:p>
        </p:txBody>
      </p:sp>
      <p:sp>
        <p:nvSpPr>
          <p:cNvPr id="14" name="Slide Number Placeholder 5">
            <a:extLst>
              <a:ext uri="{FF2B5EF4-FFF2-40B4-BE49-F238E27FC236}">
                <a16:creationId xmlns:a16="http://schemas.microsoft.com/office/drawing/2014/main" id="{E4BF81BF-3688-E3A0-8C42-E2D01FFA9CD2}"/>
              </a:ext>
            </a:extLst>
          </p:cNvPr>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2</a:t>
            </a:fld>
            <a:endParaRPr lang="en-US"/>
          </a:p>
        </p:txBody>
      </p:sp>
    </p:spTree>
    <p:extLst>
      <p:ext uri="{BB962C8B-B14F-4D97-AF65-F5344CB8AC3E}">
        <p14:creationId xmlns:p14="http://schemas.microsoft.com/office/powerpoint/2010/main" val="251278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9F111-B613-7EFD-CA21-604DCCF4BB24}"/>
            </a:ext>
          </a:extLst>
        </p:cNvPr>
        <p:cNvGrpSpPr/>
        <p:nvPr/>
      </p:nvGrpSpPr>
      <p:grpSpPr>
        <a:xfrm>
          <a:off x="0" y="0"/>
          <a:ext cx="0" cy="0"/>
          <a:chOff x="0" y="0"/>
          <a:chExt cx="0" cy="0"/>
        </a:xfrm>
      </p:grpSpPr>
      <p:sp>
        <p:nvSpPr>
          <p:cNvPr id="17" name="Title 1">
            <a:extLst>
              <a:ext uri="{FF2B5EF4-FFF2-40B4-BE49-F238E27FC236}">
                <a16:creationId xmlns:a16="http://schemas.microsoft.com/office/drawing/2014/main" id="{B8CF75D2-16B2-B323-CFA6-67BB1340D89B}"/>
              </a:ext>
            </a:extLst>
          </p:cNvPr>
          <p:cNvSpPr>
            <a:spLocks noGrp="1"/>
          </p:cNvSpPr>
          <p:nvPr>
            <p:ph type="title"/>
          </p:nvPr>
        </p:nvSpPr>
        <p:spPr>
          <a:xfrm>
            <a:off x="973394" y="546127"/>
            <a:ext cx="3000488" cy="682803"/>
          </a:xfrm>
        </p:spPr>
        <p:txBody>
          <a:bodyPr vert="horz" lIns="91440" tIns="45720" rIns="91440" bIns="45720" rtlCol="0" anchor="b">
            <a:normAutofit/>
          </a:bodyPr>
          <a:lstStyle/>
          <a:p>
            <a:r>
              <a:rPr lang="en-US" kern="1200" cap="all" spc="150" baseline="0">
                <a:latin typeface="+mj-lt"/>
                <a:ea typeface="+mj-ea"/>
                <a:cs typeface="+mj-cs"/>
              </a:rPr>
              <a:t>Motivation</a:t>
            </a:r>
          </a:p>
        </p:txBody>
      </p:sp>
      <p:sp>
        <p:nvSpPr>
          <p:cNvPr id="19" name="Text Placeholder 2">
            <a:extLst>
              <a:ext uri="{FF2B5EF4-FFF2-40B4-BE49-F238E27FC236}">
                <a16:creationId xmlns:a16="http://schemas.microsoft.com/office/drawing/2014/main" id="{EC0C4B29-E54E-8F03-FD01-843C0E8BE838}"/>
              </a:ext>
            </a:extLst>
          </p:cNvPr>
          <p:cNvSpPr txBox="1">
            <a:spLocks/>
          </p:cNvSpPr>
          <p:nvPr/>
        </p:nvSpPr>
        <p:spPr>
          <a:xfrm>
            <a:off x="6098457" y="3018972"/>
            <a:ext cx="5733773" cy="303273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2400" b="1" spc="50"/>
              <a:t>Educational Value</a:t>
            </a:r>
            <a:endParaRPr lang="en-US" sz="2400" spc="50"/>
          </a:p>
          <a:p>
            <a:pPr marL="285750" indent="-285750">
              <a:lnSpc>
                <a:spcPct val="100000"/>
              </a:lnSpc>
            </a:pPr>
            <a:r>
              <a:rPr lang="en-US" sz="2000" spc="50"/>
              <a:t>Reinforces concepts like gradient descent, forward/backward propagation, and custom loss functions.</a:t>
            </a:r>
          </a:p>
          <a:p>
            <a:pPr marL="285750" indent="-285750">
              <a:lnSpc>
                <a:spcPct val="100000"/>
              </a:lnSpc>
            </a:pPr>
            <a:r>
              <a:rPr lang="en-US" sz="2000" spc="50"/>
              <a:t>Builds a foundation for future AI research or contri</a:t>
            </a:r>
            <a:r>
              <a:rPr lang="en-US" sz="2000" spc="50">
                <a:ea typeface="+mn-lt"/>
                <a:cs typeface="+mn-lt"/>
              </a:rPr>
              <a:t>butions to open-source tools. </a:t>
            </a:r>
          </a:p>
          <a:p>
            <a:pPr marL="285750" indent="-285750">
              <a:lnSpc>
                <a:spcPct val="100000"/>
              </a:lnSpc>
            </a:pPr>
            <a:endParaRPr lang="en-US" sz="1800" spc="50"/>
          </a:p>
          <a:p>
            <a:pPr marL="285750" lvl="1" indent="-285750">
              <a:lnSpc>
                <a:spcPct val="100000"/>
              </a:lnSpc>
            </a:pPr>
            <a:endParaRPr lang="en-US" sz="1800" spc="50"/>
          </a:p>
        </p:txBody>
      </p:sp>
      <p:sp>
        <p:nvSpPr>
          <p:cNvPr id="15" name="Text Placeholder 2">
            <a:extLst>
              <a:ext uri="{FF2B5EF4-FFF2-40B4-BE49-F238E27FC236}">
                <a16:creationId xmlns:a16="http://schemas.microsoft.com/office/drawing/2014/main" id="{AE5A26BB-F83E-39ED-98ED-9E8BA80CD595}"/>
              </a:ext>
            </a:extLst>
          </p:cNvPr>
          <p:cNvSpPr txBox="1">
            <a:spLocks/>
          </p:cNvSpPr>
          <p:nvPr/>
        </p:nvSpPr>
        <p:spPr>
          <a:xfrm>
            <a:off x="967656" y="1751480"/>
            <a:ext cx="4926852" cy="4310925"/>
          </a:xfrm>
          <a:prstGeom prst="rect">
            <a:avLst/>
          </a:prstGeom>
        </p:spPr>
        <p:txBody>
          <a:bodyPr vert="horz" lIns="91440" tIns="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spc="50" dirty="0"/>
              <a:t>Why This Project?</a:t>
            </a:r>
          </a:p>
          <a:p>
            <a:pPr marL="0" indent="0">
              <a:buFont typeface="Arial" panose="020B0604020202020204" pitchFamily="34" charset="0"/>
              <a:buNone/>
            </a:pPr>
            <a:r>
              <a:rPr lang="en-US" sz="2000" b="0" spc="50" dirty="0"/>
              <a:t>Most ML models are task-specific; we aim to create a unified model for diverse data types.</a:t>
            </a:r>
          </a:p>
          <a:p>
            <a:pPr marL="0" indent="0">
              <a:buFont typeface="Arial" panose="020B0604020202020204" pitchFamily="34" charset="0"/>
              <a:buNone/>
            </a:pPr>
            <a:r>
              <a:rPr lang="en-US" sz="2000" b="0" spc="50" dirty="0"/>
              <a:t>By developing from scratch, we:</a:t>
            </a:r>
          </a:p>
          <a:p>
            <a:pPr marL="342900" lvl="1" indent="-342900">
              <a:spcBef>
                <a:spcPts val="1000"/>
              </a:spcBef>
              <a:buFont typeface="Arial" panose="020B0604020202020204" pitchFamily="34" charset="0"/>
              <a:buChar char="•"/>
            </a:pPr>
            <a:r>
              <a:rPr lang="en-US" sz="2000" b="0" spc="50" dirty="0"/>
              <a:t>Understand the fundamentals of learning algorithms.</a:t>
            </a:r>
          </a:p>
          <a:p>
            <a:pPr marL="342900" lvl="1" indent="-342900">
              <a:spcBef>
                <a:spcPts val="1000"/>
              </a:spcBef>
              <a:buFont typeface="Arial" panose="020B0604020202020204" pitchFamily="34" charset="0"/>
              <a:buChar char="•"/>
            </a:pPr>
            <a:r>
              <a:rPr lang="en-US" sz="2000" b="0" spc="50" dirty="0"/>
              <a:t>Customize the architecture for greater flexibility and transparency.</a:t>
            </a:r>
          </a:p>
          <a:p>
            <a:pPr marL="342900" lvl="1" indent="-342900">
              <a:spcBef>
                <a:spcPts val="1000"/>
              </a:spcBef>
              <a:buFont typeface="Arial" panose="020B0604020202020204" pitchFamily="34" charset="0"/>
              <a:buChar char="•"/>
            </a:pPr>
            <a:r>
              <a:rPr lang="en-US" sz="2000" b="0" spc="50" dirty="0"/>
              <a:t>Improve generalization across domains.</a:t>
            </a:r>
          </a:p>
          <a:p>
            <a:pPr marL="0" lvl="1" indent="0">
              <a:buNone/>
            </a:pPr>
            <a:endParaRPr lang="en-US" sz="1800" b="0" spc="50" dirty="0"/>
          </a:p>
          <a:p>
            <a:pPr marL="0" indent="0">
              <a:spcBef>
                <a:spcPts val="1000"/>
              </a:spcBef>
              <a:buFont typeface="Arial" panose="020B0604020202020204" pitchFamily="34" charset="0"/>
              <a:buNone/>
            </a:pPr>
            <a:endParaRPr lang="en-US" sz="1800" b="0" spc="50" dirty="0"/>
          </a:p>
          <a:p>
            <a:pPr marL="0" lvl="1" indent="0">
              <a:spcBef>
                <a:spcPts val="1000"/>
              </a:spcBef>
              <a:buNone/>
            </a:pPr>
            <a:endParaRPr lang="en-US" sz="1800" spc="50" dirty="0"/>
          </a:p>
        </p:txBody>
      </p:sp>
      <p:sp>
        <p:nvSpPr>
          <p:cNvPr id="9" name="Slide Number Placeholder 8">
            <a:extLst>
              <a:ext uri="{FF2B5EF4-FFF2-40B4-BE49-F238E27FC236}">
                <a16:creationId xmlns:a16="http://schemas.microsoft.com/office/drawing/2014/main" id="{0771947F-1BBF-1E1E-6505-87F110259F89}"/>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A49DFD55-3C28-40EF-9E31-A92D2E4017FF}" type="slidenum">
              <a:rPr lang="en-US" smtClean="0"/>
              <a:pPr>
                <a:spcAft>
                  <a:spcPts val="600"/>
                </a:spcAft>
              </a:pPr>
              <a:t>3</a:t>
            </a:fld>
            <a:endParaRPr lang="en-US"/>
          </a:p>
        </p:txBody>
      </p:sp>
    </p:spTree>
    <p:extLst>
      <p:ext uri="{BB962C8B-B14F-4D97-AF65-F5344CB8AC3E}">
        <p14:creationId xmlns:p14="http://schemas.microsoft.com/office/powerpoint/2010/main" val="3053033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3044311" y="605832"/>
            <a:ext cx="4524067" cy="809924"/>
          </a:xfrm>
        </p:spPr>
        <p:txBody>
          <a:bodyPr>
            <a:noAutofit/>
          </a:bodyPr>
          <a:lstStyle/>
          <a:p>
            <a:r>
              <a:rPr lang="en-US">
                <a:solidFill>
                  <a:srgbClr val="000000"/>
                </a:solidFill>
                <a:latin typeface="Tenorite"/>
                <a:ea typeface="+mj-lt"/>
                <a:cs typeface="+mj-lt"/>
              </a:rPr>
              <a:t>Problem Definition</a:t>
            </a:r>
          </a:p>
          <a:p>
            <a:endParaRPr lang="en-US" sz="1800" b="1">
              <a:solidFill>
                <a:srgbClr val="273540"/>
              </a:solidFill>
              <a:latin typeface="Times New Roman"/>
              <a:cs typeface="Times New Roman"/>
            </a:endParaRP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791841" y="1257648"/>
            <a:ext cx="8581035" cy="4892415"/>
          </a:xfrm>
        </p:spPr>
        <p:txBody>
          <a:bodyPr vert="horz" lIns="91440" tIns="0" rIns="91440" bIns="45720" rtlCol="0" anchor="t">
            <a:normAutofit/>
          </a:bodyPr>
          <a:lstStyle/>
          <a:p>
            <a:pPr marL="285750" indent="-285750">
              <a:buFont typeface="Arial"/>
              <a:buChar char="•"/>
            </a:pPr>
            <a:r>
              <a:rPr lang="en-US" sz="2000" b="1">
                <a:ea typeface="+mn-lt"/>
                <a:cs typeface="+mn-lt"/>
              </a:rPr>
              <a:t>Problem</a:t>
            </a:r>
            <a:r>
              <a:rPr lang="en-US" sz="2000">
                <a:ea typeface="+mn-lt"/>
                <a:cs typeface="+mn-lt"/>
              </a:rPr>
              <a:t>: Existing models are either black-boxed or too rigid for cross-domain applications.</a:t>
            </a:r>
            <a:endParaRPr lang="en-US" sz="2000"/>
          </a:p>
          <a:p>
            <a:pPr marL="285750" indent="-285750">
              <a:buFont typeface="Arial"/>
              <a:buChar char="•"/>
            </a:pPr>
            <a:r>
              <a:rPr lang="en-US" sz="2000" b="1">
                <a:ea typeface="+mn-lt"/>
                <a:cs typeface="+mn-lt"/>
              </a:rPr>
              <a:t>Scope</a:t>
            </a:r>
            <a:r>
              <a:rPr lang="en-US" sz="2000">
                <a:ea typeface="+mn-lt"/>
                <a:cs typeface="+mn-lt"/>
              </a:rPr>
              <a:t>:</a:t>
            </a:r>
          </a:p>
          <a:p>
            <a:r>
              <a:rPr lang="en-US" sz="2000">
                <a:ea typeface="+mn-lt"/>
                <a:cs typeface="+mn-lt"/>
              </a:rPr>
              <a:t> Design a flexible model structure capable of handling:</a:t>
            </a:r>
            <a:endParaRPr lang="en-US" sz="2000"/>
          </a:p>
          <a:p>
            <a:pPr marL="568960" lvl="1">
              <a:buFont typeface="Arial"/>
              <a:buChar char="•"/>
            </a:pPr>
            <a:r>
              <a:rPr lang="en-US" sz="2000" b="1">
                <a:ea typeface="+mn-lt"/>
                <a:cs typeface="+mn-lt"/>
              </a:rPr>
              <a:t>Continuous outputs</a:t>
            </a:r>
            <a:r>
              <a:rPr lang="en-US" sz="2000">
                <a:ea typeface="+mn-lt"/>
                <a:cs typeface="+mn-lt"/>
              </a:rPr>
              <a:t> (regression)</a:t>
            </a:r>
            <a:endParaRPr lang="en-US" sz="2000"/>
          </a:p>
          <a:p>
            <a:pPr marL="568960" lvl="1">
              <a:buFont typeface="Arial"/>
              <a:buChar char="•"/>
            </a:pPr>
            <a:r>
              <a:rPr lang="en-US" sz="2000" b="1">
                <a:ea typeface="+mn-lt"/>
                <a:cs typeface="+mn-lt"/>
              </a:rPr>
              <a:t>Categorical outputs</a:t>
            </a:r>
            <a:r>
              <a:rPr lang="en-US" sz="2000">
                <a:ea typeface="+mn-lt"/>
                <a:cs typeface="+mn-lt"/>
              </a:rPr>
              <a:t> (classification)</a:t>
            </a:r>
            <a:endParaRPr lang="en-US" sz="2000"/>
          </a:p>
          <a:p>
            <a:pPr marL="568960" lvl="1">
              <a:buFont typeface="Arial"/>
              <a:buChar char="•"/>
            </a:pPr>
            <a:r>
              <a:rPr lang="en-US" sz="2000" b="1">
                <a:ea typeface="+mn-lt"/>
                <a:cs typeface="+mn-lt"/>
              </a:rPr>
              <a:t>Image-based tasks</a:t>
            </a:r>
            <a:r>
              <a:rPr lang="en-US" sz="2000">
                <a:ea typeface="+mn-lt"/>
                <a:cs typeface="+mn-lt"/>
              </a:rPr>
              <a:t> (recognition)</a:t>
            </a:r>
            <a:endParaRPr lang="en-US" sz="2000"/>
          </a:p>
          <a:p>
            <a:pPr marL="285750" indent="-285750">
              <a:buFont typeface="Arial"/>
              <a:buChar char="•"/>
            </a:pPr>
            <a:r>
              <a:rPr lang="en-US" sz="2000">
                <a:ea typeface="+mn-lt"/>
                <a:cs typeface="+mn-lt"/>
              </a:rPr>
              <a:t>Support custom loss functions and manual learning logic.</a:t>
            </a:r>
            <a:endParaRPr lang="en-US" sz="2000"/>
          </a:p>
          <a:p>
            <a:r>
              <a:rPr lang="en-US" sz="2400" b="1">
                <a:ea typeface="+mn-lt"/>
                <a:cs typeface="+mn-lt"/>
              </a:rPr>
              <a:t>Project Goals: </a:t>
            </a:r>
          </a:p>
          <a:p>
            <a:pPr marL="342900" indent="-342900">
              <a:buChar char="•"/>
            </a:pPr>
            <a:r>
              <a:rPr lang="en-US" sz="2000">
                <a:ea typeface="+mn-lt"/>
                <a:cs typeface="+mn-lt"/>
              </a:rPr>
              <a:t>Compare performance with traditional models on real-world datasets. </a:t>
            </a:r>
            <a:endParaRPr lang="en-US" sz="2000"/>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a:p>
        </p:txBody>
      </p:sp>
    </p:spTree>
    <p:extLst>
      <p:ext uri="{BB962C8B-B14F-4D97-AF65-F5344CB8AC3E}">
        <p14:creationId xmlns:p14="http://schemas.microsoft.com/office/powerpoint/2010/main" val="10345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09140014-73D5-419B-8867-972BB18D52D4}"/>
              </a:ext>
            </a:extLst>
          </p:cNvPr>
          <p:cNvSpPr>
            <a:spLocks noGrp="1"/>
          </p:cNvSpPr>
          <p:nvPr>
            <p:ph type="title"/>
          </p:nvPr>
        </p:nvSpPr>
        <p:spPr>
          <a:xfrm>
            <a:off x="420329" y="312611"/>
            <a:ext cx="4831747" cy="830287"/>
          </a:xfrm>
        </p:spPr>
        <p:txBody>
          <a:bodyPr anchor="b">
            <a:normAutofit fontScale="90000"/>
          </a:bodyPr>
          <a:lstStyle/>
          <a:p>
            <a:r>
              <a:rPr lang="en-US"/>
              <a:t>Broad Approach or proposed solution</a:t>
            </a:r>
          </a:p>
        </p:txBody>
      </p:sp>
      <p:sp>
        <p:nvSpPr>
          <p:cNvPr id="6" name="Text Placeholder 5">
            <a:extLst>
              <a:ext uri="{FF2B5EF4-FFF2-40B4-BE49-F238E27FC236}">
                <a16:creationId xmlns:a16="http://schemas.microsoft.com/office/drawing/2014/main" id="{D2E1CF79-4FDC-8CAF-CC16-E309A2C49758}"/>
              </a:ext>
            </a:extLst>
          </p:cNvPr>
          <p:cNvSpPr>
            <a:spLocks noGrp="1"/>
          </p:cNvSpPr>
          <p:nvPr>
            <p:ph type="body" idx="1"/>
          </p:nvPr>
        </p:nvSpPr>
        <p:spPr>
          <a:xfrm>
            <a:off x="420329" y="1721953"/>
            <a:ext cx="5979578" cy="2181923"/>
          </a:xfrm>
        </p:spPr>
        <p:txBody>
          <a:bodyPr/>
          <a:lstStyle/>
          <a:p>
            <a:r>
              <a:rPr lang="en-US" sz="2000" b="0">
                <a:ea typeface="+mj-lt"/>
                <a:cs typeface="+mj-lt"/>
              </a:rPr>
              <a:t> </a:t>
            </a:r>
            <a:endParaRPr lang="en-US" sz="2000"/>
          </a:p>
          <a:p>
            <a:r>
              <a:rPr lang="en-US" sz="2000">
                <a:ea typeface="+mj-lt"/>
                <a:cs typeface="+mj-lt"/>
              </a:rPr>
              <a:t>Architecture</a:t>
            </a:r>
            <a:r>
              <a:rPr lang="en-US" sz="2000" b="0">
                <a:ea typeface="+mj-lt"/>
                <a:cs typeface="+mj-lt"/>
              </a:rPr>
              <a:t>:</a:t>
            </a:r>
            <a:endParaRPr lang="en-US" sz="2000"/>
          </a:p>
          <a:p>
            <a:pPr marL="285750" indent="-285750">
              <a:buFont typeface="Arial"/>
              <a:buChar char="•"/>
            </a:pPr>
            <a:r>
              <a:rPr lang="en-US" sz="2000" b="0">
                <a:ea typeface="+mj-lt"/>
                <a:cs typeface="+mj-lt"/>
              </a:rPr>
              <a:t>Shared feature extraction layers.</a:t>
            </a:r>
            <a:endParaRPr lang="en-US" sz="2000"/>
          </a:p>
          <a:p>
            <a:pPr marL="285750" indent="-285750">
              <a:buFont typeface="Arial"/>
              <a:buChar char="•"/>
            </a:pPr>
            <a:r>
              <a:rPr lang="en-US" sz="2000" b="0">
                <a:ea typeface="+mj-lt"/>
                <a:cs typeface="+mj-lt"/>
              </a:rPr>
              <a:t>Separate task-specific heads:</a:t>
            </a:r>
            <a:endParaRPr lang="en-US" sz="2000"/>
          </a:p>
          <a:p>
            <a:pPr marL="742950" lvl="1" indent="-285750">
              <a:buFont typeface="Arial"/>
              <a:buChar char="•"/>
            </a:pPr>
            <a:r>
              <a:rPr lang="en-US" b="0">
                <a:latin typeface="+mj-lt"/>
                <a:ea typeface="+mj-lt"/>
                <a:cs typeface="+mj-lt"/>
              </a:rPr>
              <a:t>Linear regression head</a:t>
            </a:r>
            <a:endParaRPr lang="en-US"/>
          </a:p>
          <a:p>
            <a:pPr marL="742950" lvl="1" indent="-285750">
              <a:buFont typeface="Arial"/>
              <a:buChar char="•"/>
            </a:pPr>
            <a:r>
              <a:rPr lang="en-US" b="0">
                <a:latin typeface="+mj-lt"/>
                <a:ea typeface="+mj-lt"/>
                <a:cs typeface="+mj-lt"/>
              </a:rPr>
              <a:t>Classification head</a:t>
            </a:r>
            <a:endParaRPr lang="en-US" b="0"/>
          </a:p>
          <a:p>
            <a:pPr marL="742950" lvl="1" indent="-285750">
              <a:buFont typeface="Arial"/>
              <a:buChar char="•"/>
            </a:pPr>
            <a:r>
              <a:rPr lang="en-US" b="0">
                <a:latin typeface="+mj-lt"/>
                <a:ea typeface="+mj-lt"/>
                <a:cs typeface="+mj-lt"/>
              </a:rPr>
              <a:t>CNN-based head for images</a:t>
            </a:r>
            <a:endParaRPr lang="en-US"/>
          </a:p>
          <a:p>
            <a:endParaRPr lang="en-US" sz="2000"/>
          </a:p>
        </p:txBody>
      </p:sp>
      <p:sp>
        <p:nvSpPr>
          <p:cNvPr id="20"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420327" y="3940748"/>
            <a:ext cx="5832095" cy="2614862"/>
          </a:xfrm>
        </p:spPr>
        <p:txBody>
          <a:bodyPr vert="horz" lIns="91440" tIns="45720" rIns="91440" bIns="45720" rtlCol="0" anchor="t">
            <a:noAutofit/>
          </a:bodyPr>
          <a:lstStyle/>
          <a:p>
            <a:pPr marL="0" indent="0">
              <a:buNone/>
            </a:pPr>
            <a:r>
              <a:rPr lang="en-US" sz="2000" b="1"/>
              <a:t>Training Strategy: </a:t>
            </a:r>
            <a:endParaRPr lang="en-US" sz="2000"/>
          </a:p>
          <a:p>
            <a:r>
              <a:rPr lang="en-US" sz="2000">
                <a:ea typeface="+mn-lt"/>
                <a:cs typeface="+mn-lt"/>
              </a:rPr>
              <a:t>Implement forward and backward passes manually.</a:t>
            </a:r>
            <a:endParaRPr lang="en-US" sz="2000"/>
          </a:p>
          <a:p>
            <a:r>
              <a:rPr lang="en-US" sz="2000">
                <a:ea typeface="+mn-lt"/>
                <a:cs typeface="+mn-lt"/>
              </a:rPr>
              <a:t>Customize learning rate scheduling.</a:t>
            </a:r>
            <a:endParaRPr lang="en-US" sz="2000"/>
          </a:p>
          <a:p>
            <a:r>
              <a:rPr lang="en-US" sz="2000">
                <a:ea typeface="+mn-lt"/>
                <a:cs typeface="+mn-lt"/>
              </a:rPr>
              <a:t>Design loss functions tailored for each task type.</a:t>
            </a:r>
            <a:endParaRPr lang="en-US" sz="2000"/>
          </a:p>
        </p:txBody>
      </p:sp>
      <p:sp>
        <p:nvSpPr>
          <p:cNvPr id="34" name="Text Placeholder 33">
            <a:extLst>
              <a:ext uri="{FF2B5EF4-FFF2-40B4-BE49-F238E27FC236}">
                <a16:creationId xmlns:a16="http://schemas.microsoft.com/office/drawing/2014/main" id="{AE07A905-8B37-D13F-25D3-1D3BCDB86B0B}"/>
              </a:ext>
            </a:extLst>
          </p:cNvPr>
          <p:cNvSpPr>
            <a:spLocks noGrp="1"/>
          </p:cNvSpPr>
          <p:nvPr>
            <p:ph type="body" sz="quarter" idx="3"/>
          </p:nvPr>
        </p:nvSpPr>
        <p:spPr>
          <a:xfrm>
            <a:off x="414592" y="1291790"/>
            <a:ext cx="2997272" cy="412118"/>
          </a:xfrm>
        </p:spPr>
        <p:txBody>
          <a:bodyPr/>
          <a:lstStyle/>
          <a:p>
            <a:r>
              <a:rPr lang="en-US" sz="2000"/>
              <a:t>Model</a:t>
            </a:r>
            <a:r>
              <a:rPr lang="en-US" sz="2000">
                <a:ea typeface="+mj-lt"/>
                <a:cs typeface="+mj-lt"/>
              </a:rPr>
              <a:t> Design Plan</a:t>
            </a:r>
            <a:endParaRPr lang="en-US" sz="2000"/>
          </a:p>
        </p:txBody>
      </p:sp>
      <p:sp>
        <p:nvSpPr>
          <p:cNvPr id="35" name="Content Placeholder 34">
            <a:extLst>
              <a:ext uri="{FF2B5EF4-FFF2-40B4-BE49-F238E27FC236}">
                <a16:creationId xmlns:a16="http://schemas.microsoft.com/office/drawing/2014/main" id="{4E9A764F-6B65-050E-E561-82F77339D164}"/>
              </a:ext>
            </a:extLst>
          </p:cNvPr>
          <p:cNvSpPr>
            <a:spLocks noGrp="1"/>
          </p:cNvSpPr>
          <p:nvPr>
            <p:ph sz="half" idx="14"/>
          </p:nvPr>
        </p:nvSpPr>
        <p:spPr>
          <a:xfrm>
            <a:off x="6756398" y="3164867"/>
            <a:ext cx="4803949" cy="2221572"/>
          </a:xfrm>
        </p:spPr>
        <p:txBody>
          <a:bodyPr vert="horz" lIns="91440" tIns="0" rIns="91440" bIns="45720" rtlCol="0" anchor="t">
            <a:noAutofit/>
          </a:bodyPr>
          <a:lstStyle/>
          <a:p>
            <a:r>
              <a:rPr lang="en-US" sz="2000" b="1"/>
              <a:t>Implementation Stack</a:t>
            </a:r>
          </a:p>
          <a:p>
            <a:pPr marL="285750" indent="-285750">
              <a:buFont typeface="Arial"/>
              <a:buChar char="•"/>
            </a:pPr>
            <a:r>
              <a:rPr lang="en-US" sz="2000">
                <a:ea typeface="+mn-lt"/>
                <a:cs typeface="+mn-lt"/>
              </a:rPr>
              <a:t>Python, NumPy (manual matrix ops)</a:t>
            </a:r>
            <a:endParaRPr lang="en-US" sz="2000"/>
          </a:p>
          <a:p>
            <a:pPr marL="285750" indent="-285750">
              <a:buFont typeface="Arial"/>
              <a:buChar char="•"/>
            </a:pPr>
            <a:r>
              <a:rPr lang="en-US" sz="2000">
                <a:ea typeface="+mn-lt"/>
                <a:cs typeface="+mn-lt"/>
              </a:rPr>
              <a:t>Matplotlib (for result visualization)</a:t>
            </a:r>
            <a:endParaRPr lang="en-US" sz="2000"/>
          </a:p>
          <a:p>
            <a:pPr marL="285750" indent="-285750">
              <a:buFont typeface="Arial"/>
              <a:buChar char="•"/>
            </a:pPr>
            <a:r>
              <a:rPr lang="en-US" sz="2000">
                <a:ea typeface="+mn-lt"/>
                <a:cs typeface="+mn-lt"/>
              </a:rPr>
              <a:t>Optional: Scikit-learn (only for benchmarking)</a:t>
            </a:r>
            <a:endParaRPr lang="en-US" sz="2000"/>
          </a:p>
          <a:p>
            <a:endParaRPr lang="en-US" sz="2000"/>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a:p>
        </p:txBody>
      </p:sp>
    </p:spTree>
    <p:extLst>
      <p:ext uri="{BB962C8B-B14F-4D97-AF65-F5344CB8AC3E}">
        <p14:creationId xmlns:p14="http://schemas.microsoft.com/office/powerpoint/2010/main" val="240357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itle 422">
            <a:extLst>
              <a:ext uri="{FF2B5EF4-FFF2-40B4-BE49-F238E27FC236}">
                <a16:creationId xmlns:a16="http://schemas.microsoft.com/office/drawing/2014/main" id="{414EFE50-FF99-FABF-A010-161B8968ED03}"/>
              </a:ext>
            </a:extLst>
          </p:cNvPr>
          <p:cNvSpPr>
            <a:spLocks noGrp="1"/>
          </p:cNvSpPr>
          <p:nvPr>
            <p:ph type="title"/>
          </p:nvPr>
        </p:nvSpPr>
        <p:spPr>
          <a:xfrm>
            <a:off x="838200" y="311861"/>
            <a:ext cx="10515600" cy="958251"/>
          </a:xfrm>
        </p:spPr>
        <p:txBody>
          <a:bodyPr/>
          <a:lstStyle/>
          <a:p>
            <a:r>
              <a:rPr lang="en-US"/>
              <a:t>Approach </a:t>
            </a:r>
          </a:p>
        </p:txBody>
      </p:sp>
      <p:sp>
        <p:nvSpPr>
          <p:cNvPr id="449" name="Text Placeholder 448">
            <a:extLst>
              <a:ext uri="{FF2B5EF4-FFF2-40B4-BE49-F238E27FC236}">
                <a16:creationId xmlns:a16="http://schemas.microsoft.com/office/drawing/2014/main" id="{F8223535-2AD1-7D72-581A-54347A082C7A}"/>
              </a:ext>
            </a:extLst>
          </p:cNvPr>
          <p:cNvSpPr>
            <a:spLocks noGrp="1"/>
          </p:cNvSpPr>
          <p:nvPr>
            <p:ph type="body" sz="quarter" idx="51"/>
          </p:nvPr>
        </p:nvSpPr>
        <p:spPr>
          <a:xfrm>
            <a:off x="703755" y="3754892"/>
            <a:ext cx="1603052" cy="1790552"/>
          </a:xfrm>
        </p:spPr>
        <p:txBody>
          <a:bodyPr>
            <a:normAutofit/>
          </a:bodyPr>
          <a:lstStyle/>
          <a:p>
            <a:r>
              <a:rPr lang="en-US"/>
              <a:t>Problem Solving </a:t>
            </a:r>
          </a:p>
        </p:txBody>
      </p:sp>
      <p:sp>
        <p:nvSpPr>
          <p:cNvPr id="1249" name="Text Placeholder 1248">
            <a:extLst>
              <a:ext uri="{FF2B5EF4-FFF2-40B4-BE49-F238E27FC236}">
                <a16:creationId xmlns:a16="http://schemas.microsoft.com/office/drawing/2014/main" id="{AE70B537-3583-6036-922A-BDE128416705}"/>
              </a:ext>
            </a:extLst>
          </p:cNvPr>
          <p:cNvSpPr>
            <a:spLocks noGrp="1"/>
          </p:cNvSpPr>
          <p:nvPr>
            <p:ph type="body" sz="quarter" idx="37"/>
          </p:nvPr>
        </p:nvSpPr>
        <p:spPr>
          <a:xfrm>
            <a:off x="390035" y="3477320"/>
            <a:ext cx="630936" cy="630936"/>
          </a:xfrm>
        </p:spPr>
        <p:txBody>
          <a:bodyPr/>
          <a:lstStyle/>
          <a:p>
            <a:r>
              <a:rPr lang="en-US"/>
              <a:t>1</a:t>
            </a:r>
          </a:p>
        </p:txBody>
      </p:sp>
      <p:sp>
        <p:nvSpPr>
          <p:cNvPr id="448" name="Text Placeholder 447">
            <a:extLst>
              <a:ext uri="{FF2B5EF4-FFF2-40B4-BE49-F238E27FC236}">
                <a16:creationId xmlns:a16="http://schemas.microsoft.com/office/drawing/2014/main" id="{97983E19-F454-9DA0-8A8C-82409DFC43AC}"/>
              </a:ext>
            </a:extLst>
          </p:cNvPr>
          <p:cNvSpPr>
            <a:spLocks noGrp="1"/>
          </p:cNvSpPr>
          <p:nvPr>
            <p:ph type="body" sz="quarter" idx="43"/>
          </p:nvPr>
        </p:nvSpPr>
        <p:spPr>
          <a:xfrm>
            <a:off x="1962259" y="1701907"/>
            <a:ext cx="1639922" cy="1778262"/>
          </a:xfrm>
        </p:spPr>
        <p:txBody>
          <a:bodyPr>
            <a:normAutofit/>
          </a:bodyPr>
          <a:lstStyle/>
          <a:p>
            <a:r>
              <a:rPr lang="en-US"/>
              <a:t>Literature Review </a:t>
            </a:r>
          </a:p>
        </p:txBody>
      </p:sp>
      <p:sp>
        <p:nvSpPr>
          <p:cNvPr id="424" name="Text Placeholder 423">
            <a:extLst>
              <a:ext uri="{FF2B5EF4-FFF2-40B4-BE49-F238E27FC236}">
                <a16:creationId xmlns:a16="http://schemas.microsoft.com/office/drawing/2014/main" id="{85B08D54-2BB3-E304-FA90-17C918C4347A}"/>
              </a:ext>
            </a:extLst>
          </p:cNvPr>
          <p:cNvSpPr>
            <a:spLocks noGrp="1"/>
          </p:cNvSpPr>
          <p:nvPr>
            <p:ph type="body" sz="quarter" idx="11"/>
          </p:nvPr>
        </p:nvSpPr>
        <p:spPr>
          <a:xfrm>
            <a:off x="2131683" y="2439924"/>
            <a:ext cx="1317032" cy="764534"/>
          </a:xfrm>
        </p:spPr>
        <p:txBody>
          <a:bodyPr vert="horz" lIns="91440" tIns="45720" rIns="91440" bIns="45720" rtlCol="0" anchor="t">
            <a:noAutofit/>
          </a:bodyPr>
          <a:lstStyle/>
          <a:p>
            <a:r>
              <a:rPr lang="en-US"/>
              <a:t>Research Existing ML Algorithms</a:t>
            </a:r>
          </a:p>
          <a:p>
            <a:r>
              <a:rPr lang="en-US"/>
              <a:t>Loss Functions</a:t>
            </a:r>
          </a:p>
        </p:txBody>
      </p:sp>
      <p:sp>
        <p:nvSpPr>
          <p:cNvPr id="547" name="Text Placeholder 546">
            <a:extLst>
              <a:ext uri="{FF2B5EF4-FFF2-40B4-BE49-F238E27FC236}">
                <a16:creationId xmlns:a16="http://schemas.microsoft.com/office/drawing/2014/main" id="{D2184442-EA13-0E67-9EDC-9BBAF033EE67}"/>
              </a:ext>
            </a:extLst>
          </p:cNvPr>
          <p:cNvSpPr>
            <a:spLocks noGrp="1"/>
          </p:cNvSpPr>
          <p:nvPr>
            <p:ph type="body" sz="quarter" idx="35"/>
          </p:nvPr>
        </p:nvSpPr>
        <p:spPr>
          <a:xfrm>
            <a:off x="3280120" y="3112064"/>
            <a:ext cx="630936" cy="630936"/>
          </a:xfrm>
        </p:spPr>
        <p:txBody>
          <a:bodyPr/>
          <a:lstStyle/>
          <a:p>
            <a:r>
              <a:rPr lang="en-US"/>
              <a:t>2</a:t>
            </a:r>
          </a:p>
        </p:txBody>
      </p:sp>
      <p:sp>
        <p:nvSpPr>
          <p:cNvPr id="455" name="Text Placeholder 454">
            <a:extLst>
              <a:ext uri="{FF2B5EF4-FFF2-40B4-BE49-F238E27FC236}">
                <a16:creationId xmlns:a16="http://schemas.microsoft.com/office/drawing/2014/main" id="{127A9CA1-AAEC-65CC-4E3C-E06EF334D824}"/>
              </a:ext>
            </a:extLst>
          </p:cNvPr>
          <p:cNvSpPr>
            <a:spLocks noGrp="1"/>
          </p:cNvSpPr>
          <p:nvPr>
            <p:ph type="body" sz="quarter" idx="57"/>
          </p:nvPr>
        </p:nvSpPr>
        <p:spPr>
          <a:xfrm>
            <a:off x="4060992" y="2302723"/>
            <a:ext cx="1984052" cy="1802842"/>
          </a:xfrm>
        </p:spPr>
        <p:txBody>
          <a:bodyPr>
            <a:normAutofit/>
          </a:bodyPr>
          <a:lstStyle/>
          <a:p>
            <a:r>
              <a:rPr lang="en-US"/>
              <a:t>Design Architecture</a:t>
            </a:r>
          </a:p>
        </p:txBody>
      </p:sp>
      <p:sp>
        <p:nvSpPr>
          <p:cNvPr id="548" name="Text Placeholder 547">
            <a:extLst>
              <a:ext uri="{FF2B5EF4-FFF2-40B4-BE49-F238E27FC236}">
                <a16:creationId xmlns:a16="http://schemas.microsoft.com/office/drawing/2014/main" id="{F8E3B12C-3922-AD32-61E9-4C3397A39BF4}"/>
              </a:ext>
            </a:extLst>
          </p:cNvPr>
          <p:cNvSpPr>
            <a:spLocks noGrp="1"/>
          </p:cNvSpPr>
          <p:nvPr>
            <p:ph type="body" sz="quarter" idx="36"/>
          </p:nvPr>
        </p:nvSpPr>
        <p:spPr>
          <a:xfrm>
            <a:off x="5450164" y="2104356"/>
            <a:ext cx="630936" cy="630936"/>
          </a:xfrm>
        </p:spPr>
        <p:txBody>
          <a:bodyPr/>
          <a:lstStyle/>
          <a:p>
            <a:r>
              <a:rPr lang="en-US"/>
              <a:t>3</a:t>
            </a:r>
          </a:p>
        </p:txBody>
      </p:sp>
      <p:sp>
        <p:nvSpPr>
          <p:cNvPr id="426" name="Text Placeholder 425">
            <a:extLst>
              <a:ext uri="{FF2B5EF4-FFF2-40B4-BE49-F238E27FC236}">
                <a16:creationId xmlns:a16="http://schemas.microsoft.com/office/drawing/2014/main" id="{3255E061-CD05-6465-5193-DF5B69237B90}"/>
              </a:ext>
            </a:extLst>
          </p:cNvPr>
          <p:cNvSpPr>
            <a:spLocks noGrp="1"/>
          </p:cNvSpPr>
          <p:nvPr>
            <p:ph type="body" sz="quarter" idx="14"/>
          </p:nvPr>
        </p:nvSpPr>
        <p:spPr>
          <a:xfrm>
            <a:off x="4153560" y="3106194"/>
            <a:ext cx="1794154" cy="758109"/>
          </a:xfrm>
        </p:spPr>
        <p:txBody>
          <a:bodyPr vert="horz" lIns="91440" tIns="45720" rIns="91440" bIns="45720" rtlCol="0" anchor="t">
            <a:noAutofit/>
          </a:bodyPr>
          <a:lstStyle/>
          <a:p>
            <a:r>
              <a:rPr lang="en-US"/>
              <a:t>Hybrid model design </a:t>
            </a:r>
          </a:p>
          <a:p>
            <a:r>
              <a:rPr lang="en-US"/>
              <a:t>Shared Vs task-specific</a:t>
            </a:r>
          </a:p>
          <a:p>
            <a:endParaRPr lang="en-US"/>
          </a:p>
        </p:txBody>
      </p:sp>
      <p:sp>
        <p:nvSpPr>
          <p:cNvPr id="450" name="Text Placeholder 449">
            <a:extLst>
              <a:ext uri="{FF2B5EF4-FFF2-40B4-BE49-F238E27FC236}">
                <a16:creationId xmlns:a16="http://schemas.microsoft.com/office/drawing/2014/main" id="{250E8555-6621-08B8-1BB7-03D294D5EB77}"/>
              </a:ext>
            </a:extLst>
          </p:cNvPr>
          <p:cNvSpPr>
            <a:spLocks noGrp="1"/>
          </p:cNvSpPr>
          <p:nvPr>
            <p:ph type="body" sz="quarter" idx="52"/>
          </p:nvPr>
        </p:nvSpPr>
        <p:spPr>
          <a:xfrm>
            <a:off x="2489352" y="4856041"/>
            <a:ext cx="1971760" cy="1655359"/>
          </a:xfrm>
        </p:spPr>
        <p:txBody>
          <a:bodyPr>
            <a:normAutofit/>
          </a:bodyPr>
          <a:lstStyle/>
          <a:p>
            <a:r>
              <a:rPr lang="en-US" dirty="0"/>
              <a:t>Implement </a:t>
            </a:r>
            <a:r>
              <a:rPr lang="en-US"/>
              <a:t>From Scratch</a:t>
            </a:r>
            <a:endParaRPr lang="en-US" dirty="0"/>
          </a:p>
          <a:p>
            <a:endParaRPr lang="en-US" dirty="0"/>
          </a:p>
        </p:txBody>
      </p:sp>
      <p:sp>
        <p:nvSpPr>
          <p:cNvPr id="550" name="Text Placeholder 549">
            <a:extLst>
              <a:ext uri="{FF2B5EF4-FFF2-40B4-BE49-F238E27FC236}">
                <a16:creationId xmlns:a16="http://schemas.microsoft.com/office/drawing/2014/main" id="{98ECCB3C-24BA-24F3-CB71-FB1E5D1E5162}"/>
              </a:ext>
            </a:extLst>
          </p:cNvPr>
          <p:cNvSpPr>
            <a:spLocks noGrp="1"/>
          </p:cNvSpPr>
          <p:nvPr>
            <p:ph type="body" sz="quarter" idx="38"/>
          </p:nvPr>
        </p:nvSpPr>
        <p:spPr>
          <a:xfrm>
            <a:off x="4070799" y="4546839"/>
            <a:ext cx="630936" cy="630936"/>
          </a:xfrm>
        </p:spPr>
        <p:txBody>
          <a:bodyPr/>
          <a:lstStyle/>
          <a:p>
            <a:r>
              <a:rPr lang="en-US"/>
              <a:t>4</a:t>
            </a:r>
          </a:p>
        </p:txBody>
      </p:sp>
      <p:sp>
        <p:nvSpPr>
          <p:cNvPr id="434" name="Text Placeholder 433">
            <a:extLst>
              <a:ext uri="{FF2B5EF4-FFF2-40B4-BE49-F238E27FC236}">
                <a16:creationId xmlns:a16="http://schemas.microsoft.com/office/drawing/2014/main" id="{510E9D33-8D6D-0ED3-7D69-91CA64202FC7}"/>
              </a:ext>
            </a:extLst>
          </p:cNvPr>
          <p:cNvSpPr>
            <a:spLocks noGrp="1"/>
          </p:cNvSpPr>
          <p:nvPr>
            <p:ph type="body" sz="quarter" idx="26"/>
          </p:nvPr>
        </p:nvSpPr>
        <p:spPr>
          <a:xfrm>
            <a:off x="2501251" y="5686772"/>
            <a:ext cx="1931544" cy="825987"/>
          </a:xfrm>
        </p:spPr>
        <p:txBody>
          <a:bodyPr vert="horz" lIns="91440" tIns="45720" rIns="91440" bIns="45720" rtlCol="0" anchor="t">
            <a:noAutofit/>
          </a:bodyPr>
          <a:lstStyle/>
          <a:p>
            <a:r>
              <a:rPr lang="en-US"/>
              <a:t>Forward pass logic </a:t>
            </a:r>
          </a:p>
          <a:p>
            <a:r>
              <a:rPr lang="en-US"/>
              <a:t>Backpropagation</a:t>
            </a:r>
          </a:p>
          <a:p>
            <a:r>
              <a:rPr lang="en-US"/>
              <a:t>Custom loss functions</a:t>
            </a:r>
          </a:p>
        </p:txBody>
      </p:sp>
      <p:sp>
        <p:nvSpPr>
          <p:cNvPr id="451" name="Text Placeholder 450">
            <a:extLst>
              <a:ext uri="{FF2B5EF4-FFF2-40B4-BE49-F238E27FC236}">
                <a16:creationId xmlns:a16="http://schemas.microsoft.com/office/drawing/2014/main" id="{F025CDD8-85BF-F5AC-FF40-E8666D9F4278}"/>
              </a:ext>
            </a:extLst>
          </p:cNvPr>
          <p:cNvSpPr>
            <a:spLocks noGrp="1"/>
          </p:cNvSpPr>
          <p:nvPr>
            <p:ph type="body" sz="quarter" idx="53"/>
          </p:nvPr>
        </p:nvSpPr>
        <p:spPr>
          <a:xfrm>
            <a:off x="5746690" y="4610861"/>
            <a:ext cx="1848858" cy="1802843"/>
          </a:xfrm>
        </p:spPr>
        <p:txBody>
          <a:bodyPr>
            <a:normAutofit/>
          </a:bodyPr>
          <a:lstStyle/>
          <a:p>
            <a:r>
              <a:rPr lang="en-US"/>
              <a:t>Dataset preparation</a:t>
            </a:r>
          </a:p>
        </p:txBody>
      </p:sp>
      <p:sp>
        <p:nvSpPr>
          <p:cNvPr id="436" name="Text Placeholder 435">
            <a:extLst>
              <a:ext uri="{FF2B5EF4-FFF2-40B4-BE49-F238E27FC236}">
                <a16:creationId xmlns:a16="http://schemas.microsoft.com/office/drawing/2014/main" id="{ECDD056F-1413-2462-A0CD-98720FB3F7E4}"/>
              </a:ext>
            </a:extLst>
          </p:cNvPr>
          <p:cNvSpPr>
            <a:spLocks noGrp="1"/>
          </p:cNvSpPr>
          <p:nvPr>
            <p:ph type="body" sz="quarter" idx="29"/>
          </p:nvPr>
        </p:nvSpPr>
        <p:spPr>
          <a:xfrm>
            <a:off x="5754948" y="5358709"/>
            <a:ext cx="1839793" cy="924308"/>
          </a:xfrm>
        </p:spPr>
        <p:txBody>
          <a:bodyPr vert="horz" lIns="91440" tIns="45720" rIns="91440" bIns="45720" rtlCol="0" anchor="t">
            <a:noAutofit/>
          </a:bodyPr>
          <a:lstStyle/>
          <a:p>
            <a:endParaRPr lang="en-US">
              <a:ea typeface="+mn-lt"/>
              <a:cs typeface="+mn-lt"/>
            </a:endParaRPr>
          </a:p>
          <a:p>
            <a:r>
              <a:rPr lang="en-US">
                <a:ea typeface="+mn-lt"/>
                <a:cs typeface="+mn-lt"/>
              </a:rPr>
              <a:t>Choose task-specific datasets</a:t>
            </a:r>
            <a:endParaRPr lang="en-US"/>
          </a:p>
        </p:txBody>
      </p:sp>
      <p:sp>
        <p:nvSpPr>
          <p:cNvPr id="554" name="Text Placeholder 553">
            <a:extLst>
              <a:ext uri="{FF2B5EF4-FFF2-40B4-BE49-F238E27FC236}">
                <a16:creationId xmlns:a16="http://schemas.microsoft.com/office/drawing/2014/main" id="{5843BEDA-693F-AD99-2079-2EE57968F3A3}"/>
              </a:ext>
            </a:extLst>
          </p:cNvPr>
          <p:cNvSpPr>
            <a:spLocks noGrp="1"/>
          </p:cNvSpPr>
          <p:nvPr>
            <p:ph type="body" sz="quarter" idx="42"/>
          </p:nvPr>
        </p:nvSpPr>
        <p:spPr>
          <a:xfrm>
            <a:off x="7130872" y="5957397"/>
            <a:ext cx="630936" cy="630936"/>
          </a:xfrm>
        </p:spPr>
        <p:txBody>
          <a:bodyPr/>
          <a:lstStyle/>
          <a:p>
            <a:r>
              <a:rPr lang="en-US"/>
              <a:t>5</a:t>
            </a:r>
          </a:p>
        </p:txBody>
      </p:sp>
      <p:sp>
        <p:nvSpPr>
          <p:cNvPr id="454" name="Text Placeholder 453">
            <a:extLst>
              <a:ext uri="{FF2B5EF4-FFF2-40B4-BE49-F238E27FC236}">
                <a16:creationId xmlns:a16="http://schemas.microsoft.com/office/drawing/2014/main" id="{914EBE5C-A82E-85E2-D00E-B49C734C1685}"/>
              </a:ext>
            </a:extLst>
          </p:cNvPr>
          <p:cNvSpPr>
            <a:spLocks noGrp="1"/>
          </p:cNvSpPr>
          <p:nvPr>
            <p:ph type="body" sz="quarter" idx="56"/>
          </p:nvPr>
        </p:nvSpPr>
        <p:spPr>
          <a:xfrm>
            <a:off x="6284623" y="1682314"/>
            <a:ext cx="1947180" cy="1630778"/>
          </a:xfrm>
        </p:spPr>
        <p:txBody>
          <a:bodyPr>
            <a:normAutofit/>
          </a:bodyPr>
          <a:lstStyle/>
          <a:p>
            <a:r>
              <a:rPr lang="en-US"/>
              <a:t>Model training</a:t>
            </a:r>
          </a:p>
          <a:p>
            <a:endParaRPr lang="en-US"/>
          </a:p>
        </p:txBody>
      </p:sp>
      <p:sp>
        <p:nvSpPr>
          <p:cNvPr id="428" name="Text Placeholder 427">
            <a:extLst>
              <a:ext uri="{FF2B5EF4-FFF2-40B4-BE49-F238E27FC236}">
                <a16:creationId xmlns:a16="http://schemas.microsoft.com/office/drawing/2014/main" id="{8C28BAFC-DA38-040F-A1BD-45E6D4EEA904}"/>
              </a:ext>
            </a:extLst>
          </p:cNvPr>
          <p:cNvSpPr>
            <a:spLocks noGrp="1"/>
          </p:cNvSpPr>
          <p:nvPr>
            <p:ph type="body" sz="quarter" idx="17"/>
          </p:nvPr>
        </p:nvSpPr>
        <p:spPr>
          <a:xfrm>
            <a:off x="6459484" y="2293945"/>
            <a:ext cx="1636578" cy="831851"/>
          </a:xfrm>
        </p:spPr>
        <p:txBody>
          <a:bodyPr vert="horz" lIns="91440" tIns="45720" rIns="91440" bIns="45720" rtlCol="0" anchor="t">
            <a:noAutofit/>
          </a:bodyPr>
          <a:lstStyle/>
          <a:p>
            <a:r>
              <a:rPr lang="en-US"/>
              <a:t>Manual gradient descent</a:t>
            </a:r>
          </a:p>
          <a:p>
            <a:r>
              <a:rPr lang="en-US"/>
              <a:t>Epochs, learning rate</a:t>
            </a:r>
          </a:p>
          <a:p>
            <a:r>
              <a:rPr lang="en-US"/>
              <a:t>And monitor loss</a:t>
            </a:r>
          </a:p>
        </p:txBody>
      </p:sp>
      <p:sp>
        <p:nvSpPr>
          <p:cNvPr id="551" name="Text Placeholder 550">
            <a:extLst>
              <a:ext uri="{FF2B5EF4-FFF2-40B4-BE49-F238E27FC236}">
                <a16:creationId xmlns:a16="http://schemas.microsoft.com/office/drawing/2014/main" id="{30E73AE5-0710-2AB1-8DCE-CA5245083AAB}"/>
              </a:ext>
            </a:extLst>
          </p:cNvPr>
          <p:cNvSpPr>
            <a:spLocks noGrp="1"/>
          </p:cNvSpPr>
          <p:nvPr>
            <p:ph type="body" sz="quarter" idx="39"/>
          </p:nvPr>
        </p:nvSpPr>
        <p:spPr>
          <a:xfrm>
            <a:off x="8068253" y="2983029"/>
            <a:ext cx="630936" cy="630936"/>
          </a:xfrm>
        </p:spPr>
        <p:txBody>
          <a:bodyPr/>
          <a:lstStyle/>
          <a:p>
            <a:r>
              <a:rPr lang="en-US"/>
              <a:t>6</a:t>
            </a:r>
          </a:p>
        </p:txBody>
      </p:sp>
      <p:sp>
        <p:nvSpPr>
          <p:cNvPr id="453" name="Text Placeholder 452">
            <a:extLst>
              <a:ext uri="{FF2B5EF4-FFF2-40B4-BE49-F238E27FC236}">
                <a16:creationId xmlns:a16="http://schemas.microsoft.com/office/drawing/2014/main" id="{794924A5-15E5-9821-B6E4-905CDF02A620}"/>
              </a:ext>
            </a:extLst>
          </p:cNvPr>
          <p:cNvSpPr>
            <a:spLocks noGrp="1"/>
          </p:cNvSpPr>
          <p:nvPr>
            <p:ph type="body" sz="quarter" idx="54"/>
          </p:nvPr>
        </p:nvSpPr>
        <p:spPr>
          <a:xfrm>
            <a:off x="8236399" y="4626659"/>
            <a:ext cx="1848857" cy="1790552"/>
          </a:xfrm>
        </p:spPr>
        <p:txBody>
          <a:bodyPr>
            <a:normAutofit/>
          </a:bodyPr>
          <a:lstStyle/>
          <a:p>
            <a:r>
              <a:rPr lang="en-US"/>
              <a:t>Evaluation </a:t>
            </a:r>
          </a:p>
        </p:txBody>
      </p:sp>
      <p:sp>
        <p:nvSpPr>
          <p:cNvPr id="553" name="Text Placeholder 552">
            <a:extLst>
              <a:ext uri="{FF2B5EF4-FFF2-40B4-BE49-F238E27FC236}">
                <a16:creationId xmlns:a16="http://schemas.microsoft.com/office/drawing/2014/main" id="{29169562-83B8-6C25-69C0-6E3DBBFE9E0B}"/>
              </a:ext>
            </a:extLst>
          </p:cNvPr>
          <p:cNvSpPr>
            <a:spLocks noGrp="1"/>
          </p:cNvSpPr>
          <p:nvPr>
            <p:ph type="body" sz="quarter" idx="41"/>
          </p:nvPr>
        </p:nvSpPr>
        <p:spPr>
          <a:xfrm>
            <a:off x="9737356" y="4414063"/>
            <a:ext cx="630936" cy="630936"/>
          </a:xfrm>
        </p:spPr>
        <p:txBody>
          <a:bodyPr/>
          <a:lstStyle/>
          <a:p>
            <a:r>
              <a:rPr lang="en-US"/>
              <a:t>7</a:t>
            </a:r>
          </a:p>
        </p:txBody>
      </p:sp>
      <p:sp>
        <p:nvSpPr>
          <p:cNvPr id="438" name="Text Placeholder 437">
            <a:extLst>
              <a:ext uri="{FF2B5EF4-FFF2-40B4-BE49-F238E27FC236}">
                <a16:creationId xmlns:a16="http://schemas.microsoft.com/office/drawing/2014/main" id="{AEEEB8D6-DDE9-CA19-BDB4-86E0FCC1C3E1}"/>
              </a:ext>
            </a:extLst>
          </p:cNvPr>
          <p:cNvSpPr>
            <a:spLocks noGrp="1"/>
          </p:cNvSpPr>
          <p:nvPr>
            <p:ph type="body" sz="quarter" idx="32"/>
          </p:nvPr>
        </p:nvSpPr>
        <p:spPr>
          <a:xfrm>
            <a:off x="8385616" y="5345142"/>
            <a:ext cx="1538133" cy="912018"/>
          </a:xfrm>
        </p:spPr>
        <p:txBody>
          <a:bodyPr vert="horz" lIns="91440" tIns="45720" rIns="91440" bIns="45720" rtlCol="0" anchor="t">
            <a:noAutofit/>
          </a:bodyPr>
          <a:lstStyle/>
          <a:p>
            <a:r>
              <a:rPr lang="en-US">
                <a:ea typeface="+mn-lt"/>
                <a:cs typeface="+mn-lt"/>
              </a:rPr>
              <a:t>Compare results with traditional models using appropriate metrics </a:t>
            </a:r>
            <a:endParaRPr lang="en-US"/>
          </a:p>
        </p:txBody>
      </p:sp>
      <p:sp>
        <p:nvSpPr>
          <p:cNvPr id="452" name="Text Placeholder 451">
            <a:extLst>
              <a:ext uri="{FF2B5EF4-FFF2-40B4-BE49-F238E27FC236}">
                <a16:creationId xmlns:a16="http://schemas.microsoft.com/office/drawing/2014/main" id="{10298A23-AB8E-CE2E-6ABF-8FC6E586FE54}"/>
              </a:ext>
            </a:extLst>
          </p:cNvPr>
          <p:cNvSpPr>
            <a:spLocks noGrp="1"/>
          </p:cNvSpPr>
          <p:nvPr>
            <p:ph type="body" sz="quarter" idx="55"/>
          </p:nvPr>
        </p:nvSpPr>
        <p:spPr>
          <a:xfrm>
            <a:off x="9454733" y="2600480"/>
            <a:ext cx="2020922" cy="1643069"/>
          </a:xfrm>
        </p:spPr>
        <p:txBody>
          <a:bodyPr>
            <a:normAutofit/>
          </a:bodyPr>
          <a:lstStyle/>
          <a:p>
            <a:r>
              <a:rPr lang="en-US"/>
              <a:t>Analysis </a:t>
            </a:r>
          </a:p>
        </p:txBody>
      </p:sp>
      <p:sp>
        <p:nvSpPr>
          <p:cNvPr id="552" name="Text Placeholder 551">
            <a:extLst>
              <a:ext uri="{FF2B5EF4-FFF2-40B4-BE49-F238E27FC236}">
                <a16:creationId xmlns:a16="http://schemas.microsoft.com/office/drawing/2014/main" id="{4DA6FADD-6294-70A2-F994-C918BB4962D3}"/>
              </a:ext>
            </a:extLst>
          </p:cNvPr>
          <p:cNvSpPr>
            <a:spLocks noGrp="1"/>
          </p:cNvSpPr>
          <p:nvPr>
            <p:ph type="body" sz="quarter" idx="40"/>
          </p:nvPr>
        </p:nvSpPr>
        <p:spPr>
          <a:xfrm>
            <a:off x="11047219" y="2282772"/>
            <a:ext cx="630936" cy="630936"/>
          </a:xfrm>
        </p:spPr>
        <p:txBody>
          <a:bodyPr/>
          <a:lstStyle/>
          <a:p>
            <a:r>
              <a:rPr lang="en-US"/>
              <a:t>8</a:t>
            </a:r>
          </a:p>
        </p:txBody>
      </p:sp>
      <p:sp>
        <p:nvSpPr>
          <p:cNvPr id="430" name="Text Placeholder 429">
            <a:extLst>
              <a:ext uri="{FF2B5EF4-FFF2-40B4-BE49-F238E27FC236}">
                <a16:creationId xmlns:a16="http://schemas.microsoft.com/office/drawing/2014/main" id="{BFAD634C-E9B8-3EBD-78D1-B3C9AFB56AF3}"/>
              </a:ext>
            </a:extLst>
          </p:cNvPr>
          <p:cNvSpPr>
            <a:spLocks noGrp="1"/>
          </p:cNvSpPr>
          <p:nvPr>
            <p:ph type="body" sz="quarter" idx="20"/>
          </p:nvPr>
        </p:nvSpPr>
        <p:spPr>
          <a:xfrm>
            <a:off x="9473932" y="3221093"/>
            <a:ext cx="2017579" cy="881012"/>
          </a:xfrm>
        </p:spPr>
        <p:txBody>
          <a:bodyPr vert="horz" lIns="91440" tIns="45720" rIns="91440" bIns="45720" rtlCol="0" anchor="t">
            <a:noAutofit/>
          </a:bodyPr>
          <a:lstStyle/>
          <a:p>
            <a:r>
              <a:rPr lang="en-US">
                <a:ea typeface="+mn-lt"/>
                <a:cs typeface="+mn-lt"/>
              </a:rPr>
              <a:t>Analyze results, visualize trends, identify strengths and weaknesses, and document findings  </a:t>
            </a:r>
            <a:endParaRPr lang="en-US"/>
          </a:p>
        </p:txBody>
      </p:sp>
      <p:sp>
        <p:nvSpPr>
          <p:cNvPr id="5" name="Text Placeholder 4">
            <a:extLst>
              <a:ext uri="{FF2B5EF4-FFF2-40B4-BE49-F238E27FC236}">
                <a16:creationId xmlns:a16="http://schemas.microsoft.com/office/drawing/2014/main" id="{F0D3382A-B0AD-DF0A-F6F4-63104F416997}"/>
              </a:ext>
            </a:extLst>
          </p:cNvPr>
          <p:cNvSpPr>
            <a:spLocks noGrp="1"/>
          </p:cNvSpPr>
          <p:nvPr>
            <p:ph type="body" sz="quarter" idx="23"/>
          </p:nvPr>
        </p:nvSpPr>
        <p:spPr>
          <a:xfrm>
            <a:off x="847719" y="4551887"/>
            <a:ext cx="1317030" cy="801405"/>
          </a:xfrm>
        </p:spPr>
        <p:txBody>
          <a:bodyPr vert="horz" lIns="91440" tIns="45720" rIns="91440" bIns="45720" rtlCol="0" anchor="t">
            <a:noAutofit/>
          </a:bodyPr>
          <a:lstStyle/>
          <a:p>
            <a:r>
              <a:rPr lang="en-US">
                <a:ea typeface="+mn-lt"/>
                <a:cs typeface="+mn-lt"/>
              </a:rPr>
              <a:t>Define objectives, identify ML challenges, determine tasks</a:t>
            </a:r>
            <a:endParaRPr lang="en-US"/>
          </a:p>
        </p:txBody>
      </p:sp>
    </p:spTree>
    <p:extLst>
      <p:ext uri="{BB962C8B-B14F-4D97-AF65-F5344CB8AC3E}">
        <p14:creationId xmlns:p14="http://schemas.microsoft.com/office/powerpoint/2010/main" val="2526734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71DAC-6C3D-57D8-8700-60B0B86C24C7}"/>
              </a:ext>
            </a:extLst>
          </p:cNvPr>
          <p:cNvSpPr>
            <a:spLocks noGrp="1"/>
          </p:cNvSpPr>
          <p:nvPr>
            <p:ph type="title"/>
          </p:nvPr>
        </p:nvSpPr>
        <p:spPr>
          <a:xfrm>
            <a:off x="3007441" y="568961"/>
            <a:ext cx="5605618" cy="441215"/>
          </a:xfrm>
        </p:spPr>
        <p:txBody>
          <a:bodyPr/>
          <a:lstStyle/>
          <a:p>
            <a:r>
              <a:rPr lang="en-US" sz="2500"/>
              <a:t>Experiment</a:t>
            </a:r>
            <a:endParaRPr lang="en-US"/>
          </a:p>
        </p:txBody>
      </p:sp>
      <p:graphicFrame>
        <p:nvGraphicFramePr>
          <p:cNvPr id="12" name="Content Placeholder 11">
            <a:extLst>
              <a:ext uri="{FF2B5EF4-FFF2-40B4-BE49-F238E27FC236}">
                <a16:creationId xmlns:a16="http://schemas.microsoft.com/office/drawing/2014/main" id="{4DDEC278-B622-DCB2-C276-96B505BB53AD}"/>
              </a:ext>
            </a:extLst>
          </p:cNvPr>
          <p:cNvGraphicFramePr>
            <a:graphicFrameLocks noGrp="1"/>
          </p:cNvGraphicFramePr>
          <p:nvPr>
            <p:ph sz="half" idx="13"/>
            <p:extLst>
              <p:ext uri="{D42A27DB-BD31-4B8C-83A1-F6EECF244321}">
                <p14:modId xmlns:p14="http://schemas.microsoft.com/office/powerpoint/2010/main" val="2680382476"/>
              </p:ext>
            </p:extLst>
          </p:nvPr>
        </p:nvGraphicFramePr>
        <p:xfrm>
          <a:off x="3055823" y="3432238"/>
          <a:ext cx="3943350" cy="2651760"/>
        </p:xfrm>
        <a:graphic>
          <a:graphicData uri="http://schemas.openxmlformats.org/drawingml/2006/table">
            <a:tbl>
              <a:tblPr bandRow="1">
                <a:tableStyleId>{5C22544A-7EE6-4342-B048-85BDC9FD1C3A}</a:tableStyleId>
              </a:tblPr>
              <a:tblGrid>
                <a:gridCol w="1971675">
                  <a:extLst>
                    <a:ext uri="{9D8B030D-6E8A-4147-A177-3AD203B41FA5}">
                      <a16:colId xmlns:a16="http://schemas.microsoft.com/office/drawing/2014/main" val="2045297389"/>
                    </a:ext>
                  </a:extLst>
                </a:gridCol>
                <a:gridCol w="1971675">
                  <a:extLst>
                    <a:ext uri="{9D8B030D-6E8A-4147-A177-3AD203B41FA5}">
                      <a16:colId xmlns:a16="http://schemas.microsoft.com/office/drawing/2014/main" val="2158102369"/>
                    </a:ext>
                  </a:extLst>
                </a:gridCol>
              </a:tblGrid>
              <a:tr h="0">
                <a:tc>
                  <a:txBody>
                    <a:bodyPr/>
                    <a:lstStyle/>
                    <a:p>
                      <a:pPr lvl="0">
                        <a:buNone/>
                      </a:pPr>
                      <a:endParaRPr lang="en-US"/>
                    </a:p>
                  </a:txBody>
                  <a:tcPr anchor="ctr">
                    <a:lnL w="0">
                      <a:noFill/>
                    </a:lnL>
                    <a:lnR w="0">
                      <a:noFill/>
                    </a:lnR>
                    <a:lnT w="0">
                      <a:noFill/>
                    </a:lnT>
                    <a:lnB w="0">
                      <a:noFill/>
                    </a:lnB>
                    <a:noFill/>
                  </a:tcPr>
                </a:tc>
                <a:tc>
                  <a:txBody>
                    <a:bodyPr/>
                    <a:lstStyle/>
                    <a:p>
                      <a:pPr lvl="0">
                        <a:buNone/>
                      </a:pPr>
                      <a:endParaRPr lang="en-US"/>
                    </a:p>
                  </a:txBody>
                  <a:tcPr anchor="ctr">
                    <a:lnL w="0">
                      <a:noFill/>
                    </a:lnL>
                    <a:lnR w="0">
                      <a:noFill/>
                    </a:lnR>
                    <a:lnT w="0">
                      <a:noFill/>
                    </a:lnT>
                    <a:lnB w="0">
                      <a:noFill/>
                    </a:lnB>
                    <a:noFill/>
                  </a:tcPr>
                </a:tc>
                <a:extLst>
                  <a:ext uri="{0D108BD9-81ED-4DB2-BD59-A6C34878D82A}">
                    <a16:rowId xmlns:a16="http://schemas.microsoft.com/office/drawing/2014/main" val="387764114"/>
                  </a:ext>
                </a:extLst>
              </a:tr>
              <a:tr h="0">
                <a:tc>
                  <a:txBody>
                    <a:bodyPr/>
                    <a:lstStyle/>
                    <a:p>
                      <a:r>
                        <a:rPr lang="en-US"/>
                        <a:t>Task</a:t>
                      </a:r>
                    </a:p>
                  </a:txBody>
                  <a:tcPr anchor="ctr">
                    <a:lnL>
                      <a:noFill/>
                    </a:lnL>
                    <a:lnR>
                      <a:noFill/>
                    </a:lnR>
                    <a:lnT>
                      <a:noFill/>
                    </a:lnT>
                    <a:lnB>
                      <a:noFill/>
                    </a:lnB>
                    <a:noFill/>
                  </a:tcPr>
                </a:tc>
                <a:tc>
                  <a:txBody>
                    <a:bodyPr/>
                    <a:lstStyle/>
                    <a:p>
                      <a:r>
                        <a:rPr lang="en-US"/>
                        <a:t>Metrics</a:t>
                      </a:r>
                    </a:p>
                  </a:txBody>
                  <a:tcPr anchor="ctr">
                    <a:lnL>
                      <a:noFill/>
                    </a:lnL>
                    <a:lnR>
                      <a:noFill/>
                    </a:lnR>
                    <a:lnT>
                      <a:noFill/>
                    </a:lnT>
                    <a:lnB>
                      <a:noFill/>
                    </a:lnB>
                    <a:noFill/>
                  </a:tcPr>
                </a:tc>
                <a:extLst>
                  <a:ext uri="{0D108BD9-81ED-4DB2-BD59-A6C34878D82A}">
                    <a16:rowId xmlns:a16="http://schemas.microsoft.com/office/drawing/2014/main" val="637742439"/>
                  </a:ext>
                </a:extLst>
              </a:tr>
              <a:tr h="0">
                <a:tc>
                  <a:txBody>
                    <a:bodyPr/>
                    <a:lstStyle/>
                    <a:p>
                      <a:r>
                        <a:rPr lang="en-US"/>
                        <a:t>Regression</a:t>
                      </a:r>
                    </a:p>
                  </a:txBody>
                  <a:tcPr anchor="ctr">
                    <a:lnL>
                      <a:noFill/>
                    </a:lnL>
                    <a:lnR>
                      <a:noFill/>
                    </a:lnR>
                    <a:lnT>
                      <a:noFill/>
                    </a:lnT>
                    <a:lnB>
                      <a:noFill/>
                    </a:lnB>
                    <a:noFill/>
                  </a:tcPr>
                </a:tc>
                <a:tc>
                  <a:txBody>
                    <a:bodyPr/>
                    <a:lstStyle/>
                    <a:p>
                      <a:r>
                        <a:rPr lang="en-US"/>
                        <a:t>MSE, RMSE, R²</a:t>
                      </a:r>
                    </a:p>
                  </a:txBody>
                  <a:tcPr anchor="ctr">
                    <a:lnL>
                      <a:noFill/>
                    </a:lnL>
                    <a:lnR>
                      <a:noFill/>
                    </a:lnR>
                    <a:lnT>
                      <a:noFill/>
                    </a:lnT>
                    <a:lnB>
                      <a:noFill/>
                    </a:lnB>
                    <a:noFill/>
                  </a:tcPr>
                </a:tc>
                <a:extLst>
                  <a:ext uri="{0D108BD9-81ED-4DB2-BD59-A6C34878D82A}">
                    <a16:rowId xmlns:a16="http://schemas.microsoft.com/office/drawing/2014/main" val="2865169187"/>
                  </a:ext>
                </a:extLst>
              </a:tr>
              <a:tr h="0">
                <a:tc>
                  <a:txBody>
                    <a:bodyPr/>
                    <a:lstStyle/>
                    <a:p>
                      <a:r>
                        <a:rPr lang="en-US"/>
                        <a:t>Classification</a:t>
                      </a:r>
                    </a:p>
                  </a:txBody>
                  <a:tcPr anchor="ctr">
                    <a:lnL>
                      <a:noFill/>
                    </a:lnL>
                    <a:lnR>
                      <a:noFill/>
                    </a:lnR>
                    <a:lnT>
                      <a:noFill/>
                    </a:lnT>
                    <a:lnB>
                      <a:noFill/>
                    </a:lnB>
                    <a:noFill/>
                  </a:tcPr>
                </a:tc>
                <a:tc>
                  <a:txBody>
                    <a:bodyPr/>
                    <a:lstStyle/>
                    <a:p>
                      <a:r>
                        <a:rPr lang="en-US"/>
                        <a:t>Accuracy, Precision, F1-score</a:t>
                      </a:r>
                    </a:p>
                  </a:txBody>
                  <a:tcPr anchor="ctr">
                    <a:lnL>
                      <a:noFill/>
                    </a:lnL>
                    <a:lnR>
                      <a:noFill/>
                    </a:lnR>
                    <a:lnT>
                      <a:noFill/>
                    </a:lnT>
                    <a:lnB>
                      <a:noFill/>
                    </a:lnB>
                    <a:noFill/>
                  </a:tcPr>
                </a:tc>
                <a:extLst>
                  <a:ext uri="{0D108BD9-81ED-4DB2-BD59-A6C34878D82A}">
                    <a16:rowId xmlns:a16="http://schemas.microsoft.com/office/drawing/2014/main" val="384491315"/>
                  </a:ext>
                </a:extLst>
              </a:tr>
              <a:tr h="0">
                <a:tc>
                  <a:txBody>
                    <a:bodyPr/>
                    <a:lstStyle/>
                    <a:p>
                      <a:r>
                        <a:rPr lang="en-US"/>
                        <a:t>Image</a:t>
                      </a:r>
                    </a:p>
                  </a:txBody>
                  <a:tcPr anchor="ctr">
                    <a:lnL>
                      <a:noFill/>
                    </a:lnL>
                    <a:lnR>
                      <a:noFill/>
                    </a:lnR>
                    <a:lnT>
                      <a:noFill/>
                    </a:lnT>
                    <a:lnB>
                      <a:noFill/>
                    </a:lnB>
                    <a:noFill/>
                  </a:tcPr>
                </a:tc>
                <a:tc>
                  <a:txBody>
                    <a:bodyPr/>
                    <a:lstStyle/>
                    <a:p>
                      <a:r>
                        <a:rPr lang="en-US"/>
                        <a:t>Accuracy, SSIM, PSNR</a:t>
                      </a:r>
                    </a:p>
                  </a:txBody>
                  <a:tcPr anchor="ctr">
                    <a:lnL>
                      <a:noFill/>
                    </a:lnL>
                    <a:lnR>
                      <a:noFill/>
                    </a:lnR>
                    <a:lnT>
                      <a:noFill/>
                    </a:lnT>
                    <a:lnB>
                      <a:noFill/>
                    </a:lnB>
                    <a:noFill/>
                  </a:tcPr>
                </a:tc>
                <a:extLst>
                  <a:ext uri="{0D108BD9-81ED-4DB2-BD59-A6C34878D82A}">
                    <a16:rowId xmlns:a16="http://schemas.microsoft.com/office/drawing/2014/main" val="2769701499"/>
                  </a:ext>
                </a:extLst>
              </a:tr>
            </a:tbl>
          </a:graphicData>
        </a:graphic>
      </p:graphicFrame>
      <p:sp>
        <p:nvSpPr>
          <p:cNvPr id="5" name="Text Placeholder 4">
            <a:extLst>
              <a:ext uri="{FF2B5EF4-FFF2-40B4-BE49-F238E27FC236}">
                <a16:creationId xmlns:a16="http://schemas.microsoft.com/office/drawing/2014/main" id="{9173244F-D667-99D7-0896-543160A8D37C}"/>
              </a:ext>
            </a:extLst>
          </p:cNvPr>
          <p:cNvSpPr>
            <a:spLocks noGrp="1"/>
          </p:cNvSpPr>
          <p:nvPr>
            <p:ph type="body" sz="quarter" idx="3"/>
          </p:nvPr>
        </p:nvSpPr>
        <p:spPr>
          <a:xfrm>
            <a:off x="7398079" y="3093783"/>
            <a:ext cx="3955918" cy="2381790"/>
          </a:xfrm>
        </p:spPr>
        <p:txBody>
          <a:bodyPr>
            <a:normAutofit/>
          </a:bodyPr>
          <a:lstStyle/>
          <a:p>
            <a:r>
              <a:rPr lang="en-US"/>
              <a:t>Experiment Roadmap</a:t>
            </a:r>
          </a:p>
          <a:p>
            <a:pPr marL="285750" indent="-285750">
              <a:buFont typeface="Arial"/>
              <a:buChar char="•"/>
            </a:pPr>
            <a:r>
              <a:rPr lang="en-US" b="0">
                <a:ea typeface="+mj-lt"/>
                <a:cs typeface="+mj-lt"/>
              </a:rPr>
              <a:t>Develop and train custom model</a:t>
            </a:r>
            <a:endParaRPr lang="en-US"/>
          </a:p>
          <a:p>
            <a:pPr marL="285750" indent="-285750">
              <a:buFont typeface="Arial"/>
              <a:buChar char="•"/>
            </a:pPr>
            <a:r>
              <a:rPr lang="en-US" b="0">
                <a:ea typeface="+mj-lt"/>
                <a:cs typeface="+mj-lt"/>
              </a:rPr>
              <a:t>Run baseline comparisons (Linear Regression, CNN, etc.)</a:t>
            </a:r>
            <a:endParaRPr lang="en-US"/>
          </a:p>
          <a:p>
            <a:pPr marL="285750" indent="-285750">
              <a:buFont typeface="Arial"/>
              <a:buChar char="•"/>
            </a:pPr>
            <a:r>
              <a:rPr lang="en-US" b="0">
                <a:ea typeface="+mj-lt"/>
                <a:cs typeface="+mj-lt"/>
              </a:rPr>
              <a:t>Evaluate task-specific performance</a:t>
            </a:r>
            <a:endParaRPr lang="en-US"/>
          </a:p>
          <a:p>
            <a:pPr marL="285750" indent="-285750">
              <a:buFont typeface="Arial"/>
              <a:buChar char="•"/>
            </a:pPr>
            <a:r>
              <a:rPr lang="en-US" b="0">
                <a:ea typeface="+mj-lt"/>
                <a:cs typeface="+mj-lt"/>
              </a:rPr>
              <a:t>Visualize and interpret outcomes </a:t>
            </a:r>
            <a:endParaRPr lang="en-US"/>
          </a:p>
        </p:txBody>
      </p:sp>
      <p:sp>
        <p:nvSpPr>
          <p:cNvPr id="6" name="Content Placeholder 5">
            <a:extLst>
              <a:ext uri="{FF2B5EF4-FFF2-40B4-BE49-F238E27FC236}">
                <a16:creationId xmlns:a16="http://schemas.microsoft.com/office/drawing/2014/main" id="{B2A48CBB-066F-58D1-03D9-39F8CEEC0A08}"/>
              </a:ext>
            </a:extLst>
          </p:cNvPr>
          <p:cNvSpPr>
            <a:spLocks noGrp="1"/>
          </p:cNvSpPr>
          <p:nvPr>
            <p:ph sz="half" idx="14"/>
          </p:nvPr>
        </p:nvSpPr>
        <p:spPr>
          <a:xfrm>
            <a:off x="3007507" y="1285144"/>
            <a:ext cx="8506067" cy="1778545"/>
          </a:xfrm>
        </p:spPr>
        <p:txBody>
          <a:bodyPr vert="horz" lIns="91440" tIns="0" rIns="91440" bIns="45720" rtlCol="0" anchor="t">
            <a:normAutofit/>
          </a:bodyPr>
          <a:lstStyle/>
          <a:p>
            <a:r>
              <a:rPr lang="en-US" sz="1700" b="1"/>
              <a:t>Baseline Models for Comparison:</a:t>
            </a:r>
            <a:endParaRPr lang="en-US" sz="1700"/>
          </a:p>
          <a:p>
            <a:pPr marL="285750" indent="-285750">
              <a:buFont typeface="Arial,Sans-Serif"/>
              <a:buChar char="•"/>
            </a:pPr>
            <a:r>
              <a:rPr lang="en-US" sz="1700"/>
              <a:t>Linear Regression for regression tasks</a:t>
            </a:r>
          </a:p>
          <a:p>
            <a:pPr marL="285750" indent="-285750">
              <a:buFont typeface="Arial,Sans-Serif"/>
              <a:buChar char="•"/>
            </a:pPr>
            <a:r>
              <a:rPr lang="en-US" sz="1700"/>
              <a:t>Logistic Regression and Decision Trees for classification</a:t>
            </a:r>
          </a:p>
          <a:p>
            <a:pPr marL="285750" indent="-285750">
              <a:buFont typeface="Arial,Sans-Serif"/>
              <a:buChar char="•"/>
            </a:pPr>
            <a:r>
              <a:rPr lang="en-US" sz="1700"/>
              <a:t>Convolutional Neural Networks (CNNs) for image data</a:t>
            </a:r>
          </a:p>
          <a:p>
            <a:endParaRPr lang="en-US" sz="1700"/>
          </a:p>
          <a:p>
            <a:pPr>
              <a:lnSpc>
                <a:spcPct val="90000"/>
              </a:lnSpc>
            </a:pPr>
            <a:endParaRPr lang="en-US" sz="1700"/>
          </a:p>
          <a:p>
            <a:endParaRPr lang="en-US"/>
          </a:p>
        </p:txBody>
      </p:sp>
      <p:sp>
        <p:nvSpPr>
          <p:cNvPr id="7" name="Slide Number Placeholder 6">
            <a:extLst>
              <a:ext uri="{FF2B5EF4-FFF2-40B4-BE49-F238E27FC236}">
                <a16:creationId xmlns:a16="http://schemas.microsoft.com/office/drawing/2014/main" id="{EAE27E17-6E88-FCC2-AF49-5C718B05E6B1}"/>
              </a:ext>
            </a:extLst>
          </p:cNvPr>
          <p:cNvSpPr>
            <a:spLocks noGrp="1"/>
          </p:cNvSpPr>
          <p:nvPr>
            <p:ph type="sldNum" sz="quarter" idx="12"/>
          </p:nvPr>
        </p:nvSpPr>
        <p:spPr/>
        <p:txBody>
          <a:bodyPr/>
          <a:lstStyle/>
          <a:p>
            <a:fld id="{A49DFD55-3C28-40EF-9E31-A92D2E4017FF}" type="slidenum">
              <a:rPr lang="en-US" smtClean="0"/>
              <a:pPr/>
              <a:t>7</a:t>
            </a:fld>
            <a:endParaRPr lang="en-US"/>
          </a:p>
        </p:txBody>
      </p:sp>
      <p:sp>
        <p:nvSpPr>
          <p:cNvPr id="13" name="TextBox 12">
            <a:extLst>
              <a:ext uri="{FF2B5EF4-FFF2-40B4-BE49-F238E27FC236}">
                <a16:creationId xmlns:a16="http://schemas.microsoft.com/office/drawing/2014/main" id="{7C080266-7672-D3BC-7605-F934FC2FF26A}"/>
              </a:ext>
            </a:extLst>
          </p:cNvPr>
          <p:cNvSpPr txBox="1"/>
          <p:nvPr/>
        </p:nvSpPr>
        <p:spPr>
          <a:xfrm>
            <a:off x="3052136" y="3049989"/>
            <a:ext cx="2202426"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r>
              <a:rPr lang="en-US" b="1"/>
              <a:t>Evaluation Metrics</a:t>
            </a:r>
          </a:p>
        </p:txBody>
      </p:sp>
      <p:cxnSp>
        <p:nvCxnSpPr>
          <p:cNvPr id="10" name="Straight Arrow Connector 9">
            <a:extLst>
              <a:ext uri="{FF2B5EF4-FFF2-40B4-BE49-F238E27FC236}">
                <a16:creationId xmlns:a16="http://schemas.microsoft.com/office/drawing/2014/main" id="{64FBD6FF-432C-BDCA-5FF4-841F13BEF7B9}"/>
              </a:ext>
            </a:extLst>
          </p:cNvPr>
          <p:cNvCxnSpPr/>
          <p:nvPr/>
        </p:nvCxnSpPr>
        <p:spPr>
          <a:xfrm flipH="1">
            <a:off x="6999106" y="3063170"/>
            <a:ext cx="1479" cy="3016814"/>
          </a:xfrm>
          <a:prstGeom prst="straightConnector1">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4451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36B18-8B97-10FD-4287-5E8311A3D8CC}"/>
              </a:ext>
            </a:extLst>
          </p:cNvPr>
          <p:cNvSpPr>
            <a:spLocks noGrp="1"/>
          </p:cNvSpPr>
          <p:nvPr>
            <p:ph type="title"/>
          </p:nvPr>
        </p:nvSpPr>
        <p:spPr>
          <a:xfrm>
            <a:off x="530942" y="595289"/>
            <a:ext cx="2398262" cy="473868"/>
          </a:xfrm>
        </p:spPr>
        <p:txBody>
          <a:bodyPr/>
          <a:lstStyle/>
          <a:p>
            <a:r>
              <a:rPr lang="en-US" sz="2500"/>
              <a:t>Conclusion </a:t>
            </a:r>
            <a:endParaRPr lang="en-US"/>
          </a:p>
        </p:txBody>
      </p:sp>
      <p:sp>
        <p:nvSpPr>
          <p:cNvPr id="4" name="Content Placeholder 3">
            <a:extLst>
              <a:ext uri="{FF2B5EF4-FFF2-40B4-BE49-F238E27FC236}">
                <a16:creationId xmlns:a16="http://schemas.microsoft.com/office/drawing/2014/main" id="{43A911FA-0CAD-CB81-B8C3-FA674BA52BD5}"/>
              </a:ext>
            </a:extLst>
          </p:cNvPr>
          <p:cNvSpPr>
            <a:spLocks noGrp="1"/>
          </p:cNvSpPr>
          <p:nvPr>
            <p:ph sz="half" idx="2"/>
          </p:nvPr>
        </p:nvSpPr>
        <p:spPr>
          <a:xfrm>
            <a:off x="530941" y="1531843"/>
            <a:ext cx="5561708" cy="2209281"/>
          </a:xfrm>
        </p:spPr>
        <p:txBody>
          <a:bodyPr vert="horz" lIns="91440" tIns="45720" rIns="91440" bIns="45720" rtlCol="0" anchor="t">
            <a:normAutofit/>
          </a:bodyPr>
          <a:lstStyle/>
          <a:p>
            <a:pPr marL="0" indent="0">
              <a:buNone/>
            </a:pPr>
            <a:r>
              <a:rPr lang="en-US" sz="2400" b="1"/>
              <a:t>Current Status</a:t>
            </a:r>
            <a:endParaRPr lang="en-US"/>
          </a:p>
          <a:p>
            <a:r>
              <a:rPr lang="en-US">
                <a:ea typeface="+mn-lt"/>
                <a:cs typeface="+mn-lt"/>
              </a:rPr>
              <a:t>Literature survey and architecture planning completed</a:t>
            </a:r>
            <a:endParaRPr lang="en-US"/>
          </a:p>
          <a:p>
            <a:r>
              <a:rPr lang="en-US">
                <a:ea typeface="+mn-lt"/>
                <a:cs typeface="+mn-lt"/>
              </a:rPr>
              <a:t>Data sources and baselines selected</a:t>
            </a:r>
            <a:endParaRPr lang="en-US"/>
          </a:p>
          <a:p>
            <a:r>
              <a:rPr lang="en-US">
                <a:ea typeface="+mn-lt"/>
                <a:cs typeface="+mn-lt"/>
              </a:rPr>
              <a:t>Loss function ideas and training flow charted</a:t>
            </a:r>
            <a:endParaRPr lang="en-US"/>
          </a:p>
          <a:p>
            <a:endParaRPr lang="en-US"/>
          </a:p>
        </p:txBody>
      </p:sp>
      <p:sp>
        <p:nvSpPr>
          <p:cNvPr id="5" name="Text Placeholder 4">
            <a:extLst>
              <a:ext uri="{FF2B5EF4-FFF2-40B4-BE49-F238E27FC236}">
                <a16:creationId xmlns:a16="http://schemas.microsoft.com/office/drawing/2014/main" id="{A1E93DF0-30DD-FB3A-4CAA-B8BB694E6AA5}"/>
              </a:ext>
            </a:extLst>
          </p:cNvPr>
          <p:cNvSpPr>
            <a:spLocks noGrp="1"/>
          </p:cNvSpPr>
          <p:nvPr>
            <p:ph type="body" sz="quarter" idx="3"/>
          </p:nvPr>
        </p:nvSpPr>
        <p:spPr>
          <a:xfrm>
            <a:off x="6240205" y="3909630"/>
            <a:ext cx="5590530" cy="2108181"/>
          </a:xfrm>
        </p:spPr>
        <p:txBody>
          <a:bodyPr/>
          <a:lstStyle/>
          <a:p>
            <a:r>
              <a:rPr lang="en-US" sz="2400"/>
              <a:t>Future Enhancements</a:t>
            </a:r>
          </a:p>
          <a:p>
            <a:pPr marL="285750" indent="-285750">
              <a:buFont typeface="Arial"/>
              <a:buChar char="•"/>
            </a:pPr>
            <a:r>
              <a:rPr lang="en-US" b="0">
                <a:ea typeface="+mj-lt"/>
                <a:cs typeface="+mj-lt"/>
              </a:rPr>
              <a:t>Add support for time-series data</a:t>
            </a:r>
            <a:endParaRPr lang="en-US"/>
          </a:p>
          <a:p>
            <a:pPr marL="285750" indent="-285750">
              <a:buFont typeface="Arial"/>
              <a:buChar char="•"/>
            </a:pPr>
            <a:r>
              <a:rPr lang="en-US" b="0">
                <a:ea typeface="+mj-lt"/>
                <a:cs typeface="+mj-lt"/>
              </a:rPr>
              <a:t>Explore modular training for multi-task learning</a:t>
            </a:r>
            <a:endParaRPr lang="en-US"/>
          </a:p>
          <a:p>
            <a:pPr marL="285750" indent="-285750">
              <a:buFont typeface="Arial"/>
              <a:buChar char="•"/>
            </a:pPr>
            <a:r>
              <a:rPr lang="en-US" b="0">
                <a:ea typeface="+mj-lt"/>
                <a:cs typeface="+mj-lt"/>
              </a:rPr>
              <a:t>Optimize for real-time performance and deployment</a:t>
            </a:r>
            <a:endParaRPr lang="en-US"/>
          </a:p>
        </p:txBody>
      </p:sp>
      <p:sp>
        <p:nvSpPr>
          <p:cNvPr id="6" name="Content Placeholder 5">
            <a:extLst>
              <a:ext uri="{FF2B5EF4-FFF2-40B4-BE49-F238E27FC236}">
                <a16:creationId xmlns:a16="http://schemas.microsoft.com/office/drawing/2014/main" id="{B1E079A6-2D44-3990-ECB6-63EF5A9576D2}"/>
              </a:ext>
            </a:extLst>
          </p:cNvPr>
          <p:cNvSpPr>
            <a:spLocks noGrp="1"/>
          </p:cNvSpPr>
          <p:nvPr>
            <p:ph sz="half" idx="14"/>
          </p:nvPr>
        </p:nvSpPr>
        <p:spPr>
          <a:xfrm>
            <a:off x="525204" y="4049770"/>
            <a:ext cx="5406175" cy="1988055"/>
          </a:xfrm>
        </p:spPr>
        <p:txBody>
          <a:bodyPr vert="horz" lIns="91440" tIns="0" rIns="91440" bIns="45720" rtlCol="0" anchor="t">
            <a:normAutofit lnSpcReduction="10000"/>
          </a:bodyPr>
          <a:lstStyle/>
          <a:p>
            <a:r>
              <a:rPr lang="en-US" sz="2400" b="1"/>
              <a:t>Next Steps</a:t>
            </a:r>
          </a:p>
          <a:p>
            <a:pPr marL="285750" indent="-285750">
              <a:buFont typeface="Arial"/>
              <a:buChar char="•"/>
            </a:pPr>
            <a:r>
              <a:rPr lang="en-US">
                <a:ea typeface="+mn-lt"/>
                <a:cs typeface="+mn-lt"/>
              </a:rPr>
              <a:t>Begin low-level model implementation</a:t>
            </a:r>
            <a:endParaRPr lang="en-US"/>
          </a:p>
          <a:p>
            <a:pPr marL="285750" indent="-285750">
              <a:buFont typeface="Arial"/>
              <a:buChar char="•"/>
            </a:pPr>
            <a:r>
              <a:rPr lang="en-US">
                <a:ea typeface="+mn-lt"/>
                <a:cs typeface="+mn-lt"/>
              </a:rPr>
              <a:t>Build testing pipelines and comparison tools</a:t>
            </a:r>
            <a:endParaRPr lang="en-US"/>
          </a:p>
          <a:p>
            <a:pPr marL="285750" indent="-285750">
              <a:buFont typeface="Arial"/>
              <a:buChar char="•"/>
            </a:pPr>
            <a:r>
              <a:rPr lang="en-US">
                <a:ea typeface="+mn-lt"/>
                <a:cs typeface="+mn-lt"/>
              </a:rPr>
              <a:t>Tune parameters for different task heads</a:t>
            </a:r>
            <a:endParaRPr lang="en-US"/>
          </a:p>
          <a:p>
            <a:pPr marL="285750" indent="-285750">
              <a:buFont typeface="Arial"/>
              <a:buChar char="•"/>
            </a:pPr>
            <a:r>
              <a:rPr lang="en-US">
                <a:ea typeface="+mn-lt"/>
                <a:cs typeface="+mn-lt"/>
              </a:rPr>
              <a:t>Log and analyze performance</a:t>
            </a:r>
            <a:endParaRPr lang="en-US"/>
          </a:p>
          <a:p>
            <a:endParaRPr lang="en-US"/>
          </a:p>
        </p:txBody>
      </p:sp>
      <p:sp>
        <p:nvSpPr>
          <p:cNvPr id="7" name="Slide Number Placeholder 6">
            <a:extLst>
              <a:ext uri="{FF2B5EF4-FFF2-40B4-BE49-F238E27FC236}">
                <a16:creationId xmlns:a16="http://schemas.microsoft.com/office/drawing/2014/main" id="{D2E3B95D-C001-922E-B358-8A28338A6C32}"/>
              </a:ext>
            </a:extLst>
          </p:cNvPr>
          <p:cNvSpPr>
            <a:spLocks noGrp="1"/>
          </p:cNvSpPr>
          <p:nvPr>
            <p:ph type="sldNum" sz="quarter" idx="12"/>
          </p:nvPr>
        </p:nvSpPr>
        <p:spPr/>
        <p:txBody>
          <a:bodyPr/>
          <a:lstStyle/>
          <a:p>
            <a:fld id="{A49DFD55-3C28-40EF-9E31-A92D2E4017FF}" type="slidenum">
              <a:rPr lang="en-US" smtClean="0"/>
              <a:pPr/>
              <a:t>8</a:t>
            </a:fld>
            <a:endParaRPr lang="en-US"/>
          </a:p>
        </p:txBody>
      </p:sp>
    </p:spTree>
    <p:extLst>
      <p:ext uri="{BB962C8B-B14F-4D97-AF65-F5344CB8AC3E}">
        <p14:creationId xmlns:p14="http://schemas.microsoft.com/office/powerpoint/2010/main" val="90856235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clbl:label id="{7335011f-1748-4902-8dee-6f4dac036859}" enabled="0" method="" siteId="{7335011f-1748-4902-8dee-6f4dac036859}" removed="1"/>
</clbl:labelList>
</file>

<file path=docProps/app.xml><?xml version="1.0" encoding="utf-8"?>
<Properties xmlns="http://schemas.openxmlformats.org/officeDocument/2006/extended-properties" xmlns:vt="http://schemas.openxmlformats.org/officeDocument/2006/docPropsVTypes">
  <Template>{9D9EFF0F-62B5-4C6E-AC45-5623A7759BB9}tf67328976_win32</Template>
  <TotalTime>10</TotalTime>
  <Words>734</Words>
  <Application>Microsoft Office PowerPoint</Application>
  <PresentationFormat>Widescreen</PresentationFormat>
  <Paragraphs>132</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Aptos</vt:lpstr>
      <vt:lpstr>Arial</vt:lpstr>
      <vt:lpstr>Arial,Sans-Serif</vt:lpstr>
      <vt:lpstr>Calibri</vt:lpstr>
      <vt:lpstr>Symbol</vt:lpstr>
      <vt:lpstr>Tenorite</vt:lpstr>
      <vt:lpstr>Times New Roman</vt:lpstr>
      <vt:lpstr>Custom</vt:lpstr>
      <vt:lpstr>Development of a Machine Learning Algorithm from Scratch and Its Evaluation</vt:lpstr>
      <vt:lpstr>Introduction</vt:lpstr>
      <vt:lpstr>Motivation</vt:lpstr>
      <vt:lpstr>Problem Definition </vt:lpstr>
      <vt:lpstr>Broad Approach or proposed solution</vt:lpstr>
      <vt:lpstr>Approach </vt:lpstr>
      <vt:lpstr>Experiment</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Sala,Sravya Geethika</dc:creator>
  <cp:lastModifiedBy>Sala,Sravya Geethika</cp:lastModifiedBy>
  <cp:revision>4</cp:revision>
  <dcterms:created xsi:type="dcterms:W3CDTF">2025-05-29T04:33:49Z</dcterms:created>
  <dcterms:modified xsi:type="dcterms:W3CDTF">2025-05-29T14:07:33Z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