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516" y="36"/>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147483647" cy="2147483647"/>
            <a:chOff x="0" y="0"/>
            <a:chExt cx="0" cy="0"/>
          </a:xfrm>
        </p:grpSpPr>
      </p:grpSp>
      <p:pic>
        <p:nvPicPr>
          <p:cNvPr id="3" name="Picture 3"/>
          <p:cNvPicPr>
            <a:picLocks noChangeAspect="1"/>
          </p:cNvPicPr>
          <p:nvPr/>
        </p:nvPicPr>
        <p:blipFill>
          <a:blip r:embed="rId2"/>
          <a:stretch>
            <a:fillRect/>
          </a:stretch>
        </p:blipFill>
        <p:spPr>
          <a:xfrm>
            <a:off x="0" y="0"/>
            <a:ext cx="18288000" cy="10287000"/>
          </a:xfrm>
          <a:prstGeom prst="rect">
            <a:avLst/>
          </a:prstGeom>
        </p:spPr>
      </p:pic>
      <p:pic>
        <p:nvPicPr>
          <p:cNvPr id="4" name="Picture 4"/>
          <p:cNvPicPr>
            <a:picLocks noChangeAspect="1"/>
          </p:cNvPicPr>
          <p:nvPr/>
        </p:nvPicPr>
        <p:blipFill>
          <a:blip r:embed="rId3"/>
          <a:stretch>
            <a:fillRect/>
          </a:stretch>
        </p:blipFill>
        <p:spPr>
          <a:xfrm>
            <a:off x="7348071" y="-304800"/>
            <a:ext cx="11531600" cy="10909300"/>
          </a:xfrm>
          <a:prstGeom prst="rect">
            <a:avLst/>
          </a:prstGeom>
        </p:spPr>
      </p:pic>
      <p:pic>
        <p:nvPicPr>
          <p:cNvPr id="5" name="Picture 5"/>
          <p:cNvPicPr>
            <a:picLocks noChangeAspect="1"/>
          </p:cNvPicPr>
          <p:nvPr/>
        </p:nvPicPr>
        <p:blipFill>
          <a:blip r:embed="rId4"/>
          <a:stretch>
            <a:fillRect/>
          </a:stretch>
        </p:blipFill>
        <p:spPr>
          <a:xfrm>
            <a:off x="-609600" y="-457200"/>
            <a:ext cx="1866900" cy="11214100"/>
          </a:xfrm>
          <a:prstGeom prst="rect">
            <a:avLst/>
          </a:prstGeom>
        </p:spPr>
      </p:pic>
      <p:pic>
        <p:nvPicPr>
          <p:cNvPr id="10" name="Picture 10"/>
          <p:cNvPicPr>
            <a:picLocks noChangeAspect="1"/>
          </p:cNvPicPr>
          <p:nvPr/>
        </p:nvPicPr>
        <p:blipFill>
          <a:blip r:embed="rId5"/>
          <a:stretch>
            <a:fillRect/>
          </a:stretch>
        </p:blipFill>
        <p:spPr>
          <a:xfrm>
            <a:off x="14528800" y="9207500"/>
            <a:ext cx="457200" cy="457200"/>
          </a:xfrm>
          <a:prstGeom prst="rect">
            <a:avLst/>
          </a:prstGeom>
        </p:spPr>
      </p:pic>
      <p:grpSp>
        <p:nvGrpSpPr>
          <p:cNvPr id="11" name="Group 11"/>
          <p:cNvGrpSpPr/>
          <p:nvPr/>
        </p:nvGrpSpPr>
        <p:grpSpPr>
          <a:xfrm>
            <a:off x="2147483647" y="2147483647"/>
            <a:ext cx="2147483647" cy="2147483647"/>
            <a:chOff x="0" y="0"/>
            <a:chExt cx="0" cy="0"/>
          </a:xfrm>
        </p:grpSpPr>
      </p:grpSp>
      <p:pic>
        <p:nvPicPr>
          <p:cNvPr id="12" name="Picture 12"/>
          <p:cNvPicPr>
            <a:picLocks noChangeAspect="1"/>
          </p:cNvPicPr>
          <p:nvPr/>
        </p:nvPicPr>
        <p:blipFill>
          <a:blip r:embed="rId6"/>
          <a:stretch>
            <a:fillRect/>
          </a:stretch>
        </p:blipFill>
        <p:spPr>
          <a:xfrm>
            <a:off x="14757400" y="9207500"/>
            <a:ext cx="457200" cy="457200"/>
          </a:xfrm>
          <a:prstGeom prst="rect">
            <a:avLst/>
          </a:prstGeom>
        </p:spPr>
      </p:pic>
      <p:pic>
        <p:nvPicPr>
          <p:cNvPr id="13" name="Picture 13"/>
          <p:cNvPicPr>
            <a:picLocks noChangeAspect="1"/>
          </p:cNvPicPr>
          <p:nvPr/>
        </p:nvPicPr>
        <p:blipFill>
          <a:blip r:embed="rId7"/>
          <a:stretch>
            <a:fillRect/>
          </a:stretch>
        </p:blipFill>
        <p:spPr>
          <a:xfrm>
            <a:off x="14846300" y="9296400"/>
            <a:ext cx="279400" cy="279400"/>
          </a:xfrm>
          <a:prstGeom prst="rect">
            <a:avLst/>
          </a:prstGeom>
        </p:spPr>
      </p:pic>
      <p:sp>
        <p:nvSpPr>
          <p:cNvPr id="16" name="Rectangle 15"/>
          <p:cNvSpPr/>
          <p:nvPr/>
        </p:nvSpPr>
        <p:spPr>
          <a:xfrm>
            <a:off x="2603902" y="3086100"/>
            <a:ext cx="15387738" cy="3385542"/>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AMAZON SALES</a:t>
            </a:r>
          </a:p>
          <a:p>
            <a:pPr algn="ctr"/>
            <a:r>
              <a:rPr lang="en-US" sz="8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DATA ANALYZING</a:t>
            </a:r>
          </a:p>
          <a:p>
            <a:pPr algn="ctr"/>
            <a:r>
              <a:rPr lang="en-US" sz="5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a:t>
            </a:r>
            <a:r>
              <a:rPr lang="en-US" sz="36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Nunna</a:t>
            </a: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Venkata</a:t>
            </a: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Sravya</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373600" cy="1143000"/>
          </a:xfrm>
        </p:spPr>
        <p:txBody>
          <a:bodyPr/>
          <a:lstStyle/>
          <a:p>
            <a:endParaRPr lang="en-IN" dirty="0"/>
          </a:p>
        </p:txBody>
      </p:sp>
      <p:pic>
        <p:nvPicPr>
          <p:cNvPr id="4" name="Picture 5"/>
          <p:cNvPicPr>
            <a:picLocks noGrp="1" noChangeAspect="1"/>
          </p:cNvPicPr>
          <p:nvPr>
            <p:ph idx="1"/>
          </p:nvPr>
        </p:nvPicPr>
        <p:blipFill>
          <a:blip r:embed="rId2"/>
          <a:stretch>
            <a:fillRect/>
          </a:stretch>
        </p:blipFill>
        <p:spPr>
          <a:xfrm>
            <a:off x="0" y="-19050"/>
            <a:ext cx="18440400" cy="102870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32" t="4037" r="2042" b="8917"/>
          <a:stretch/>
        </p:blipFill>
        <p:spPr>
          <a:xfrm>
            <a:off x="10210800" y="0"/>
            <a:ext cx="8077200" cy="10287000"/>
          </a:xfrm>
          <a:prstGeom prst="rect">
            <a:avLst/>
          </a:prstGeom>
        </p:spPr>
      </p:pic>
      <p:sp>
        <p:nvSpPr>
          <p:cNvPr id="6" name="Rectangle 5"/>
          <p:cNvSpPr/>
          <p:nvPr/>
        </p:nvSpPr>
        <p:spPr>
          <a:xfrm>
            <a:off x="457200" y="2068111"/>
            <a:ext cx="5416868" cy="923330"/>
          </a:xfrm>
          <a:prstGeom prst="rect">
            <a:avLst/>
          </a:prstGeom>
          <a:noFill/>
        </p:spPr>
        <p:txBody>
          <a:bodyPr wrap="none" lIns="91440" tIns="45720" rIns="91440" bIns="45720">
            <a:spAutoFit/>
          </a:bodyPr>
          <a:lstStyle/>
          <a:p>
            <a:pPr algn="ctr"/>
            <a:r>
              <a:rPr lang="en-US" sz="5400" u="sng"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54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457200" y="2560638"/>
            <a:ext cx="9372600"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817912" y="3806714"/>
            <a:ext cx="8651175" cy="4524315"/>
          </a:xfrm>
          <a:prstGeom prst="rect">
            <a:avLst/>
          </a:prstGeom>
          <a:noFill/>
        </p:spPr>
        <p:txBody>
          <a:bodyPr wrap="square" lIns="91440" tIns="45720" rIns="91440" bIns="45720">
            <a:spAutoFit/>
          </a:bodyPr>
          <a:lstStyle/>
          <a:p>
            <a:pPr algn="just"/>
            <a:r>
              <a:rPr lang="en-US" sz="3600" dirty="0" smtClean="0">
                <a:latin typeface="Times New Roman" panose="02020603050405020304" pitchFamily="18" charset="0"/>
                <a:cs typeface="Times New Roman" panose="02020603050405020304" pitchFamily="18" charset="0"/>
              </a:rPr>
              <a:t>           Understanding </a:t>
            </a:r>
            <a:r>
              <a:rPr lang="en-US" sz="3600" dirty="0">
                <a:latin typeface="Times New Roman" panose="02020603050405020304" pitchFamily="18" charset="0"/>
                <a:cs typeface="Times New Roman" panose="02020603050405020304" pitchFamily="18" charset="0"/>
              </a:rPr>
              <a:t>and analyzing Amazon sales data can unlock valuable insights to drive business growth. This presentation will explore the key challenges, data architecture, </a:t>
            </a:r>
            <a:r>
              <a:rPr lang="en-US" sz="3600" dirty="0" smtClean="0">
                <a:latin typeface="Times New Roman" panose="02020603050405020304" pitchFamily="18" charset="0"/>
                <a:cs typeface="Times New Roman" panose="02020603050405020304" pitchFamily="18" charset="0"/>
              </a:rPr>
              <a:t>visualization techniques</a:t>
            </a:r>
            <a:r>
              <a:rPr lang="en-US" sz="3600" dirty="0">
                <a:latin typeface="Times New Roman" panose="02020603050405020304" pitchFamily="18" charset="0"/>
                <a:cs typeface="Times New Roman" panose="02020603050405020304" pitchFamily="18" charset="0"/>
              </a:rPr>
              <a:t>, and predictive analytics methods to optimize Amazon sales performance.</a:t>
            </a:r>
          </a:p>
          <a:p>
            <a:pPr algn="just"/>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747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p:cNvPicPr>
          <p:nvPr/>
        </p:nvPicPr>
        <p:blipFill>
          <a:blip r:embed="rId2"/>
          <a:stretch>
            <a:fillRect/>
          </a:stretch>
        </p:blipFill>
        <p:spPr>
          <a:xfrm>
            <a:off x="0" y="-19050"/>
            <a:ext cx="18440400" cy="10287000"/>
          </a:xfrm>
          <a:prstGeom prst="rect">
            <a:avLst/>
          </a:prstGeom>
        </p:spPr>
      </p:pic>
      <p:sp>
        <p:nvSpPr>
          <p:cNvPr id="5" name="Rectangle 4"/>
          <p:cNvSpPr/>
          <p:nvPr/>
        </p:nvSpPr>
        <p:spPr>
          <a:xfrm>
            <a:off x="765894" y="2019300"/>
            <a:ext cx="7612212" cy="923330"/>
          </a:xfrm>
          <a:prstGeom prst="rect">
            <a:avLst/>
          </a:prstGeom>
          <a:noFill/>
        </p:spPr>
        <p:txBody>
          <a:bodyPr wrap="none" lIns="91440" tIns="45720" rIns="91440" bIns="45720">
            <a:spAutoFit/>
          </a:bodyPr>
          <a:lstStyle/>
          <a:p>
            <a:pPr algn="ctr"/>
            <a:r>
              <a:rPr lang="en-US" sz="5400" b="0" u="sng"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endParaRPr lang="en-US" sz="54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125716" y="2781300"/>
            <a:ext cx="184730" cy="923330"/>
          </a:xfrm>
          <a:prstGeom prst="rect">
            <a:avLst/>
          </a:prstGeom>
          <a:noFill/>
        </p:spPr>
        <p:txBody>
          <a:bodyPr wrap="non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990600" y="3467100"/>
            <a:ext cx="16459200" cy="4247317"/>
          </a:xfrm>
          <a:prstGeom prst="rect">
            <a:avLst/>
          </a:prstGeom>
          <a:noFill/>
        </p:spPr>
        <p:txBody>
          <a:bodyPr wrap="square" lIns="91440" tIns="45720" rIns="91440" bIns="45720">
            <a:spAutoFit/>
          </a:bodyPr>
          <a:lstStyle/>
          <a:p>
            <a:pPr algn="just"/>
            <a:r>
              <a:rPr lang="en-US" sz="5400" dirty="0" smtClean="0">
                <a:latin typeface="Times New Roman" panose="02020603050405020304" pitchFamily="18" charset="0"/>
                <a:cs typeface="Times New Roman" panose="02020603050405020304" pitchFamily="18" charset="0"/>
              </a:rPr>
              <a:t>                    Sales </a:t>
            </a:r>
            <a:r>
              <a:rPr lang="en-US" sz="5400" dirty="0">
                <a:latin typeface="Times New Roman" panose="02020603050405020304" pitchFamily="18" charset="0"/>
                <a:cs typeface="Times New Roman" panose="02020603050405020304" pitchFamily="18" charset="0"/>
              </a:rPr>
              <a:t>management has gained importance to meet increasing competition and the need for improved methods of distribution to reduce cost and to increase profits. Sales management today is the most important function in a commercial and business enterprise. </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077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a:stretch>
            <a:fillRect/>
          </a:stretch>
        </p:blipFill>
        <p:spPr>
          <a:xfrm>
            <a:off x="0" y="-19050"/>
            <a:ext cx="18440400" cy="10287000"/>
          </a:xfrm>
          <a:prstGeom prst="rect">
            <a:avLst/>
          </a:prstGeom>
        </p:spPr>
      </p:pic>
      <p:sp>
        <p:nvSpPr>
          <p:cNvPr id="3" name="Rectangle 2"/>
          <p:cNvSpPr/>
          <p:nvPr/>
        </p:nvSpPr>
        <p:spPr>
          <a:xfrm>
            <a:off x="473775" y="495300"/>
            <a:ext cx="17204625"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016" t="30209" r="5491" b="15625"/>
          <a:stretch/>
        </p:blipFill>
        <p:spPr>
          <a:xfrm>
            <a:off x="1295400" y="2796242"/>
            <a:ext cx="15773400" cy="7071658"/>
          </a:xfrm>
          <a:prstGeom prst="rect">
            <a:avLst/>
          </a:prstGeom>
        </p:spPr>
      </p:pic>
      <p:sp>
        <p:nvSpPr>
          <p:cNvPr id="5" name="Rectangle 4"/>
          <p:cNvSpPr/>
          <p:nvPr/>
        </p:nvSpPr>
        <p:spPr>
          <a:xfrm>
            <a:off x="627412" y="419100"/>
            <a:ext cx="17185575" cy="1938992"/>
          </a:xfrm>
          <a:prstGeom prst="rect">
            <a:avLst/>
          </a:prstGeom>
          <a:noFill/>
        </p:spPr>
        <p:txBody>
          <a:bodyPr wrap="square" lIns="91440" tIns="45720" rIns="91440" bIns="45720">
            <a:spAutoFit/>
          </a:bodyPr>
          <a:lstStyle/>
          <a:p>
            <a:pPr algn="just"/>
            <a:r>
              <a:rPr lang="en-US" sz="4000" dirty="0">
                <a:ln w="0"/>
                <a:latin typeface="Times New Roman" panose="02020603050405020304" pitchFamily="18" charset="0"/>
                <a:cs typeface="Times New Roman" panose="02020603050405020304" pitchFamily="18" charset="0"/>
              </a:rPr>
              <a:t>In Tableau, create a dashboard to analyze Amazon sales data by visualizing sales trends over time, geographical distribution, and product performance across different regions and item types, with interactive filters for detailed insights.</a:t>
            </a:r>
            <a:endParaRPr lang="en-US" sz="4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956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p:cNvPicPr>
          <p:nvPr/>
        </p:nvPicPr>
        <p:blipFill>
          <a:blip r:embed="rId2"/>
          <a:stretch>
            <a:fillRect/>
          </a:stretch>
        </p:blipFill>
        <p:spPr>
          <a:xfrm>
            <a:off x="0" y="0"/>
            <a:ext cx="18440400" cy="10287000"/>
          </a:xfrm>
          <a:prstGeom prst="rect">
            <a:avLst/>
          </a:prstGeom>
        </p:spPr>
      </p:pic>
      <p:sp>
        <p:nvSpPr>
          <p:cNvPr id="4" name="Rectangle 3"/>
          <p:cNvSpPr/>
          <p:nvPr/>
        </p:nvSpPr>
        <p:spPr>
          <a:xfrm>
            <a:off x="435675" y="554504"/>
            <a:ext cx="17318925" cy="1938992"/>
          </a:xfrm>
          <a:prstGeom prst="rect">
            <a:avLst/>
          </a:prstGeom>
          <a:noFill/>
        </p:spPr>
        <p:txBody>
          <a:bodyPr wrap="square" lIns="91440" tIns="45720" rIns="91440" bIns="45720">
            <a:spAutoFit/>
          </a:bodyPr>
          <a:lstStyle/>
          <a:p>
            <a:pPr algn="just"/>
            <a:r>
              <a:rPr lang="en-US" sz="4000" dirty="0" smtClean="0">
                <a:ln w="0"/>
                <a:latin typeface="Times New Roman" panose="02020603050405020304" pitchFamily="18" charset="0"/>
                <a:cs typeface="Times New Roman" panose="02020603050405020304" pitchFamily="18" charset="0"/>
              </a:rPr>
              <a:t>To visualize </a:t>
            </a:r>
            <a:r>
              <a:rPr lang="en-US" sz="4000" dirty="0">
                <a:ln w="0"/>
                <a:latin typeface="Times New Roman" panose="02020603050405020304" pitchFamily="18" charset="0"/>
                <a:cs typeface="Times New Roman" panose="02020603050405020304" pitchFamily="18" charset="0"/>
              </a:rPr>
              <a:t>the distribution of sales across countries within each region by placing r</a:t>
            </a:r>
            <a:r>
              <a:rPr lang="en-US" sz="4000" dirty="0" smtClean="0">
                <a:ln w="0"/>
                <a:latin typeface="Times New Roman" panose="02020603050405020304" pitchFamily="18" charset="0"/>
                <a:cs typeface="Times New Roman" panose="02020603050405020304" pitchFamily="18" charset="0"/>
              </a:rPr>
              <a:t>egion </a:t>
            </a:r>
            <a:r>
              <a:rPr lang="en-US" sz="4000" dirty="0">
                <a:ln w="0"/>
                <a:latin typeface="Times New Roman" panose="02020603050405020304" pitchFamily="18" charset="0"/>
                <a:cs typeface="Times New Roman" panose="02020603050405020304" pitchFamily="18" charset="0"/>
              </a:rPr>
              <a:t>on the </a:t>
            </a:r>
            <a:r>
              <a:rPr lang="en-US" sz="4000" dirty="0" smtClean="0">
                <a:ln w="0"/>
                <a:latin typeface="Times New Roman" panose="02020603050405020304" pitchFamily="18" charset="0"/>
                <a:cs typeface="Times New Roman" panose="02020603050405020304" pitchFamily="18" charset="0"/>
              </a:rPr>
              <a:t>columns </a:t>
            </a:r>
            <a:r>
              <a:rPr lang="en-US" sz="4000" dirty="0">
                <a:ln w="0"/>
                <a:latin typeface="Times New Roman" panose="02020603050405020304" pitchFamily="18" charset="0"/>
                <a:cs typeface="Times New Roman" panose="02020603050405020304" pitchFamily="18" charset="0"/>
              </a:rPr>
              <a:t>shelf, s</a:t>
            </a:r>
            <a:r>
              <a:rPr lang="en-US" sz="4000" dirty="0" smtClean="0">
                <a:ln w="0"/>
                <a:latin typeface="Times New Roman" panose="02020603050405020304" pitchFamily="18" charset="0"/>
                <a:cs typeface="Times New Roman" panose="02020603050405020304" pitchFamily="18" charset="0"/>
              </a:rPr>
              <a:t>ales </a:t>
            </a:r>
            <a:r>
              <a:rPr lang="en-US" sz="4000" dirty="0">
                <a:ln w="0"/>
                <a:latin typeface="Times New Roman" panose="02020603050405020304" pitchFamily="18" charset="0"/>
                <a:cs typeface="Times New Roman" panose="02020603050405020304" pitchFamily="18" charset="0"/>
              </a:rPr>
              <a:t>on the r</a:t>
            </a:r>
            <a:r>
              <a:rPr lang="en-US" sz="4000" dirty="0" smtClean="0">
                <a:ln w="0"/>
                <a:latin typeface="Times New Roman" panose="02020603050405020304" pitchFamily="18" charset="0"/>
                <a:cs typeface="Times New Roman" panose="02020603050405020304" pitchFamily="18" charset="0"/>
              </a:rPr>
              <a:t>ows </a:t>
            </a:r>
            <a:r>
              <a:rPr lang="en-US" sz="4000" dirty="0">
                <a:ln w="0"/>
                <a:latin typeface="Times New Roman" panose="02020603050405020304" pitchFamily="18" charset="0"/>
                <a:cs typeface="Times New Roman" panose="02020603050405020304" pitchFamily="18" charset="0"/>
              </a:rPr>
              <a:t>shelf, and c</a:t>
            </a:r>
            <a:r>
              <a:rPr lang="en-US" sz="4000" dirty="0" smtClean="0">
                <a:ln w="0"/>
                <a:latin typeface="Times New Roman" panose="02020603050405020304" pitchFamily="18" charset="0"/>
                <a:cs typeface="Times New Roman" panose="02020603050405020304" pitchFamily="18" charset="0"/>
              </a:rPr>
              <a:t>ountry </a:t>
            </a:r>
            <a:r>
              <a:rPr lang="en-US" sz="4000" dirty="0">
                <a:ln w="0"/>
                <a:latin typeface="Times New Roman" panose="02020603050405020304" pitchFamily="18" charset="0"/>
                <a:cs typeface="Times New Roman" panose="02020603050405020304" pitchFamily="18" charset="0"/>
              </a:rPr>
              <a:t>on the </a:t>
            </a:r>
            <a:r>
              <a:rPr lang="en-US" sz="4000" dirty="0" smtClean="0">
                <a:ln w="0"/>
                <a:latin typeface="Times New Roman" panose="02020603050405020304" pitchFamily="18" charset="0"/>
                <a:cs typeface="Times New Roman" panose="02020603050405020304" pitchFamily="18" charset="0"/>
              </a:rPr>
              <a:t>detail </a:t>
            </a:r>
            <a:r>
              <a:rPr lang="en-US" sz="4000" dirty="0">
                <a:ln w="0"/>
                <a:latin typeface="Times New Roman" panose="02020603050405020304" pitchFamily="18" charset="0"/>
                <a:cs typeface="Times New Roman" panose="02020603050405020304" pitchFamily="18" charset="0"/>
              </a:rPr>
              <a:t>shelf, providing a clear view of sales variations and outliers within regions.</a:t>
            </a:r>
            <a:endParaRPr lang="en-US" sz="40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7746" t="30209" r="20132" b="12500"/>
          <a:stretch/>
        </p:blipFill>
        <p:spPr>
          <a:xfrm>
            <a:off x="685801" y="3048000"/>
            <a:ext cx="8382000" cy="5981700"/>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8331" t="30209" r="19546" b="12500"/>
          <a:stretch/>
        </p:blipFill>
        <p:spPr>
          <a:xfrm>
            <a:off x="9753602" y="3048000"/>
            <a:ext cx="8000998" cy="5981700"/>
          </a:xfrm>
          <a:prstGeom prst="rect">
            <a:avLst/>
          </a:prstGeom>
        </p:spPr>
      </p:pic>
    </p:spTree>
    <p:extLst>
      <p:ext uri="{BB962C8B-B14F-4D97-AF65-F5344CB8AC3E}">
        <p14:creationId xmlns:p14="http://schemas.microsoft.com/office/powerpoint/2010/main" val="336781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a:stretch>
            <a:fillRect/>
          </a:stretch>
        </p:blipFill>
        <p:spPr>
          <a:xfrm>
            <a:off x="0" y="0"/>
            <a:ext cx="18440400" cy="10287000"/>
          </a:xfrm>
          <a:prstGeom prst="rect">
            <a:avLst/>
          </a:prstGeom>
        </p:spPr>
      </p:pic>
      <p:sp>
        <p:nvSpPr>
          <p:cNvPr id="3" name="Rectangle 2"/>
          <p:cNvSpPr/>
          <p:nvPr/>
        </p:nvSpPr>
        <p:spPr>
          <a:xfrm>
            <a:off x="548478" y="338435"/>
            <a:ext cx="3986925" cy="923330"/>
          </a:xfrm>
          <a:prstGeom prst="rect">
            <a:avLst/>
          </a:prstGeom>
          <a:noFill/>
        </p:spPr>
        <p:txBody>
          <a:bodyPr wrap="none" lIns="91440" tIns="45720" rIns="91440" bIns="45720">
            <a:spAutoFit/>
          </a:bodyPr>
          <a:lstStyle/>
          <a:p>
            <a:pPr algn="ctr"/>
            <a:r>
              <a:rPr lang="en-US" sz="5400" b="0" u="sng" cap="none" spc="0" dirty="0" smtClean="0">
                <a:ln w="0"/>
                <a:solidFill>
                  <a:schemeClr val="tx1"/>
                </a:solidFill>
                <a:latin typeface="Times New Roman" panose="02020603050405020304" pitchFamily="18" charset="0"/>
                <a:cs typeface="Times New Roman" panose="02020603050405020304" pitchFamily="18" charset="0"/>
              </a:rPr>
              <a:t>MY DESIGN</a:t>
            </a:r>
            <a:endParaRPr lang="en-US" sz="5400" b="0" u="sng" cap="none" spc="0" dirty="0">
              <a:ln w="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478" y="1409700"/>
            <a:ext cx="17206122" cy="8305800"/>
          </a:xfrm>
          <a:prstGeom prst="rect">
            <a:avLst/>
          </a:prstGeom>
        </p:spPr>
      </p:pic>
    </p:spTree>
    <p:extLst>
      <p:ext uri="{BB962C8B-B14F-4D97-AF65-F5344CB8AC3E}">
        <p14:creationId xmlns:p14="http://schemas.microsoft.com/office/powerpoint/2010/main" val="2207278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a:stretch>
            <a:fillRect/>
          </a:stretch>
        </p:blipFill>
        <p:spPr>
          <a:xfrm>
            <a:off x="0" y="0"/>
            <a:ext cx="18440400" cy="10287000"/>
          </a:xfrm>
          <a:prstGeom prst="rect">
            <a:avLst/>
          </a:prstGeom>
        </p:spPr>
      </p:pic>
      <p:sp>
        <p:nvSpPr>
          <p:cNvPr id="3" name="Rectangle 2"/>
          <p:cNvSpPr/>
          <p:nvPr/>
        </p:nvSpPr>
        <p:spPr>
          <a:xfrm>
            <a:off x="5448300" y="4358670"/>
            <a:ext cx="7543800" cy="1569660"/>
          </a:xfrm>
          <a:prstGeom prst="rect">
            <a:avLst/>
          </a:prstGeom>
          <a:noFill/>
        </p:spPr>
        <p:txBody>
          <a:bodyPr wrap="squar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latin typeface="Pristina" panose="03060402040406080204" pitchFamily="66" charset="0"/>
              </a:rPr>
              <a:t>Thank  you</a:t>
            </a:r>
            <a:endParaRPr lang="en-US" sz="9600" dirty="0">
              <a:ln w="0"/>
              <a:effectLst>
                <a:outerShdw blurRad="38100" dist="19050" dir="2700000" algn="tl" rotWithShape="0">
                  <a:schemeClr val="dk1">
                    <a:alpha val="40000"/>
                  </a:schemeClr>
                </a:outerShdw>
              </a:effectLst>
              <a:latin typeface="Pristina" panose="03060402040406080204" pitchFamily="66" charset="0"/>
            </a:endParaRPr>
          </a:p>
        </p:txBody>
      </p:sp>
    </p:spTree>
    <p:extLst>
      <p:ext uri="{BB962C8B-B14F-4D97-AF65-F5344CB8AC3E}">
        <p14:creationId xmlns:p14="http://schemas.microsoft.com/office/powerpoint/2010/main" val="1112054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181</Words>
  <Application>Microsoft Office PowerPoint</Application>
  <PresentationFormat>Custom</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Pristina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Sravya Nunna</dc:creator>
  <cp:lastModifiedBy>Microsoft account</cp:lastModifiedBy>
  <cp:revision>10</cp:revision>
  <dcterms:created xsi:type="dcterms:W3CDTF">2006-08-16T00:00:00Z</dcterms:created>
  <dcterms:modified xsi:type="dcterms:W3CDTF">2024-05-26T11:15:37Z</dcterms:modified>
</cp:coreProperties>
</file>