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 Mono SemiBold"/>
      <p:regular r:id="rId22"/>
      <p:bold r:id="rId23"/>
      <p:italic r:id="rId24"/>
      <p:boldItalic r:id="rId25"/>
    </p:embeddedFont>
    <p:embeddedFont>
      <p:font typeface="Playfair Display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Oswald"/>
      <p:regular r:id="rId34"/>
      <p:bold r:id="rId35"/>
    </p:embeddedFont>
    <p:embeddedFont>
      <p:font typeface="Roboto Mon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MonoSemiBold-regular.fntdata"/><Relationship Id="rId21" Type="http://schemas.openxmlformats.org/officeDocument/2006/relationships/slide" Target="slides/slide16.xml"/><Relationship Id="rId24" Type="http://schemas.openxmlformats.org/officeDocument/2006/relationships/font" Target="fonts/RobotoMonoSemiBold-italic.fntdata"/><Relationship Id="rId23" Type="http://schemas.openxmlformats.org/officeDocument/2006/relationships/font" Target="fonts/RobotoMonoSemi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regular.fntdata"/><Relationship Id="rId25" Type="http://schemas.openxmlformats.org/officeDocument/2006/relationships/font" Target="fonts/RobotoMonoSemiBold-boldItalic.fntdata"/><Relationship Id="rId28" Type="http://schemas.openxmlformats.org/officeDocument/2006/relationships/font" Target="fonts/PlayfairDisplay-italic.fntdata"/><Relationship Id="rId27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Oswald-bold.fntdata"/><Relationship Id="rId12" Type="http://schemas.openxmlformats.org/officeDocument/2006/relationships/slide" Target="slides/slide7.xml"/><Relationship Id="rId34" Type="http://schemas.openxmlformats.org/officeDocument/2006/relationships/font" Target="fonts/Oswald-regular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.fntdata"/><Relationship Id="rId14" Type="http://schemas.openxmlformats.org/officeDocument/2006/relationships/slide" Target="slides/slide9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ad047f2d7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ad047f2d7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ad047f2d7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6ad047f2d7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ad047f2d7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ad047f2d7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6ad047f2d7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6ad047f2d7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ad047f2d7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6ad047f2d7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6ad047f2d7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6ad047f2d7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6ad047f2d7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6ad047f2d7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ad047f2d7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ad047f2d7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ad047f2d7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ad047f2d7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ad047f2d7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ad047f2d7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ad047f2d7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ad047f2d7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ad047f2d7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ad047f2d7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ad047f2d7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ad047f2d7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ad047f2d7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ad047f2d7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DD4A83"/>
                </a:solidFill>
              </a:rPr>
              <a:t>SRAVYA POLA</a:t>
            </a:r>
            <a:endParaRPr sz="4500">
              <a:solidFill>
                <a:srgbClr val="DD4A83"/>
              </a:solidFill>
            </a:endParaRPr>
          </a:p>
        </p:txBody>
      </p:sp>
      <p:sp>
        <p:nvSpPr>
          <p:cNvPr id="59" name="Google Shape;59;p13"/>
          <p:cNvSpPr txBox="1"/>
          <p:nvPr>
            <p:ph idx="4294967295" type="subTitle"/>
          </p:nvPr>
        </p:nvSpPr>
        <p:spPr>
          <a:xfrm>
            <a:off x="735000" y="2987175"/>
            <a:ext cx="76740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AI-Based Chatbot for Hotel Management Homepage</a:t>
            </a:r>
            <a:endParaRPr b="1" sz="21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825">
              <a:solidFill>
                <a:srgbClr val="0000FF"/>
              </a:solidFill>
              <a:highlight>
                <a:schemeClr val="lt1"/>
              </a:highlight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38850" y="155350"/>
            <a:ext cx="7387500" cy="32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300">
                <a:highlight>
                  <a:srgbClr val="DD4A83"/>
                </a:highlight>
                <a:latin typeface="Roboto Mono"/>
                <a:ea typeface="Roboto Mono"/>
                <a:cs typeface="Roboto Mono"/>
                <a:sym typeface="Roboto Mono"/>
              </a:rPr>
              <a:t>Booking Assistance  :</a:t>
            </a:r>
            <a:endParaRPr sz="1300">
              <a:highlight>
                <a:srgbClr val="DD4A8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38850" y="535875"/>
            <a:ext cx="3751500" cy="43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75">
                <a:highlight>
                  <a:srgbClr val="C9DAF8"/>
                </a:highlight>
                <a:latin typeface="Roboto Mono"/>
                <a:ea typeface="Roboto Mono"/>
                <a:cs typeface="Roboto Mono"/>
                <a:sym typeface="Roboto Mono"/>
              </a:rPr>
              <a:t>A)Real-Time Availability &amp; Reservation</a:t>
            </a:r>
            <a:endParaRPr b="1" sz="3775">
              <a:highlight>
                <a:srgbClr val="C9DAF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775">
                <a:latin typeface="Roboto Mono"/>
                <a:ea typeface="Roboto Mono"/>
                <a:cs typeface="Roboto Mono"/>
                <a:sym typeface="Roboto Mono"/>
              </a:rPr>
              <a:t>In-Chat Availability Check</a:t>
            </a:r>
            <a:br>
              <a:rPr b="1" lang="en" sz="37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775">
                <a:latin typeface="Roboto Mono"/>
                <a:ea typeface="Roboto Mono"/>
                <a:cs typeface="Roboto Mono"/>
                <a:sym typeface="Roboto Mono"/>
              </a:rPr>
              <a:t>Guests type requests like “Show me rooms June 10–12” directly in chat</a:t>
            </a:r>
            <a:br>
              <a:rPr lang="en" sz="37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775">
                <a:latin typeface="Roboto Mono"/>
                <a:ea typeface="Roboto Mono"/>
                <a:cs typeface="Roboto Mono"/>
                <a:sym typeface="Roboto Mono"/>
              </a:rPr>
              <a:t>Bot calls your REST endpoint (</a:t>
            </a:r>
            <a:r>
              <a:rPr lang="en" sz="37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/api/booking</a:t>
            </a:r>
            <a:r>
              <a:rPr lang="en" sz="3775">
                <a:latin typeface="Roboto Mono"/>
                <a:ea typeface="Roboto Mono"/>
                <a:cs typeface="Roboto Mono"/>
                <a:sym typeface="Roboto Mono"/>
              </a:rPr>
              <a:t>) under the hood</a:t>
            </a:r>
            <a:endParaRPr sz="3775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75">
                <a:latin typeface="Roboto Mono"/>
                <a:ea typeface="Roboto Mono"/>
                <a:cs typeface="Roboto Mono"/>
                <a:sym typeface="Roboto Mono"/>
              </a:rPr>
              <a:t>Live Room &amp; Rate Display</a:t>
            </a:r>
            <a:br>
              <a:rPr b="1" lang="en" sz="37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775">
                <a:latin typeface="Roboto Mono"/>
                <a:ea typeface="Roboto Mono"/>
                <a:cs typeface="Roboto Mono"/>
                <a:sym typeface="Roboto Mono"/>
              </a:rPr>
              <a:t>Lists available room types, room number after confirmation, policies </a:t>
            </a:r>
            <a:r>
              <a:rPr lang="en" sz="3775">
                <a:latin typeface="Roboto Mono"/>
                <a:ea typeface="Roboto Mono"/>
                <a:cs typeface="Roboto Mono"/>
                <a:sym typeface="Roboto Mono"/>
              </a:rPr>
              <a:t>everything</a:t>
            </a:r>
            <a:r>
              <a:rPr lang="en" sz="3775">
                <a:latin typeface="Roboto Mono"/>
                <a:ea typeface="Roboto Mono"/>
                <a:cs typeface="Roboto Mono"/>
                <a:sym typeface="Roboto Mono"/>
              </a:rPr>
              <a:t> is </a:t>
            </a:r>
            <a:r>
              <a:rPr lang="en" sz="3775">
                <a:latin typeface="Roboto Mono"/>
                <a:ea typeface="Roboto Mono"/>
                <a:cs typeface="Roboto Mono"/>
                <a:sym typeface="Roboto Mono"/>
              </a:rPr>
              <a:t>real time</a:t>
            </a:r>
            <a:endParaRPr sz="3775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75">
                <a:latin typeface="Roboto Mono"/>
                <a:ea typeface="Roboto Mono"/>
                <a:cs typeface="Roboto Mono"/>
                <a:sym typeface="Roboto Mono"/>
              </a:rPr>
              <a:t>Seamless Reservation Trigger</a:t>
            </a:r>
            <a:br>
              <a:rPr b="1" lang="en" sz="37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775">
                <a:latin typeface="Roboto Mono"/>
                <a:ea typeface="Roboto Mono"/>
                <a:cs typeface="Roboto Mono"/>
                <a:sym typeface="Roboto Mono"/>
              </a:rPr>
              <a:t>“Yes, Book Now” button in chat sends a booking request to your backend</a:t>
            </a:r>
            <a:br>
              <a:rPr lang="en" sz="37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775">
                <a:latin typeface="Roboto Mono"/>
                <a:ea typeface="Roboto Mono"/>
                <a:cs typeface="Roboto Mono"/>
                <a:sym typeface="Roboto Mono"/>
              </a:rPr>
              <a:t>No page reloads—everything stays within the conversation</a:t>
            </a:r>
            <a:endParaRPr sz="3775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75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75"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B)Context-Aware Suggestions &amp; Quick-Reply Buttons</a:t>
            </a:r>
            <a:endParaRPr b="1" sz="3775">
              <a:highlight>
                <a:srgbClr val="CFE2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00">
                <a:latin typeface="Roboto Mono"/>
                <a:ea typeface="Roboto Mono"/>
                <a:cs typeface="Roboto Mono"/>
                <a:sym typeface="Roboto Mono"/>
              </a:rPr>
              <a:t>Dynamic Suggestion Chips</a:t>
            </a:r>
            <a:br>
              <a:rPr b="1" lang="en" sz="3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Presents user with button choices (e.g. hotel names, date ranges) based on context</a:t>
            </a:r>
            <a:endParaRPr sz="3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Roboto Mono"/>
                <a:ea typeface="Roboto Mono"/>
                <a:cs typeface="Roboto Mono"/>
                <a:sym typeface="Roboto Mono"/>
              </a:rPr>
              <a:t>Reduces Typing Effort &amp; Errors</a:t>
            </a:r>
            <a:br>
              <a:rPr b="1" lang="en" sz="3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Guests click “Lakeview Lodge” instead of typing the </a:t>
            </a: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endParaRPr sz="3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Roboto Mono"/>
                <a:ea typeface="Roboto Mono"/>
                <a:cs typeface="Roboto Mono"/>
                <a:sym typeface="Roboto Mono"/>
              </a:rPr>
              <a:t>Localized to User’s Language</a:t>
            </a:r>
            <a:br>
              <a:rPr b="1" lang="en" sz="3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Button labels auto-translate to match chat language</a:t>
            </a:r>
            <a:endParaRPr sz="3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Roboto Mono"/>
                <a:ea typeface="Roboto Mono"/>
                <a:cs typeface="Roboto Mono"/>
                <a:sym typeface="Roboto Mono"/>
              </a:rPr>
              <a:t>Consistent, Friendly UI</a:t>
            </a:r>
            <a:br>
              <a:rPr b="1" lang="en" sz="3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Visually distinct, color-coded chips guide the next step</a:t>
            </a:r>
            <a:br>
              <a:rPr lang="en" sz="3600">
                <a:latin typeface="Roboto Mono"/>
                <a:ea typeface="Roboto Mono"/>
                <a:cs typeface="Roboto Mono"/>
                <a:sym typeface="Roboto Mono"/>
              </a:rPr>
            </a:br>
            <a:endParaRPr sz="3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75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525" y="481750"/>
            <a:ext cx="3196250" cy="43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257775"/>
            <a:ext cx="8120100" cy="45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DD4A83"/>
                </a:highlight>
                <a:latin typeface="Roboto Mono"/>
                <a:ea typeface="Roboto Mono"/>
                <a:cs typeface="Roboto Mono"/>
                <a:sym typeface="Roboto Mono"/>
              </a:rPr>
              <a:t>Booking Assistance : </a:t>
            </a:r>
            <a:endParaRPr sz="1300">
              <a:highlight>
                <a:srgbClr val="DD4A8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6043550" y="1113950"/>
            <a:ext cx="2808000" cy="3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C)</a:t>
            </a:r>
            <a:r>
              <a:rPr b="1" lang="en" sz="3600"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End-to-End In-Chat Booking </a:t>
            </a:r>
            <a:r>
              <a:rPr b="1" lang="en" sz="36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endParaRPr b="1" sz="36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00">
                <a:latin typeface="Roboto Mono"/>
                <a:ea typeface="Roboto Mono"/>
                <a:cs typeface="Roboto Mono"/>
                <a:sym typeface="Roboto Mono"/>
              </a:rPr>
              <a:t>Room Selection &amp; Details</a:t>
            </a:r>
            <a:br>
              <a:rPr b="1" lang="en" sz="3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Choose room type and specify number of rooms</a:t>
            </a:r>
            <a:br>
              <a:rPr lang="en" sz="3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Enter guest names or confirm default guest count</a:t>
            </a:r>
            <a:br>
              <a:rPr lang="en" sz="3600">
                <a:latin typeface="Roboto Mono"/>
                <a:ea typeface="Roboto Mono"/>
                <a:cs typeface="Roboto Mono"/>
                <a:sym typeface="Roboto Mono"/>
              </a:rPr>
            </a:br>
            <a:endParaRPr sz="3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00">
                <a:latin typeface="Roboto Mono"/>
                <a:ea typeface="Roboto Mono"/>
                <a:cs typeface="Roboto Mono"/>
                <a:sym typeface="Roboto Mono"/>
              </a:rPr>
              <a:t>Booking Summary &amp; Subtotal</a:t>
            </a:r>
            <a:br>
              <a:rPr b="1" lang="en" sz="3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Calculates total cost (room × nights × rooms)</a:t>
            </a:r>
            <a:br>
              <a:rPr lang="en" sz="3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Applies loyalty discounts automatically if eligible</a:t>
            </a:r>
            <a:br>
              <a:rPr lang="en" sz="3600">
                <a:latin typeface="Roboto Mono"/>
                <a:ea typeface="Roboto Mono"/>
                <a:cs typeface="Roboto Mono"/>
                <a:sym typeface="Roboto Mono"/>
              </a:rPr>
            </a:br>
            <a:endParaRPr sz="3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Roboto Mono"/>
                <a:ea typeface="Roboto Mono"/>
                <a:cs typeface="Roboto Mono"/>
                <a:sym typeface="Roboto Mono"/>
              </a:rPr>
              <a:t>Confirmation &amp; Payment</a:t>
            </a:r>
            <a:br>
              <a:rPr b="1" lang="en" sz="3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Guest confirms booking by clicking “Yes, book it”</a:t>
            </a:r>
            <a:br>
              <a:rPr lang="en" sz="3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Simulated payment: guest types “paid” or clicks “Pay Now”</a:t>
            </a:r>
            <a:br>
              <a:rPr lang="en" sz="3600">
                <a:latin typeface="Roboto Mono"/>
                <a:ea typeface="Roboto Mono"/>
                <a:cs typeface="Roboto Mono"/>
                <a:sym typeface="Roboto Mono"/>
              </a:rPr>
            </a:br>
            <a:endParaRPr sz="3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Roboto Mono"/>
                <a:ea typeface="Roboto Mono"/>
                <a:cs typeface="Roboto Mono"/>
                <a:sym typeface="Roboto Mono"/>
              </a:rPr>
              <a:t>Booking ID &amp; Receipt</a:t>
            </a:r>
            <a:br>
              <a:rPr b="1" lang="en" sz="3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Bot returns reservation ID and summary in chat</a:t>
            </a:r>
            <a:br>
              <a:rPr lang="en" sz="3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Encourages guest to save or screenshot their booking</a:t>
            </a:r>
            <a:endParaRPr sz="3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00" y="2412450"/>
            <a:ext cx="2447332" cy="25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7825" y="1059875"/>
            <a:ext cx="2447325" cy="385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900" y="1059875"/>
            <a:ext cx="2447325" cy="11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114225"/>
            <a:ext cx="7965600" cy="36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DD4A83"/>
                </a:highlight>
                <a:latin typeface="Roboto Mono"/>
                <a:ea typeface="Roboto Mono"/>
                <a:cs typeface="Roboto Mono"/>
                <a:sym typeface="Roboto Mono"/>
              </a:rPr>
              <a:t> Integration with Hotel Services :</a:t>
            </a:r>
            <a:r>
              <a:rPr lang="en" sz="1411">
                <a:highlight>
                  <a:srgbClr val="DD4A8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11">
              <a:highlight>
                <a:srgbClr val="DD4A8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510575" y="3513825"/>
            <a:ext cx="8210100" cy="14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 Mono"/>
                <a:ea typeface="Roboto Mono"/>
                <a:cs typeface="Roboto Mono"/>
                <a:sym typeface="Roboto Mono"/>
              </a:rPr>
              <a:t>Ancillary Services Catalog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Comprehensive, numbered list of add-on offerings (e.g. Ice-Carving Masterclass, Private Stargazing Dome). Each entry features itemized pricing and iconography for quick recognition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 Mono"/>
                <a:ea typeface="Roboto Mono"/>
                <a:cs typeface="Roboto Mono"/>
                <a:sym typeface="Roboto Mono"/>
              </a:rPr>
              <a:t>Dynamic Confirmation Panel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Immediately displays the guest’s chosen service(s) with subtotal calculation. Ensures transparent pricing and next-step clarity within the same chat interface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 Mono"/>
                <a:ea typeface="Roboto Mono"/>
                <a:cs typeface="Roboto Mono"/>
                <a:sym typeface="Roboto Mono"/>
              </a:rPr>
              <a:t>Seamless Backend Invocation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Selection triggers REST API calls to the corresponding hotel service modules (room service, spa reservations, etc.)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75" y="555600"/>
            <a:ext cx="3607875" cy="28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4725" y="555600"/>
            <a:ext cx="3636000" cy="288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60825"/>
            <a:ext cx="5608500" cy="3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DD4A83"/>
                </a:highlight>
                <a:latin typeface="Roboto Mono"/>
                <a:ea typeface="Roboto Mono"/>
                <a:cs typeface="Roboto Mono"/>
                <a:sym typeface="Roboto Mono"/>
              </a:rPr>
              <a:t>Smart Recommendations – AI-Powered Personalized Offers</a:t>
            </a:r>
            <a:endParaRPr sz="1300">
              <a:highlight>
                <a:srgbClr val="DD4A8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6156825" y="752975"/>
            <a:ext cx="2737200" cy="3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Automatic Eligibility Detection</a:t>
            </a:r>
            <a:br>
              <a:rPr b="1"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Bot checks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 Has Booked Hotel Before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(...)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and room discount rate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In-Chat Discount Offer</a:t>
            </a:r>
            <a:br>
              <a:rPr b="1"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🎉 “Great news! You’re eligible for a </a:t>
            </a: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5 %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loyalty discount on your booking!”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Yes / No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quick-reply buttons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Instant Discount Application</a:t>
            </a:r>
            <a:br>
              <a:rPr b="1"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On </a:t>
            </a: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Yes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, recalculates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subtotal = subtotal × (1 – discount)</a:t>
            </a:r>
            <a:b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Persists via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booking Service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.create(...)</a:t>
            </a:r>
            <a:b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Booking Confirmation</a:t>
            </a:r>
            <a:br>
              <a:rPr b="1"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“Your loyalty discount of 5 % has been applied to your booking at Buckeye Lodge.”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Shows </a:t>
            </a: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updated subtotal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, room type, services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Next Steps</a:t>
            </a:r>
            <a:br>
              <a:rPr b="1"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Invite user to </a:t>
            </a: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save booking ID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, book another stay, or request support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00" y="736650"/>
            <a:ext cx="2300450" cy="397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9700" y="752975"/>
            <a:ext cx="2455150" cy="397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224450"/>
            <a:ext cx="7068300" cy="4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DD4A83"/>
                </a:highlight>
                <a:latin typeface="Roboto Mono"/>
                <a:ea typeface="Roboto Mono"/>
                <a:cs typeface="Roboto Mono"/>
                <a:sym typeface="Roboto Mono"/>
              </a:rPr>
              <a:t>Customer Support – Feedback Collection</a:t>
            </a:r>
            <a:endParaRPr sz="1300">
              <a:highlight>
                <a:srgbClr val="DD4A8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899675" y="979963"/>
            <a:ext cx="2808000" cy="35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Post-Stay Feedback Prompt</a:t>
            </a:r>
            <a:br>
              <a:rPr b="1"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“Please rate your experience (1–5) and share any comments.”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One-Tap Ratings &amp; Free-Text Comments</a:t>
            </a:r>
            <a:br>
              <a:rPr b="1"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Clickable buttons 1–5 minimize friction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Optional comment field for open-ended insights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AI-Driven Slot Extraction</a:t>
            </a:r>
            <a:br>
              <a:rPr b="1"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LLM parses numeric rating into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feedback Rating</a:t>
            </a:r>
            <a:b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Captures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feedback Comments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verbatim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Seamless Persistence</a:t>
            </a:r>
            <a:br>
              <a:rPr b="1"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feedback@Service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.save(rating, comments)</a:t>
            </a:r>
            <a:b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Aggregates data for real-time dashboards and analytics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Friendly Acknowledgment</a:t>
            </a:r>
            <a:br>
              <a:rPr b="1"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“Thank you for your feedback! How else can I assist you today?”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375" y="979975"/>
            <a:ext cx="2696550" cy="362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251475"/>
            <a:ext cx="6649500" cy="5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DD4A83"/>
                </a:highlight>
                <a:latin typeface="Roboto Mono"/>
                <a:ea typeface="Roboto Mono"/>
                <a:cs typeface="Roboto Mono"/>
                <a:sym typeface="Roboto Mono"/>
              </a:rPr>
              <a:t>Human Escalation &amp; Agent Handoff :</a:t>
            </a:r>
            <a:endParaRPr sz="1300">
              <a:highlight>
                <a:srgbClr val="DD4A8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6210900" y="831275"/>
            <a:ext cx="2588400" cy="40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Escalation Trigger</a:t>
            </a:r>
            <a:br>
              <a:rPr b="1"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Guest types “agent,” “representative,” or “human” at any point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Context Preservation</a:t>
            </a:r>
            <a:br>
              <a:rPr b="1"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Bot records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previous Stage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so no data is lost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Contact Info Collection</a:t>
            </a:r>
            <a:br>
              <a:rPr b="1"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Asks for </a:t>
            </a: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Full Name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&amp; </a:t>
            </a: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Phone Number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via LLM slot-filling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Ticket Creation</a:t>
            </a:r>
            <a:br>
              <a:rPr b="1"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Calls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supportService.save(new AgentRequest(name, phone))</a:t>
            </a:r>
            <a:b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Guest Choice</a:t>
            </a:r>
            <a:br>
              <a:rPr b="1"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Yes, continue my booking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→ resumes from saved stage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No, end chat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→ thanks user and closes conversation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Seamless Handoff</a:t>
            </a:r>
            <a:br>
              <a:rPr b="1"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Your support team receives full transcript + state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Agents pick up the conversation exactly where the bot left off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25" y="912375"/>
            <a:ext cx="2379824" cy="398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2625" y="1007000"/>
            <a:ext cx="2588425" cy="185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3725" y="3048025"/>
            <a:ext cx="2453251" cy="17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DD4A83"/>
                </a:solidFill>
                <a:latin typeface="Roboto Mono"/>
                <a:ea typeface="Roboto Mono"/>
                <a:cs typeface="Roboto Mono"/>
                <a:sym typeface="Roboto Mono"/>
              </a:rPr>
              <a:t>Thank you!</a:t>
            </a:r>
            <a:endParaRPr sz="4500">
              <a:solidFill>
                <a:srgbClr val="DD4A8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DD4A83"/>
                </a:highlight>
                <a:latin typeface="Roboto Mono"/>
                <a:ea typeface="Roboto Mono"/>
                <a:cs typeface="Roboto Mono"/>
                <a:sym typeface="Roboto Mono"/>
              </a:rPr>
              <a:t>OVERVIEW </a:t>
            </a:r>
            <a:r>
              <a:rPr lang="en" sz="1800">
                <a:solidFill>
                  <a:srgbClr val="000000"/>
                </a:solidFill>
                <a:highlight>
                  <a:srgbClr val="DD4A83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rgbClr val="000000"/>
              </a:solidFill>
              <a:highlight>
                <a:srgbClr val="DD4A8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300"/>
              <a:buFont typeface="Roboto Mono"/>
              <a:buChar char="●"/>
            </a:pPr>
            <a:r>
              <a:rPr lang="en" sz="1300">
                <a:solidFill>
                  <a:srgbClr val="351C75"/>
                </a:solidFill>
                <a:latin typeface="Roboto Mono"/>
                <a:ea typeface="Roboto Mono"/>
                <a:cs typeface="Roboto Mono"/>
                <a:sym typeface="Roboto Mono"/>
              </a:rPr>
              <a:t>Our chat solution puts the entire guest journey at your users’ fingertips: they describe what they need in plain language (destination, dates, party size, preferences), and the bot immediately finds available hotels, filters by stars/price/amenities, and presents options with quick-reply buttons. </a:t>
            </a:r>
            <a:endParaRPr sz="1300">
              <a:solidFill>
                <a:srgbClr val="351C7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300"/>
              <a:buFont typeface="Roboto Mono"/>
              <a:buChar char="●"/>
            </a:pPr>
            <a:r>
              <a:rPr lang="en" sz="1300">
                <a:solidFill>
                  <a:srgbClr val="351C75"/>
                </a:solidFill>
                <a:latin typeface="Roboto Mono"/>
                <a:ea typeface="Roboto Mono"/>
                <a:cs typeface="Roboto Mono"/>
                <a:sym typeface="Roboto Mono"/>
              </a:rPr>
              <a:t>From there it guides them through room selection, add-on services (spa, room service, housekeeping), and loyalty-discount offers, calculates subtotals in real time, and lets them confirm and “pay” without ever leaving chat. </a:t>
            </a:r>
            <a:endParaRPr sz="1300">
              <a:solidFill>
                <a:srgbClr val="351C7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300"/>
              <a:buFont typeface="Roboto Mono"/>
              <a:buChar char="●"/>
            </a:pPr>
            <a:r>
              <a:rPr lang="en" sz="1300">
                <a:solidFill>
                  <a:srgbClr val="351C75"/>
                </a:solidFill>
                <a:latin typeface="Roboto Mono"/>
                <a:ea typeface="Roboto Mono"/>
                <a:cs typeface="Roboto Mono"/>
                <a:sym typeface="Roboto Mono"/>
              </a:rPr>
              <a:t>After checkout, it collects structured feedback via one-tap ratings plus comments, then gracefully hands off to a live agent whenever someone types “agent,” preserving the full conversation context. </a:t>
            </a:r>
            <a:endParaRPr sz="1300">
              <a:solidFill>
                <a:srgbClr val="351C7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300"/>
              <a:buFont typeface="Roboto Mono"/>
              <a:buChar char="●"/>
            </a:pPr>
            <a:r>
              <a:rPr lang="en" sz="1300">
                <a:solidFill>
                  <a:srgbClr val="351C75"/>
                </a:solidFill>
                <a:latin typeface="Roboto Mono"/>
                <a:ea typeface="Roboto Mono"/>
                <a:cs typeface="Roboto Mono"/>
                <a:sym typeface="Roboto Mono"/>
              </a:rPr>
              <a:t>All of this works in multiple languages, upsells intelligently based on history, and runs over secure, JWT-protected REST APIs.</a:t>
            </a:r>
            <a:endParaRPr sz="13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>
                <a:highlight>
                  <a:srgbClr val="DD4A83"/>
                </a:highlight>
                <a:latin typeface="Roboto Mono"/>
                <a:ea typeface="Roboto Mono"/>
                <a:cs typeface="Roboto Mono"/>
                <a:sym typeface="Roboto Mono"/>
              </a:rPr>
              <a:t>Tech Stack:</a:t>
            </a:r>
            <a:endParaRPr sz="1400">
              <a:highlight>
                <a:srgbClr val="DD4A8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578750"/>
            <a:ext cx="8520600" cy="28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Roboto Mono"/>
              <a:buChar char="●"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Our solution features a Java-based backend built with Spring Boot and Spring AI, seamlessly integrating OpenAI’s APIs to power natural-language understanding, slot filling, and dynamic response generation. 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We persist application data in PostgreSQL—augmented with 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pg vector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for efficient embedding storage—and secure every request with Spring Security using JWT for stateless authentication. 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All chat interactions are exposed via RESTful endpoints, while our optional frontend leverages plain JavaScript and jQuery with Axios for lightweight, responsive API calls. 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For deployment, we containerize services with Docker, orchestrate them in Kubernetes, and host on your choice of AWS, Azure, or GCP; automated CI/CD pipelines ensure rapid, reliable builds and rollouts.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 title="flowchar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1175"/>
            <a:ext cx="8839198" cy="36164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152400" y="77125"/>
            <a:ext cx="6523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DD4A83"/>
                </a:highlight>
                <a:latin typeface="Roboto Mono"/>
                <a:ea typeface="Roboto Mono"/>
                <a:cs typeface="Roboto Mono"/>
                <a:sym typeface="Roboto Mono"/>
              </a:rPr>
              <a:t>Complete Workflow for Hotel ChatBot Application :</a:t>
            </a:r>
            <a:endParaRPr sz="1200">
              <a:highlight>
                <a:srgbClr val="DD4A8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556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360">
                <a:highlight>
                  <a:srgbClr val="DD4A83"/>
                </a:highlight>
                <a:latin typeface="Roboto Mono"/>
                <a:ea typeface="Roboto Mono"/>
                <a:cs typeface="Roboto Mono"/>
                <a:sym typeface="Roboto Mono"/>
              </a:rPr>
              <a:t>JWT Authentication :</a:t>
            </a:r>
            <a:endParaRPr sz="1360">
              <a:highlight>
                <a:srgbClr val="DD4A8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14075"/>
            <a:ext cx="79839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110">
                <a:latin typeface="Roboto Mono"/>
                <a:ea typeface="Roboto Mono"/>
                <a:cs typeface="Roboto Mono"/>
                <a:sym typeface="Roboto Mono"/>
              </a:rPr>
              <a:t>To ensure secure and personalized interactions, the chatbot implements robust authentication using JSON Web Tokens (JWT). Each user session is assigned a short-lived token that protects sensitive operations and maintains privacy throughout the chat experience.</a:t>
            </a:r>
            <a:endParaRPr sz="111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4" name="Google Shape;84;p17" title="flowchart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100" y="2176725"/>
            <a:ext cx="7327200" cy="23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121775" y="244200"/>
            <a:ext cx="2808000" cy="4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360">
                <a:highlight>
                  <a:srgbClr val="DD4A83"/>
                </a:highlight>
                <a:latin typeface="Roboto Mono"/>
                <a:ea typeface="Roboto Mono"/>
                <a:cs typeface="Roboto Mono"/>
                <a:sym typeface="Roboto Mono"/>
              </a:rPr>
              <a:t>Session Management :</a:t>
            </a:r>
            <a:endParaRPr sz="1360">
              <a:highlight>
                <a:srgbClr val="DD4A8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257775" y="1105725"/>
            <a:ext cx="3934500" cy="3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29012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875">
                <a:latin typeface="Roboto Mono"/>
                <a:ea typeface="Roboto Mono"/>
                <a:cs typeface="Roboto Mono"/>
                <a:sym typeface="Roboto Mono"/>
              </a:rPr>
              <a:t>Users authenticate via the Login Page (POST </a:t>
            </a:r>
            <a:r>
              <a:rPr lang="en" sz="38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/api/auth/login</a:t>
            </a:r>
            <a:r>
              <a:rPr lang="en" sz="3875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3875">
              <a:latin typeface="Roboto Mono"/>
              <a:ea typeface="Roboto Mono"/>
              <a:cs typeface="Roboto Mono"/>
              <a:sym typeface="Roboto Mono"/>
            </a:endParaRPr>
          </a:p>
          <a:p>
            <a:pPr indent="-29012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875">
                <a:latin typeface="Roboto Mono"/>
                <a:ea typeface="Roboto Mono"/>
                <a:cs typeface="Roboto Mono"/>
                <a:sym typeface="Roboto Mono"/>
              </a:rPr>
              <a:t>Backend issues a JWT (</a:t>
            </a:r>
            <a:r>
              <a:rPr lang="en" sz="38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accessToken</a:t>
            </a:r>
            <a:r>
              <a:rPr lang="en" sz="3875">
                <a:latin typeface="Roboto Mono"/>
                <a:ea typeface="Roboto Mono"/>
                <a:cs typeface="Roboto Mono"/>
                <a:sym typeface="Roboto Mono"/>
              </a:rPr>
              <a:t>) on successful login</a:t>
            </a:r>
            <a:endParaRPr sz="3875">
              <a:latin typeface="Roboto Mono"/>
              <a:ea typeface="Roboto Mono"/>
              <a:cs typeface="Roboto Mono"/>
              <a:sym typeface="Roboto Mono"/>
            </a:endParaRPr>
          </a:p>
          <a:p>
            <a:pPr indent="-29012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3875">
                <a:latin typeface="Roboto Mono"/>
                <a:ea typeface="Roboto Mono"/>
                <a:cs typeface="Roboto Mono"/>
                <a:sym typeface="Roboto Mono"/>
              </a:rPr>
              <a:t>Session Duration: JWT expires after 1 hour</a:t>
            </a:r>
            <a:endParaRPr sz="3875">
              <a:latin typeface="Roboto Mono"/>
              <a:ea typeface="Roboto Mono"/>
              <a:cs typeface="Roboto Mono"/>
              <a:sym typeface="Roboto Mono"/>
            </a:endParaRPr>
          </a:p>
          <a:p>
            <a:pPr indent="-29012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3875">
                <a:latin typeface="Roboto Mono"/>
                <a:ea typeface="Roboto Mono"/>
                <a:cs typeface="Roboto Mono"/>
                <a:sym typeface="Roboto Mono"/>
              </a:rPr>
              <a:t>Key Rotation: Signing keys rotated every 7 days for enhanced security</a:t>
            </a:r>
            <a:endParaRPr sz="3875">
              <a:latin typeface="Roboto Mono"/>
              <a:ea typeface="Roboto Mono"/>
              <a:cs typeface="Roboto Mono"/>
              <a:sym typeface="Roboto Mono"/>
            </a:endParaRPr>
          </a:p>
          <a:p>
            <a:pPr indent="-290129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3875">
                <a:latin typeface="Roboto Mono"/>
                <a:ea typeface="Roboto Mono"/>
                <a:cs typeface="Roboto Mono"/>
                <a:sym typeface="Roboto Mono"/>
              </a:rPr>
              <a:t>JWT stored in an HttpOnly cookie (or secure in-memory store)</a:t>
            </a:r>
            <a:endParaRPr sz="3875">
              <a:latin typeface="Roboto Mono"/>
              <a:ea typeface="Roboto Mono"/>
              <a:cs typeface="Roboto Mono"/>
              <a:sym typeface="Roboto Mono"/>
            </a:endParaRPr>
          </a:p>
          <a:p>
            <a:pPr indent="-29012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●"/>
            </a:pPr>
            <a:r>
              <a:rPr lang="en" sz="3875">
                <a:latin typeface="Roboto Mono"/>
                <a:ea typeface="Roboto Mono"/>
                <a:cs typeface="Roboto Mono"/>
                <a:sym typeface="Roboto Mono"/>
              </a:rPr>
              <a:t>Each API call (search, chat, etc.) includes </a:t>
            </a:r>
            <a:r>
              <a:rPr lang="en" sz="38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Authorization: Bearer &lt;token&gt;</a:t>
            </a:r>
            <a:endParaRPr sz="38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012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8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JwtAuthenticationFilter</a:t>
            </a:r>
            <a:r>
              <a:rPr lang="en" sz="3875">
                <a:latin typeface="Roboto Mono"/>
                <a:ea typeface="Roboto Mono"/>
                <a:cs typeface="Roboto Mono"/>
                <a:sym typeface="Roboto Mono"/>
              </a:rPr>
              <a:t> verifies signature, expiry, and validity</a:t>
            </a:r>
            <a:endParaRPr sz="3875">
              <a:latin typeface="Roboto Mono"/>
              <a:ea typeface="Roboto Mono"/>
              <a:cs typeface="Roboto Mono"/>
              <a:sym typeface="Roboto Mono"/>
            </a:endParaRPr>
          </a:p>
          <a:p>
            <a:pPr indent="-29012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875">
                <a:latin typeface="Roboto Mono"/>
                <a:ea typeface="Roboto Mono"/>
                <a:cs typeface="Roboto Mono"/>
                <a:sym typeface="Roboto Mono"/>
              </a:rPr>
              <a:t>Logout” button clears the </a:t>
            </a:r>
            <a:r>
              <a:rPr lang="en" sz="38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access Token</a:t>
            </a:r>
            <a:r>
              <a:rPr lang="en" sz="3875">
                <a:latin typeface="Roboto Mono"/>
                <a:ea typeface="Roboto Mono"/>
                <a:cs typeface="Roboto Mono"/>
                <a:sym typeface="Roboto Mono"/>
              </a:rPr>
              <a:t> cookie (or storage)</a:t>
            </a:r>
            <a:endParaRPr sz="3875">
              <a:latin typeface="Roboto Mono"/>
              <a:ea typeface="Roboto Mono"/>
              <a:cs typeface="Roboto Mono"/>
              <a:sym typeface="Roboto Mono"/>
            </a:endParaRPr>
          </a:p>
          <a:p>
            <a:pPr indent="-302829" lvl="0" marL="457200" rtl="0" algn="l">
              <a:spcBef>
                <a:spcPts val="0"/>
              </a:spcBef>
              <a:spcAft>
                <a:spcPts val="0"/>
              </a:spcAft>
              <a:buSzPct val="120640"/>
              <a:buFont typeface="Arial"/>
              <a:buChar char="●"/>
            </a:pPr>
            <a:r>
              <a:rPr lang="en" sz="3875">
                <a:latin typeface="Roboto Mono"/>
                <a:ea typeface="Roboto Mono"/>
                <a:cs typeface="Roboto Mono"/>
                <a:sym typeface="Roboto Mono"/>
              </a:rPr>
              <a:t>Frontend then redirects back to the Login Page</a:t>
            </a:r>
            <a:br>
              <a:rPr lang="en" sz="4675">
                <a:latin typeface="Roboto Mono"/>
                <a:ea typeface="Roboto Mono"/>
                <a:cs typeface="Roboto Mono"/>
                <a:sym typeface="Roboto Mono"/>
              </a:rPr>
            </a:br>
            <a:endParaRPr sz="4675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ct val="84791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250" y="642725"/>
            <a:ext cx="3710725" cy="401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148875" y="152400"/>
            <a:ext cx="2808000" cy="6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60">
                <a:highlight>
                  <a:srgbClr val="DD4A83"/>
                </a:highlight>
                <a:latin typeface="Roboto Mono"/>
                <a:ea typeface="Roboto Mono"/>
                <a:cs typeface="Roboto Mono"/>
                <a:sym typeface="Roboto Mono"/>
              </a:rPr>
              <a:t>User Initiation &amp; Homepage Functionality :</a:t>
            </a:r>
            <a:endParaRPr sz="1260">
              <a:highlight>
                <a:srgbClr val="DD4A8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237075" y="861500"/>
            <a:ext cx="2808000" cy="40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800">
                <a:latin typeface="Roboto Mono"/>
                <a:ea typeface="Roboto Mono"/>
                <a:cs typeface="Roboto Mono"/>
                <a:sym typeface="Roboto Mono"/>
              </a:rPr>
              <a:t>24/7 Availability</a:t>
            </a:r>
            <a:br>
              <a:rPr b="1" lang="en" sz="8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AI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-powered support is online around the clock on desktop, tablet, and mobile.</a:t>
            </a:r>
            <a:endParaRPr sz="800">
              <a:highlight>
                <a:srgbClr val="DD4A8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800">
                <a:latin typeface="Roboto Mono"/>
                <a:ea typeface="Roboto Mono"/>
                <a:cs typeface="Roboto Mono"/>
                <a:sym typeface="Roboto Mono"/>
              </a:rPr>
              <a:t>Quick Search &amp; Booking</a:t>
            </a:r>
            <a:endParaRPr b="1"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Top search bar accepts destination (hotel/city/state), dates, number of rooms and guests.</a:t>
            </a:r>
            <a:br>
              <a:rPr lang="en" sz="8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“Search” button returns live availability.</a:t>
            </a:r>
            <a:br>
              <a:rPr lang="en" sz="800">
                <a:latin typeface="Roboto Mono"/>
                <a:ea typeface="Roboto Mono"/>
                <a:cs typeface="Roboto Mono"/>
                <a:sym typeface="Roboto Mono"/>
              </a:rPr>
            </a:b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800">
                <a:latin typeface="Roboto Mono"/>
                <a:ea typeface="Roboto Mono"/>
                <a:cs typeface="Roboto Mono"/>
                <a:sym typeface="Roboto Mono"/>
              </a:rPr>
              <a:t>Powerful Filtering</a:t>
            </a:r>
            <a:br>
              <a:rPr b="1" lang="en" sz="8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Left sidebar lets users refine by star rating (1–5), price range (up to $500), and amenities (Wi-Fi, parking, pool, etc.).</a:t>
            </a:r>
            <a:br>
              <a:rPr lang="en" sz="800">
                <a:latin typeface="Roboto Mono"/>
                <a:ea typeface="Roboto Mono"/>
                <a:cs typeface="Roboto Mono"/>
                <a:sym typeface="Roboto Mono"/>
              </a:rPr>
            </a:b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800">
                <a:latin typeface="Roboto Mono"/>
                <a:ea typeface="Roboto Mono"/>
                <a:cs typeface="Roboto Mono"/>
                <a:sym typeface="Roboto Mono"/>
              </a:rPr>
              <a:t>Clear Results &amp; Next Steps</a:t>
            </a:r>
            <a:br>
              <a:rPr b="1" lang="en" sz="8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Central panel shows each hotel’s name, star count, and location.</a:t>
            </a:r>
            <a:br>
              <a:rPr lang="en" sz="8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“View Details” &amp; “Search Rooms” buttons guide guests seamlessly onward.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800">
                <a:latin typeface="Roboto Mono"/>
                <a:ea typeface="Roboto Mono"/>
                <a:cs typeface="Roboto Mono"/>
                <a:sym typeface="Roboto Mono"/>
              </a:rPr>
              <a:t>Continuous AI Assistance</a:t>
            </a:r>
            <a:endParaRPr b="1"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Chatbot icon remains in the bottom-right on every page, ready to help at any stage.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39">
                <a:latin typeface="Roboto Mono"/>
                <a:ea typeface="Roboto Mono"/>
                <a:cs typeface="Roboto Mono"/>
                <a:sym typeface="Roboto Mono"/>
              </a:rPr>
              <a:t>Instant Chat Access</a:t>
            </a:r>
            <a:endParaRPr b="1" sz="839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39">
                <a:latin typeface="Roboto Mono"/>
                <a:ea typeface="Roboto Mono"/>
                <a:cs typeface="Roboto Mono"/>
                <a:sym typeface="Roboto Mono"/>
              </a:rPr>
              <a:t>Chat widget auto-appears on page load—no extra clicks or logins needed.Guests simply click the bubble or start typing to begin.</a:t>
            </a:r>
            <a:endParaRPr sz="839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839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 sz="839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719501" cy="478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278125"/>
            <a:ext cx="2808000" cy="43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DD4A83"/>
                </a:highlight>
                <a:latin typeface="Roboto Mono"/>
                <a:ea typeface="Roboto Mono"/>
                <a:cs typeface="Roboto Mono"/>
                <a:sym typeface="Roboto Mono"/>
              </a:rPr>
              <a:t>Multilingual Support :  </a:t>
            </a:r>
            <a:endParaRPr sz="1400">
              <a:solidFill>
                <a:srgbClr val="000000"/>
              </a:solidFill>
              <a:highlight>
                <a:srgbClr val="DD4A8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766525"/>
            <a:ext cx="3602400" cy="41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00">
                <a:latin typeface="Roboto Mono"/>
                <a:ea typeface="Roboto Mono"/>
                <a:cs typeface="Roboto Mono"/>
                <a:sym typeface="Roboto Mono"/>
              </a:rPr>
              <a:t>Automatic Language Detection</a:t>
            </a:r>
            <a:br>
              <a:rPr b="1" lang="en" sz="3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On the first user message, the chatbot detects the message’s language (e.g., English, Spanish, French, German).</a:t>
            </a:r>
            <a:br>
              <a:rPr lang="en" sz="3600">
                <a:latin typeface="Roboto Mono"/>
                <a:ea typeface="Roboto Mono"/>
                <a:cs typeface="Roboto Mono"/>
                <a:sym typeface="Roboto Mono"/>
              </a:rPr>
            </a:br>
            <a:endParaRPr sz="3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00">
                <a:latin typeface="Roboto Mono"/>
                <a:ea typeface="Roboto Mono"/>
                <a:cs typeface="Roboto Mono"/>
                <a:sym typeface="Roboto Mono"/>
              </a:rPr>
              <a:t>Seamless Reply Localization</a:t>
            </a:r>
            <a:br>
              <a:rPr b="1" lang="en" sz="3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All bot responses and button labels are generated in the user’s language—no manual translation needed.</a:t>
            </a:r>
            <a:br>
              <a:rPr lang="en" sz="3600">
                <a:latin typeface="Roboto Mono"/>
                <a:ea typeface="Roboto Mono"/>
                <a:cs typeface="Roboto Mono"/>
                <a:sym typeface="Roboto Mono"/>
              </a:rPr>
            </a:br>
            <a:endParaRPr sz="3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00">
                <a:latin typeface="Roboto Mono"/>
                <a:ea typeface="Roboto Mono"/>
                <a:cs typeface="Roboto Mono"/>
                <a:sym typeface="Roboto Mono"/>
              </a:rPr>
              <a:t>Manual Language Override</a:t>
            </a:r>
            <a:br>
              <a:rPr b="1" lang="en" sz="3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A visible dropdown lets guests switch languages on the fly (e.g. English ↔ Español ↔ Français ↔ Deutsch).</a:t>
            </a:r>
            <a:br>
              <a:rPr lang="en" sz="3600">
                <a:latin typeface="Roboto Mono"/>
                <a:ea typeface="Roboto Mono"/>
                <a:cs typeface="Roboto Mono"/>
                <a:sym typeface="Roboto Mono"/>
              </a:rPr>
            </a:br>
            <a:endParaRPr sz="3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00">
                <a:latin typeface="Roboto Mono"/>
                <a:ea typeface="Roboto Mono"/>
                <a:cs typeface="Roboto Mono"/>
                <a:sym typeface="Roboto Mono"/>
              </a:rPr>
              <a:t>Persistent Session Language</a:t>
            </a:r>
            <a:br>
              <a:rPr b="1" lang="en" sz="3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Once set (auto or manual), the chosen language remains for the entire chat session</a:t>
            </a: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. If</a:t>
            </a: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 user wanted to switch in between </a:t>
            </a: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it's</a:t>
            </a: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 always available.</a:t>
            </a:r>
            <a:br>
              <a:rPr lang="en" sz="3600">
                <a:latin typeface="Roboto Mono"/>
                <a:ea typeface="Roboto Mono"/>
                <a:cs typeface="Roboto Mono"/>
                <a:sym typeface="Roboto Mono"/>
              </a:rPr>
            </a:br>
            <a:endParaRPr sz="3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00">
                <a:latin typeface="Roboto Mono"/>
                <a:ea typeface="Roboto Mono"/>
                <a:cs typeface="Roboto Mono"/>
                <a:sym typeface="Roboto Mono"/>
              </a:rPr>
              <a:t>UI &amp; Emoji Consistency</a:t>
            </a:r>
            <a:br>
              <a:rPr b="1" lang="en" sz="3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Translated quick-replies, suggestions, and even localized emojis/emblems keep the experience natural and engaging.</a:t>
            </a:r>
            <a:br>
              <a:rPr lang="en" sz="3600">
                <a:latin typeface="Roboto Mono"/>
                <a:ea typeface="Roboto Mono"/>
                <a:cs typeface="Roboto Mono"/>
                <a:sym typeface="Roboto Mono"/>
              </a:rPr>
            </a:br>
            <a:endParaRPr sz="3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125" y="278125"/>
            <a:ext cx="3640124" cy="46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230325" y="365675"/>
            <a:ext cx="5522100" cy="4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300">
                <a:highlight>
                  <a:srgbClr val="DD4A83"/>
                </a:highlight>
                <a:latin typeface="Roboto Mono"/>
                <a:ea typeface="Roboto Mono"/>
                <a:cs typeface="Roboto Mono"/>
                <a:sym typeface="Roboto Mono"/>
              </a:rPr>
              <a:t>Guest Query Handling – Instant FAQs &amp; Slot Extraction</a:t>
            </a:r>
            <a:endParaRPr sz="1300">
              <a:highlight>
                <a:srgbClr val="DD4A8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6036875" y="365675"/>
            <a:ext cx="2808000" cy="41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latin typeface="Roboto Mono"/>
                <a:ea typeface="Roboto Mono"/>
                <a:cs typeface="Roboto Mono"/>
                <a:sym typeface="Roboto Mono"/>
              </a:rPr>
              <a:t>Instant FAQ Answers</a:t>
            </a:r>
            <a:br>
              <a:rPr b="1" lang="en" sz="365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650">
                <a:latin typeface="Roboto Mono"/>
                <a:ea typeface="Roboto Mono"/>
                <a:cs typeface="Roboto Mono"/>
                <a:sym typeface="Roboto Mono"/>
              </a:rPr>
              <a:t>Answers on room availability, pricing, check-in/out policies, amenities in under 1 second</a:t>
            </a:r>
            <a:br>
              <a:rPr lang="en" sz="3650">
                <a:latin typeface="Roboto Mono"/>
                <a:ea typeface="Roboto Mono"/>
                <a:cs typeface="Roboto Mono"/>
                <a:sym typeface="Roboto Mono"/>
              </a:rPr>
            </a:br>
            <a:endParaRPr sz="36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50">
                <a:latin typeface="Roboto Mono"/>
                <a:ea typeface="Roboto Mono"/>
                <a:cs typeface="Roboto Mono"/>
                <a:sym typeface="Roboto Mono"/>
              </a:rPr>
              <a:t>AI-Driven Slot Filling</a:t>
            </a:r>
            <a:br>
              <a:rPr b="1" lang="en" sz="365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650">
                <a:latin typeface="Roboto Mono"/>
                <a:ea typeface="Roboto Mono"/>
                <a:cs typeface="Roboto Mono"/>
                <a:sym typeface="Roboto Mono"/>
              </a:rPr>
              <a:t>Extracts key details (city, check-in/check-out dates, number of guests, room preferences) from any free-form text</a:t>
            </a:r>
            <a:br>
              <a:rPr lang="en" sz="3650">
                <a:latin typeface="Roboto Mono"/>
                <a:ea typeface="Roboto Mono"/>
                <a:cs typeface="Roboto Mono"/>
                <a:sym typeface="Roboto Mono"/>
              </a:rPr>
            </a:br>
            <a:endParaRPr sz="36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latin typeface="Roboto Mono"/>
                <a:ea typeface="Roboto Mono"/>
                <a:cs typeface="Roboto Mono"/>
                <a:sym typeface="Roboto Mono"/>
              </a:rPr>
              <a:t>Built-In Validation</a:t>
            </a:r>
            <a:br>
              <a:rPr b="1" lang="en" sz="365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650">
                <a:latin typeface="Roboto Mono"/>
                <a:ea typeface="Roboto Mono"/>
                <a:cs typeface="Roboto Mono"/>
                <a:sym typeface="Roboto Mono"/>
              </a:rPr>
              <a:t>Converts dates to ISO format, sums adults/children into a single “guests” value, enforces price caps Eg: maximum price above $500 is reset to $500 automatically.</a:t>
            </a:r>
            <a:endParaRPr sz="36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Roboto Mono"/>
                <a:ea typeface="Roboto Mono"/>
                <a:cs typeface="Roboto Mono"/>
                <a:sym typeface="Roboto Mono"/>
              </a:rPr>
              <a:t>State-Driven Follow-Ups</a:t>
            </a:r>
            <a:br>
              <a:rPr b="1" lang="en" sz="3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If any required slot is missing or invalid, the bot asks one concise question (e.g., “Which dates would you like?”)</a:t>
            </a:r>
            <a:br>
              <a:rPr lang="en" sz="3600">
                <a:latin typeface="Roboto Mono"/>
                <a:ea typeface="Roboto Mono"/>
                <a:cs typeface="Roboto Mono"/>
                <a:sym typeface="Roboto Mono"/>
              </a:rPr>
            </a:br>
            <a:endParaRPr sz="3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Roboto Mono"/>
                <a:ea typeface="Roboto Mono"/>
                <a:cs typeface="Roboto Mono"/>
                <a:sym typeface="Roboto Mono"/>
              </a:rPr>
              <a:t>Natural Conversation Flow</a:t>
            </a:r>
            <a:br>
              <a:rPr b="1" lang="en" sz="3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Guests never feel like they’re filling out a form—each prompt reads like a human follow-up</a:t>
            </a:r>
            <a:endParaRPr sz="3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300" y="1304200"/>
            <a:ext cx="2292774" cy="288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125" y="1262200"/>
            <a:ext cx="2238625" cy="296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