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 SemiBold"/>
      <p:regular r:id="rId22"/>
      <p:bold r:id="rId23"/>
      <p:italic r:id="rId24"/>
      <p:boldItalic r:id="rId25"/>
    </p:embeddedFont>
    <p:embeddedFont>
      <p:font typeface="Playfair Display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SemiBold-italic.fntdata"/><Relationship Id="rId23" Type="http://schemas.openxmlformats.org/officeDocument/2006/relationships/font" Target="fonts/RobotoMono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font" Target="fonts/RobotoMonoSemiBold-boldItalic.fntdata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d047f2d7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ad047f2d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ad047f2d7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ad047f2d7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d047f2d7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ad047f2d7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ad047f2d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ad047f2d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ad047f2d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ad047f2d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ad047f2d7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ad047f2d7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ad047f2d7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ad047f2d7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ad047f2d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ad047f2d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ad047f2d7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ad047f2d7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ad047f2d7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ad047f2d7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d047f2d7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d047f2d7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ad047f2d7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ad047f2d7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d047f2d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d047f2d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ad047f2d7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ad047f2d7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AI-Based Chatbot for Hotel Management Homepage</a:t>
            </a:r>
            <a:endParaRPr sz="4500">
              <a:solidFill>
                <a:srgbClr val="DD4A83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735000" y="2987175"/>
            <a:ext cx="76740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1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													</a:t>
            </a:r>
            <a:r>
              <a:rPr lang="en" sz="1825">
                <a:solidFill>
                  <a:srgbClr val="DD4A83"/>
                </a:solidFill>
                <a:highlight>
                  <a:schemeClr val="lt1"/>
                </a:highlight>
                <a:latin typeface="Roboto Mono SemiBold"/>
                <a:ea typeface="Roboto Mono SemiBold"/>
                <a:cs typeface="Roboto Mono SemiBold"/>
                <a:sym typeface="Roboto Mono SemiBold"/>
              </a:rPr>
              <a:t>Sravya Pola</a:t>
            </a:r>
            <a:endParaRPr b="1" sz="2100">
              <a:solidFill>
                <a:srgbClr val="DD4A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25">
              <a:solidFill>
                <a:srgbClr val="0000FF"/>
              </a:solidFill>
              <a:highlight>
                <a:schemeClr val="lt1"/>
              </a:highlight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38850" y="155350"/>
            <a:ext cx="7387500" cy="32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Booking Assistance  :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38850" y="535875"/>
            <a:ext cx="3751500" cy="4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A)Real-Time Availability &amp; Reservation</a:t>
            </a:r>
            <a:endParaRPr b="1" sz="3775">
              <a:highlight>
                <a:srgbClr val="C9DA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75">
                <a:latin typeface="Roboto Mono"/>
                <a:ea typeface="Roboto Mono"/>
                <a:cs typeface="Roboto Mono"/>
                <a:sym typeface="Roboto Mono"/>
              </a:rPr>
              <a:t>In-Chat Availability Check</a:t>
            </a:r>
            <a:br>
              <a:rPr b="1"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Guests type requests like “Show me rooms June 10–12” directly in chat</a:t>
            </a:r>
            <a:br>
              <a:rPr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Bot calls your REST endpoint (</a:t>
            </a:r>
            <a:r>
              <a:rPr lang="en" sz="37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/api/booking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) under the hood</a:t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latin typeface="Roboto Mono"/>
                <a:ea typeface="Roboto Mono"/>
                <a:cs typeface="Roboto Mono"/>
                <a:sym typeface="Roboto Mono"/>
              </a:rPr>
              <a:t>Live Room &amp; Rate Display</a:t>
            </a:r>
            <a:br>
              <a:rPr b="1"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Lists available room types, room number after confirmation, policies 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everything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 is </a:t>
            </a: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real time</a:t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latin typeface="Roboto Mono"/>
                <a:ea typeface="Roboto Mono"/>
                <a:cs typeface="Roboto Mono"/>
                <a:sym typeface="Roboto Mono"/>
              </a:rPr>
              <a:t>Seamless Reservation Trigger</a:t>
            </a:r>
            <a:br>
              <a:rPr b="1"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“Yes, Book Now” button in chat sends a booking request to your backend</a:t>
            </a:r>
            <a:br>
              <a:rPr lang="en" sz="3775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775">
                <a:latin typeface="Roboto Mono"/>
                <a:ea typeface="Roboto Mono"/>
                <a:cs typeface="Roboto Mono"/>
                <a:sym typeface="Roboto Mono"/>
              </a:rPr>
              <a:t>No page reloads—everything stays within the conversation</a:t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75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B)Context-Aware Suggestions &amp; Quick-Reply Buttons</a:t>
            </a:r>
            <a:endParaRPr b="1" sz="3775">
              <a:highlight>
                <a:srgbClr val="CFE2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Dynamic Suggestion Chips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Presents user with button choices (e.g. hotel names, date ranges) based on context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Reduces Typing Effort &amp; Errors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Guests click “Lakeview Lodge” instead of typing the 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Localized to User’s Language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Button labels auto-translate to match chat language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Consistent, Friendly UI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Visually distinct, color-coded chips guide the next step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525" y="481750"/>
            <a:ext cx="3196250" cy="43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257775"/>
            <a:ext cx="8120100" cy="4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Booking Assistance : 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6043550" y="1113950"/>
            <a:ext cx="28080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C)</a:t>
            </a:r>
            <a:r>
              <a:rPr b="1" lang="en" sz="3600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End-to-End In-Chat Booking </a:t>
            </a:r>
            <a:r>
              <a:rPr b="1" lang="en" sz="36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: </a:t>
            </a:r>
            <a:endParaRPr b="1" sz="3600"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Room Selection &amp; Details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Choose room type and specify number of rooms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Enter guest names or confirm default guest count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Booking Summary &amp; Subtotal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Calculates total cost (room × nights × rooms)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Applies loyalty discounts automatically if eligible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Confirmation &amp; Payment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Guest confirms booking by clicking “Yes, book it”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Simulated payment: guest types “paid” or clicks “Pay Now”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Booking ID &amp; Receipt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Bot returns reservation ID and summary in chat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Encourages guest to save or screenshot their booking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0" y="2412450"/>
            <a:ext cx="2447332" cy="25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7825" y="1059875"/>
            <a:ext cx="2447325" cy="385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900" y="1059875"/>
            <a:ext cx="2447325" cy="11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114225"/>
            <a:ext cx="79656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 Integration with Hotel Services :</a:t>
            </a:r>
            <a:r>
              <a:rPr lang="en" sz="1411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11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510575" y="3513825"/>
            <a:ext cx="8210100" cy="1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Ancillary Services Catalog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Comprehensive, numbered list of add-on offerings (e.g. Ice-Carving Masterclass, Private Stargazing Dome). Each entry features itemized pricing and iconography for quick recognition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Dynamic Confirmation Panel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Immediately displays the guest’s chosen service(s) with subtotal calculation. Ensures transparent pricing and next-step clarity within the same chat interface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Seamless Backend Invocation</a:t>
            </a:r>
            <a:endParaRPr b="1"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Selection triggers REST API calls to the corresponding hotel service modules (room service, spa reservations, etc.)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75" y="555600"/>
            <a:ext cx="3607875" cy="28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725" y="555600"/>
            <a:ext cx="3636000" cy="28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60825"/>
            <a:ext cx="5608500" cy="3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Smart Recommendations – AI-Powered Personalized Offers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6156825" y="752975"/>
            <a:ext cx="27372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Automatic Eligibility Detection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Bot checks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 Has Booked Hotel Before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(...)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and room discount rate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In-Chat Discount Offer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🎉 “Great news! You’re eligible for a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5 %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loyalty discount on your booking!”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Yes / No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quick-reply buttons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Instant Discount Application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On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Yes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recalculates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subtotal = subtotal × (1 – discount)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Persists via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booking Service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.create(...)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Booking Confirmation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“Your loyalty discount of 5 % has been applied to your booking at Buckeye Lodge.”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Shows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updated subtotal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room type, services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Next Steps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Invite user to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save booking ID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, book another stay, or request support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00" y="736650"/>
            <a:ext cx="2300450" cy="397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700" y="752975"/>
            <a:ext cx="2455150" cy="397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24450"/>
            <a:ext cx="7068300" cy="4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Customer Support – Feedback Collection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899675" y="979963"/>
            <a:ext cx="2808000" cy="35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Post-Stay Feedback Prompt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“Please rate your experience (1–5) and share any comments.”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One-Tap Ratings &amp; Free-Text Comments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Clickable buttons 1–5 minimize friction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Optional comment field for open-ended insights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AI-Driven Slot Extraction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LLM parses numeric rating into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 Rating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Captures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 Comments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verbatim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Seamless Persistence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feedback@Service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.save(rating, comments)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Aggregates data for real-time dashboards and analytics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Friendly Acknowledgment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“Thank you for your feedback! How else can I assist you today?”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375" y="979975"/>
            <a:ext cx="2696550" cy="362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251475"/>
            <a:ext cx="6649500" cy="51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Human Escalation &amp; Agent Handoff :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210900" y="831275"/>
            <a:ext cx="25884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Escalation Trigger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Guest types “agent,” “representative,” or “human” at any point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Context Preservation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Bot records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previous Stage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so no data is lost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Contact Info Collection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Asks for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Full Name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&amp; </a:t>
            </a: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Phone Number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via LLM slot-filling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Ticket Creation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Calls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supportService.save(new AgentRequest(name, phone))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Guest Choice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Yes, continue my booking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→ resumes from saved stage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No, end chat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→ thanks user and closes conversation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Seamless Handoff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Your support team receives full transcript + state</a:t>
            </a:r>
            <a:br>
              <a:rPr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Agents pick up the conversation exactly where the bot left off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25" y="912375"/>
            <a:ext cx="2379824" cy="3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625" y="1007000"/>
            <a:ext cx="2588425" cy="185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725" y="3048025"/>
            <a:ext cx="2453251" cy="17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DD4A83"/>
                </a:solidFill>
                <a:latin typeface="Roboto Mono"/>
                <a:ea typeface="Roboto Mono"/>
                <a:cs typeface="Roboto Mono"/>
                <a:sym typeface="Roboto Mono"/>
              </a:rPr>
              <a:t>Thank you!</a:t>
            </a:r>
            <a:endParaRPr sz="4500">
              <a:solidFill>
                <a:srgbClr val="DD4A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OVERVIEW </a:t>
            </a:r>
            <a:r>
              <a:rPr lang="en" sz="1800">
                <a:solidFill>
                  <a:srgbClr val="000000"/>
                </a:solidFill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800">
              <a:solidFill>
                <a:srgbClr val="000000"/>
              </a:solidFill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067825"/>
            <a:ext cx="85206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Natural-language input &amp; NLP slot-filling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Guests describe destination, dates, party size and preferences in plain text—and the bot auto-detects and extracts all key det</a:t>
            </a: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ails.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Real-time availability &amp; star-rating filters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Instantly queries inventory and lets users refine by star count.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Price-range &amp; amenity filters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Apply dynamic price caps and choose amenities (Wi-Fi, pool, pet-friendly, etc.).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Quick-reply buttons &amp; guided room selection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Matching hotels appear as tappable options, leading seamlessly into room type and guest-count prompts.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In-chat spa &amp; room-service bookings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Request spa packages or order room service directly within the conversation.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Housekeeping scheduling &amp; loyalty-discount offers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Book housekeeping slots and automatically receive personalized loyalty discounts if eligible.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One-tap discount response &amp; instant subtotal recalculation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Guests accept or decline offers with a tap, and the total updates in real time.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Seamless booking confirmation &amp; simulated payment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“Yes, book it” plus typing “paid” completes the reservation—no page reloads.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Post-booking feedback &amp; optional comments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One-tap 1–5 rating followed by free-text feedback, all captured and saved.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Human-agent escalation &amp; context preservation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Typing “agent” triggers name/phone collection, saves the ticket, and hands off the full chat state.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Mono"/>
              <a:buChar char="●"/>
            </a:pPr>
            <a:r>
              <a:rPr b="1" lang="en" sz="900">
                <a:latin typeface="Roboto Mono"/>
                <a:ea typeface="Roboto Mono"/>
                <a:cs typeface="Roboto Mono"/>
                <a:sym typeface="Roboto Mono"/>
              </a:rPr>
              <a:t>Multilingual support &amp; intelligent upsells over secure JWT-protected APIs</a:t>
            </a:r>
            <a:br>
              <a:rPr b="1" lang="en" sz="9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>
                <a:latin typeface="Roboto Mono"/>
                <a:ea typeface="Roboto Mono"/>
                <a:cs typeface="Roboto Mono"/>
                <a:sym typeface="Roboto Mono"/>
              </a:rPr>
              <a:t> Conversations auto-detect language, offer history-based recommendations, and run on OAuth2/JWT-secured REST endpoints.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Tech Stack:</a:t>
            </a:r>
            <a:endParaRPr sz="14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38150"/>
            <a:ext cx="85206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9132"/>
              <a:buFont typeface="Arial"/>
              <a:buNone/>
            </a:pPr>
            <a:r>
              <a:rPr b="1" lang="en" sz="37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ava-Based Backend: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Spring Boot and Spring AI powering core business logic and LLM orchestration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OpenAI Integration: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Calls to OpenAI’s APIs for natural-language understanding, slot filling, and dynamic response generation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Data Persistence: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PostgreSQL database enhanced with pgvector for fast embedding storage and similarity searches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Security: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Spring Security with JWT for fully stateless, token-based authentication on every request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API Layer: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Exposes all chat functionality via RESTful endpoints for easy integration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Optional Frontend: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Lightweight JavaScript &amp; jQuery UI using Axios for responsive API calls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Containerization &amp; Orchestration: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Docker containers managed by Kubernetes for scalable deployment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Cloud Hosting: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 Flexible deployment on AWS, Azure, or GCP based on your infrastructure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26341"/>
              <a:buFont typeface="Arial"/>
              <a:buNone/>
            </a:pPr>
            <a:r>
              <a:rPr b="1"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CI/CD Pipelines:</a:t>
            </a:r>
            <a:r>
              <a:rPr lang="en" sz="4175">
                <a:highlight>
                  <a:srgbClr val="9FC5E8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4175">
                <a:latin typeface="Roboto Mono"/>
                <a:ea typeface="Roboto Mono"/>
                <a:cs typeface="Roboto Mono"/>
                <a:sym typeface="Roboto Mono"/>
              </a:rPr>
              <a:t>Automated build, test, and deployment pipelines for rapid, reliable releases</a:t>
            </a:r>
            <a:endParaRPr sz="41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flowchar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175"/>
            <a:ext cx="8839198" cy="36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52400" y="77125"/>
            <a:ext cx="6523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Complete Workflow for Hotel ChatBot Application :</a:t>
            </a:r>
            <a:endParaRPr sz="12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556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JWT Authentication :</a:t>
            </a:r>
            <a:endParaRPr sz="136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14075"/>
            <a:ext cx="7983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110">
                <a:latin typeface="Roboto Mono"/>
                <a:ea typeface="Roboto Mono"/>
                <a:cs typeface="Roboto Mono"/>
                <a:sym typeface="Roboto Mono"/>
              </a:rPr>
              <a:t>To ensure secure and personalized interactions, the chatbot implements robust authentication using JSON Web Tokens (JWT). Each user session is assigned a short-lived token that protects sensitive operations and maintains privacy throughout the chat experience.</a:t>
            </a:r>
            <a:endParaRPr sz="111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4" name="Google Shape;84;p17" title="flowchart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100" y="2176725"/>
            <a:ext cx="7327200" cy="23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21775" y="244200"/>
            <a:ext cx="28080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Session Management :</a:t>
            </a:r>
            <a:endParaRPr sz="136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57775" y="1105725"/>
            <a:ext cx="39345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Users authenticate via the Login Page (POST 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/api/auth/login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Backend issues a JWT (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accessToken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) on successful login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Session Duration: JWT expires after 1 hour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Key Rotation: Signing keys rotated every 7 days for enhanced security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JWT stored in an HttpOnly cookie (or secure in-memory store)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Each API call (search, chat, etc.) includes 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Authorization: Bearer &lt;token&gt;</a:t>
            </a:r>
            <a:endParaRPr sz="38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JwtAuthenticationFilter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 verifies signature, expiry, and validity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2901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Logout” button clears the </a:t>
            </a:r>
            <a:r>
              <a:rPr lang="en" sz="38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 Token</a:t>
            </a: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 cookie (or storage)</a:t>
            </a:r>
            <a:endParaRPr sz="3875">
              <a:latin typeface="Roboto Mono"/>
              <a:ea typeface="Roboto Mono"/>
              <a:cs typeface="Roboto Mono"/>
              <a:sym typeface="Roboto Mono"/>
            </a:endParaRPr>
          </a:p>
          <a:p>
            <a:pPr indent="-302829" lvl="0" marL="457200" rtl="0" algn="l">
              <a:spcBef>
                <a:spcPts val="0"/>
              </a:spcBef>
              <a:spcAft>
                <a:spcPts val="0"/>
              </a:spcAft>
              <a:buSzPct val="120640"/>
              <a:buFont typeface="Arial"/>
              <a:buChar char="●"/>
            </a:pPr>
            <a:r>
              <a:rPr lang="en" sz="3875">
                <a:latin typeface="Roboto Mono"/>
                <a:ea typeface="Roboto Mono"/>
                <a:cs typeface="Roboto Mono"/>
                <a:sym typeface="Roboto Mono"/>
              </a:rPr>
              <a:t>Frontend then redirects back to the Login Page</a:t>
            </a:r>
            <a:br>
              <a:rPr lang="en" sz="4675">
                <a:latin typeface="Roboto Mono"/>
                <a:ea typeface="Roboto Mono"/>
                <a:cs typeface="Roboto Mono"/>
                <a:sym typeface="Roboto Mono"/>
              </a:rPr>
            </a:br>
            <a:endParaRPr sz="46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ct val="8479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250" y="642725"/>
            <a:ext cx="3710725" cy="40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48875" y="152400"/>
            <a:ext cx="2808000" cy="6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6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User Initiation &amp; Homepage Functionality :</a:t>
            </a:r>
            <a:endParaRPr sz="126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37075" y="861500"/>
            <a:ext cx="28080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24/7 Availability</a:t>
            </a:r>
            <a:br>
              <a:rPr b="1"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AI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-powered support is online around the clock on desktop, tablet, and mobile.</a:t>
            </a:r>
            <a:endParaRPr sz="8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Quick Search &amp; Booking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Top search bar accepts destination (hotel/city/state), dates, number of rooms and guests.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“Search” button returns live availability.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Powerful Filtering</a:t>
            </a:r>
            <a:br>
              <a:rPr b="1"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Left sidebar lets users refine by star rating (1–5), price range (up to $500), and amenities (Wi-Fi, parking, pool, etc.).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Clear Results &amp; Next Steps</a:t>
            </a:r>
            <a:br>
              <a:rPr b="1"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Central panel shows each hotel’s name, star count, and location.</a:t>
            </a:r>
            <a:br>
              <a:rPr lang="en" sz="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“View Details” &amp; “Search Rooms” buttons guide guests seamlessly onward.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800">
                <a:latin typeface="Roboto Mono"/>
                <a:ea typeface="Roboto Mono"/>
                <a:cs typeface="Roboto Mono"/>
                <a:sym typeface="Roboto Mono"/>
              </a:rPr>
              <a:t>Continuous AI Assistance</a:t>
            </a:r>
            <a:endParaRPr b="1"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Chatbot icon remains in the bottom-right on every page, ready to help at any stage.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39">
                <a:latin typeface="Roboto Mono"/>
                <a:ea typeface="Roboto Mono"/>
                <a:cs typeface="Roboto Mono"/>
                <a:sym typeface="Roboto Mono"/>
              </a:rPr>
              <a:t>Instant Chat Access</a:t>
            </a:r>
            <a:endParaRPr b="1" sz="839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39">
                <a:latin typeface="Roboto Mono"/>
                <a:ea typeface="Roboto Mono"/>
                <a:cs typeface="Roboto Mono"/>
                <a:sym typeface="Roboto Mono"/>
              </a:rPr>
              <a:t>Chat widget auto-appears on page load—no extra clicks or logins needed.Guests simply click the bubble or start typing to begin.</a:t>
            </a:r>
            <a:endParaRPr sz="839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39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839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1" cy="478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78125"/>
            <a:ext cx="2808000" cy="43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rgbClr val="000000"/>
                </a:solidFill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Multilingual Support :  </a:t>
            </a:r>
            <a:endParaRPr sz="1400">
              <a:solidFill>
                <a:srgbClr val="000000"/>
              </a:solidFill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766525"/>
            <a:ext cx="36024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Automatic Language Detection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On the first user message, the chatbot detects the message’s language (e.g., English, Spanish, French, German).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Seamless Reply Localization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All bot responses and button labels are generated in the user’s language—no manual translation needed.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Manual Language Override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A visible dropdown lets guests switch languages on the fly (e.g. English ↔ Español ↔ Français ↔ Deutsch).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Persistent Session Language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Once set (auto or manual), the chosen language remains for the entire chat session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. If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user wanted to switch in between 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it's</a:t>
            </a: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 always available.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UI &amp; Emoji Consistency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Translated quick-replies, suggestions, and even localized emojis/emblems keep the experience natural and engaging.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125" y="278125"/>
            <a:ext cx="3640124" cy="46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30325" y="365675"/>
            <a:ext cx="5522100" cy="4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00">
                <a:highlight>
                  <a:srgbClr val="DD4A83"/>
                </a:highlight>
                <a:latin typeface="Roboto Mono"/>
                <a:ea typeface="Roboto Mono"/>
                <a:cs typeface="Roboto Mono"/>
                <a:sym typeface="Roboto Mono"/>
              </a:rPr>
              <a:t>Guest Query Handling – Instant FAQs &amp; Slot Extraction</a:t>
            </a:r>
            <a:endParaRPr sz="1300">
              <a:highlight>
                <a:srgbClr val="DD4A8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6036875" y="365675"/>
            <a:ext cx="2808000" cy="41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latin typeface="Roboto Mono"/>
                <a:ea typeface="Roboto Mono"/>
                <a:cs typeface="Roboto Mono"/>
                <a:sym typeface="Roboto Mono"/>
              </a:rPr>
              <a:t>Instant FAQ Answers</a:t>
            </a:r>
            <a:br>
              <a:rPr b="1" lang="en" sz="36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50">
                <a:latin typeface="Roboto Mono"/>
                <a:ea typeface="Roboto Mono"/>
                <a:cs typeface="Roboto Mono"/>
                <a:sym typeface="Roboto Mono"/>
              </a:rPr>
              <a:t>Answers on room availability, pricing, check-in/out policies, amenities in under 1 second</a:t>
            </a:r>
            <a:br>
              <a:rPr lang="en" sz="3650">
                <a:latin typeface="Roboto Mono"/>
                <a:ea typeface="Roboto Mono"/>
                <a:cs typeface="Roboto Mono"/>
                <a:sym typeface="Roboto Mono"/>
              </a:rPr>
            </a:b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50">
                <a:latin typeface="Roboto Mono"/>
                <a:ea typeface="Roboto Mono"/>
                <a:cs typeface="Roboto Mono"/>
                <a:sym typeface="Roboto Mono"/>
              </a:rPr>
              <a:t>AI-Driven Slot Filling</a:t>
            </a:r>
            <a:br>
              <a:rPr b="1" lang="en" sz="36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50">
                <a:latin typeface="Roboto Mono"/>
                <a:ea typeface="Roboto Mono"/>
                <a:cs typeface="Roboto Mono"/>
                <a:sym typeface="Roboto Mono"/>
              </a:rPr>
              <a:t>Extracts key details (city, check-in/check-out dates, number of guests, room preferences) from any free-form text</a:t>
            </a:r>
            <a:br>
              <a:rPr lang="en" sz="3650">
                <a:latin typeface="Roboto Mono"/>
                <a:ea typeface="Roboto Mono"/>
                <a:cs typeface="Roboto Mono"/>
                <a:sym typeface="Roboto Mono"/>
              </a:rPr>
            </a:b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latin typeface="Roboto Mono"/>
                <a:ea typeface="Roboto Mono"/>
                <a:cs typeface="Roboto Mono"/>
                <a:sym typeface="Roboto Mono"/>
              </a:rPr>
              <a:t>Built-In Validation</a:t>
            </a:r>
            <a:br>
              <a:rPr b="1" lang="en" sz="365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50">
                <a:latin typeface="Roboto Mono"/>
                <a:ea typeface="Roboto Mono"/>
                <a:cs typeface="Roboto Mono"/>
                <a:sym typeface="Roboto Mono"/>
              </a:rPr>
              <a:t>Converts dates to ISO format, sums adults/children into a single “guests” value, enforces price caps Eg: maximum price above $500 is reset to $500 automatically.</a:t>
            </a: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State-Driven Follow-Ups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If any required slot is missing or invalid, the bot asks one concise question (e.g., “Which dates would you like?”)</a:t>
            </a:r>
            <a:br>
              <a:rPr lang="en" sz="3600">
                <a:latin typeface="Roboto Mono"/>
                <a:ea typeface="Roboto Mono"/>
                <a:cs typeface="Roboto Mono"/>
                <a:sym typeface="Roboto Mono"/>
              </a:rPr>
            </a:b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 Mono"/>
                <a:ea typeface="Roboto Mono"/>
                <a:cs typeface="Roboto Mono"/>
                <a:sym typeface="Roboto Mono"/>
              </a:rPr>
              <a:t>Natural Conversation Flow</a:t>
            </a:r>
            <a:br>
              <a:rPr b="1" lang="en" sz="3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3600">
                <a:latin typeface="Roboto Mono"/>
                <a:ea typeface="Roboto Mono"/>
                <a:cs typeface="Roboto Mono"/>
                <a:sym typeface="Roboto Mono"/>
              </a:rPr>
              <a:t>Guests never feel like they’re filling out a form—each prompt reads like a human follow-up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5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300" y="1304200"/>
            <a:ext cx="2292774" cy="288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25" y="1262200"/>
            <a:ext cx="2238625" cy="29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