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Nunito"/>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bold.fntdata"/><Relationship Id="rId10" Type="http://schemas.openxmlformats.org/officeDocument/2006/relationships/slide" Target="slides/slide5.xml"/><Relationship Id="rId32" Type="http://schemas.openxmlformats.org/officeDocument/2006/relationships/font" Target="fonts/Nunito-regular.fntdata"/><Relationship Id="rId13" Type="http://schemas.openxmlformats.org/officeDocument/2006/relationships/slide" Target="slides/slide8.xml"/><Relationship Id="rId35" Type="http://schemas.openxmlformats.org/officeDocument/2006/relationships/font" Target="fonts/Nunito-boldItalic.fntdata"/><Relationship Id="rId12" Type="http://schemas.openxmlformats.org/officeDocument/2006/relationships/slide" Target="slides/slide7.xml"/><Relationship Id="rId34" Type="http://schemas.openxmlformats.org/officeDocument/2006/relationships/font" Target="fonts/Nunito-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c6f80d1f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c6f80d1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ed107e9d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ed107e9d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ed107e9de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ed107e9de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ed107e9d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ed107e9d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ed107e9d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ed107e9d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ed107e9de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ed107e9de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ed107e9de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ed107e9de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ed107e9de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ed107e9de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ed107e9de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ed107e9de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ed107e9de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ed107e9de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ed107e9de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ed107e9de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80d1ff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80d1f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ed107e9de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ed107e9de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5ed107e9de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5ed107e9de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ed107e9de_0_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ed107e9de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ed107e9de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ed107e9de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ed107e9de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ed107e9de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ed107e9de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ed107e9de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ed107e9de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ed107e9de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ed107e9d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ed107e9d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ed107e9de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ed107e9de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ed107e9de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ed107e9de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ed107e9de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ed107e9de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5ed107e9de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5ed107e9de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c6f80d1ff_0_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c6f80d1f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ed107e9de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ed107e9de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073763"/>
                </a:solidFill>
              </a:rPr>
              <a:t>Sravya Pola</a:t>
            </a:r>
            <a:endParaRPr>
              <a:solidFill>
                <a:srgbClr val="073763"/>
              </a:solidFill>
            </a:endParaRPr>
          </a:p>
        </p:txBody>
      </p:sp>
      <p:sp>
        <p:nvSpPr>
          <p:cNvPr id="129" name="Google Shape;129;p13"/>
          <p:cNvSpPr txBox="1"/>
          <p:nvPr>
            <p:ph idx="1" type="subTitle"/>
          </p:nvPr>
        </p:nvSpPr>
        <p:spPr>
          <a:xfrm>
            <a:off x="1858700" y="3270933"/>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solidFill>
                  <a:srgbClr val="073763"/>
                </a:solidFill>
              </a:rPr>
              <a:t>Ticketing Gateway System</a:t>
            </a:r>
            <a:endParaRPr sz="2200">
              <a:solidFill>
                <a:srgbClr val="07376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463400" y="271800"/>
            <a:ext cx="30597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Creation Of Ticket:</a:t>
            </a:r>
            <a:endParaRPr sz="2100">
              <a:solidFill>
                <a:srgbClr val="073763"/>
              </a:solidFill>
            </a:endParaRPr>
          </a:p>
        </p:txBody>
      </p:sp>
      <p:pic>
        <p:nvPicPr>
          <p:cNvPr id="183" name="Google Shape;183;p22"/>
          <p:cNvPicPr preferRelativeResize="0"/>
          <p:nvPr/>
        </p:nvPicPr>
        <p:blipFill>
          <a:blip r:embed="rId3">
            <a:alphaModFix/>
          </a:blip>
          <a:stretch>
            <a:fillRect/>
          </a:stretch>
        </p:blipFill>
        <p:spPr>
          <a:xfrm>
            <a:off x="3859125" y="349350"/>
            <a:ext cx="4492101" cy="4444801"/>
          </a:xfrm>
          <a:prstGeom prst="rect">
            <a:avLst/>
          </a:prstGeom>
          <a:noFill/>
          <a:ln>
            <a:noFill/>
          </a:ln>
        </p:spPr>
      </p:pic>
      <p:sp>
        <p:nvSpPr>
          <p:cNvPr id="184" name="Google Shape;184;p22"/>
          <p:cNvSpPr txBox="1"/>
          <p:nvPr/>
        </p:nvSpPr>
        <p:spPr>
          <a:xfrm>
            <a:off x="931700" y="1365600"/>
            <a:ext cx="2123100" cy="289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Use this form to submit a new support request into the Ticketing Gateway System. Once submitted, user will receive an email confirmation, and the User’s Manager will be notified to review and approve or reject the user’s ticket.</a:t>
            </a:r>
            <a:endParaRPr sz="16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ph type="title"/>
          </p:nvPr>
        </p:nvSpPr>
        <p:spPr>
          <a:xfrm>
            <a:off x="440425" y="432450"/>
            <a:ext cx="3197400" cy="485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00">
                <a:solidFill>
                  <a:srgbClr val="073763"/>
                </a:solidFill>
              </a:rPr>
              <a:t>View Tickets Page:</a:t>
            </a:r>
            <a:endParaRPr sz="2100">
              <a:solidFill>
                <a:srgbClr val="073763"/>
              </a:solidFill>
            </a:endParaRPr>
          </a:p>
        </p:txBody>
      </p:sp>
      <p:pic>
        <p:nvPicPr>
          <p:cNvPr id="190" name="Google Shape;190;p23"/>
          <p:cNvPicPr preferRelativeResize="0"/>
          <p:nvPr/>
        </p:nvPicPr>
        <p:blipFill>
          <a:blip r:embed="rId3">
            <a:alphaModFix/>
          </a:blip>
          <a:stretch>
            <a:fillRect/>
          </a:stretch>
        </p:blipFill>
        <p:spPr>
          <a:xfrm>
            <a:off x="440425" y="1996800"/>
            <a:ext cx="8400374" cy="2711900"/>
          </a:xfrm>
          <a:prstGeom prst="rect">
            <a:avLst/>
          </a:prstGeom>
          <a:noFill/>
          <a:ln>
            <a:noFill/>
          </a:ln>
        </p:spPr>
      </p:pic>
      <p:sp>
        <p:nvSpPr>
          <p:cNvPr id="191" name="Google Shape;191;p23"/>
          <p:cNvSpPr txBox="1"/>
          <p:nvPr/>
        </p:nvSpPr>
        <p:spPr>
          <a:xfrm>
            <a:off x="750450" y="998475"/>
            <a:ext cx="76431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“Your Tickets” dashboard presents each </a:t>
            </a:r>
            <a:r>
              <a:rPr lang="en" sz="1300"/>
              <a:t>ticket</a:t>
            </a:r>
            <a:r>
              <a:rPr lang="en" sz="1300"/>
              <a:t> ID, title, priority, status, and current assignee in a single table. From here you can quickly </a:t>
            </a:r>
            <a:r>
              <a:rPr b="1" lang="en" sz="1300"/>
              <a:t>View</a:t>
            </a:r>
            <a:r>
              <a:rPr lang="en" sz="1300"/>
              <a:t> all details, </a:t>
            </a:r>
            <a:r>
              <a:rPr b="1" lang="en" sz="1300"/>
              <a:t>Update</a:t>
            </a:r>
            <a:r>
              <a:rPr lang="en" sz="1300"/>
              <a:t> its status (close or reopen), or check the full </a:t>
            </a:r>
            <a:r>
              <a:rPr b="1" lang="en" sz="1300"/>
              <a:t>History</a:t>
            </a:r>
            <a:r>
              <a:rPr lang="en" sz="1300"/>
              <a:t> of actions and comments. </a:t>
            </a:r>
            <a:endParaRPr sz="15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543725" y="432450"/>
            <a:ext cx="3128400" cy="51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View Particular ticket:</a:t>
            </a:r>
            <a:endParaRPr sz="2100">
              <a:solidFill>
                <a:srgbClr val="073763"/>
              </a:solidFill>
            </a:endParaRPr>
          </a:p>
        </p:txBody>
      </p:sp>
      <p:pic>
        <p:nvPicPr>
          <p:cNvPr id="197" name="Google Shape;197;p24"/>
          <p:cNvPicPr preferRelativeResize="0"/>
          <p:nvPr/>
        </p:nvPicPr>
        <p:blipFill>
          <a:blip r:embed="rId3">
            <a:alphaModFix/>
          </a:blip>
          <a:stretch>
            <a:fillRect/>
          </a:stretch>
        </p:blipFill>
        <p:spPr>
          <a:xfrm>
            <a:off x="1724575" y="952350"/>
            <a:ext cx="5946116" cy="38863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497825" y="432475"/>
            <a:ext cx="3323700" cy="60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Update Particular Ticket:</a:t>
            </a:r>
            <a:endParaRPr sz="2100">
              <a:solidFill>
                <a:srgbClr val="073763"/>
              </a:solidFill>
            </a:endParaRPr>
          </a:p>
        </p:txBody>
      </p:sp>
      <p:pic>
        <p:nvPicPr>
          <p:cNvPr id="203" name="Google Shape;203;p25"/>
          <p:cNvPicPr preferRelativeResize="0"/>
          <p:nvPr/>
        </p:nvPicPr>
        <p:blipFill>
          <a:blip r:embed="rId3">
            <a:alphaModFix/>
          </a:blip>
          <a:stretch>
            <a:fillRect/>
          </a:stretch>
        </p:blipFill>
        <p:spPr>
          <a:xfrm>
            <a:off x="4283775" y="432475"/>
            <a:ext cx="4393849" cy="4375926"/>
          </a:xfrm>
          <a:prstGeom prst="rect">
            <a:avLst/>
          </a:prstGeom>
          <a:noFill/>
          <a:ln>
            <a:noFill/>
          </a:ln>
        </p:spPr>
      </p:pic>
      <p:sp>
        <p:nvSpPr>
          <p:cNvPr id="204" name="Google Shape;204;p25"/>
          <p:cNvSpPr txBox="1"/>
          <p:nvPr/>
        </p:nvSpPr>
        <p:spPr>
          <a:xfrm>
            <a:off x="891575" y="1273775"/>
            <a:ext cx="2536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“Update Ticket” screen displays all current ticket details—status, priority, category, creator, assignee, and creation timestamp—and lets you modify any editable fields. You can attach new files or review the original description to add context. After making changes, click </a:t>
            </a:r>
            <a:r>
              <a:rPr b="1" lang="en" sz="1200"/>
              <a:t>Save Changes</a:t>
            </a:r>
            <a:r>
              <a:rPr lang="en" sz="1200"/>
              <a:t> to submit updates or </a:t>
            </a:r>
            <a:r>
              <a:rPr b="1" lang="en" sz="1200"/>
              <a:t>Cancel</a:t>
            </a:r>
            <a:r>
              <a:rPr lang="en" sz="1200"/>
              <a:t> to return without saving. This form preserves the ticket’s audit trail while allowing you to refine its details before moving it along the workflow.</a:t>
            </a:r>
            <a:endParaRPr>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type="title"/>
          </p:nvPr>
        </p:nvSpPr>
        <p:spPr>
          <a:xfrm>
            <a:off x="406025" y="375075"/>
            <a:ext cx="2944800" cy="56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Manager Dashboard:</a:t>
            </a:r>
            <a:endParaRPr sz="2100">
              <a:solidFill>
                <a:srgbClr val="073763"/>
              </a:solidFill>
            </a:endParaRPr>
          </a:p>
        </p:txBody>
      </p:sp>
      <p:pic>
        <p:nvPicPr>
          <p:cNvPr id="210" name="Google Shape;210;p26"/>
          <p:cNvPicPr preferRelativeResize="0"/>
          <p:nvPr/>
        </p:nvPicPr>
        <p:blipFill>
          <a:blip r:embed="rId3">
            <a:alphaModFix/>
          </a:blip>
          <a:stretch>
            <a:fillRect/>
          </a:stretch>
        </p:blipFill>
        <p:spPr>
          <a:xfrm>
            <a:off x="539375" y="2091675"/>
            <a:ext cx="8193773" cy="2517125"/>
          </a:xfrm>
          <a:prstGeom prst="rect">
            <a:avLst/>
          </a:prstGeom>
          <a:noFill/>
          <a:ln>
            <a:noFill/>
          </a:ln>
        </p:spPr>
      </p:pic>
      <p:sp>
        <p:nvSpPr>
          <p:cNvPr id="211" name="Google Shape;211;p26"/>
          <p:cNvSpPr txBox="1"/>
          <p:nvPr/>
        </p:nvSpPr>
        <p:spPr>
          <a:xfrm>
            <a:off x="894000" y="986925"/>
            <a:ext cx="73560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The Manager Dashboard provides a personalized landing page for managers as soon as they log in. It greets you by name and confirms your role, then offers three clear, icon-driven options: </a:t>
            </a:r>
            <a:r>
              <a:rPr b="1" lang="en" sz="1200"/>
              <a:t>View Tickets</a:t>
            </a:r>
            <a:r>
              <a:rPr lang="en" sz="1200"/>
              <a:t> to access all pending and in-progress requests, </a:t>
            </a:r>
            <a:r>
              <a:rPr b="1" lang="en" sz="1200"/>
              <a:t>Notifications</a:t>
            </a:r>
            <a:r>
              <a:rPr lang="en" sz="1200"/>
              <a:t> (with a badge showing unread alerts) for new ticket actions and reminders, and </a:t>
            </a:r>
            <a:r>
              <a:rPr b="1" lang="en" sz="1200"/>
              <a:t>Logout</a:t>
            </a:r>
            <a:r>
              <a:rPr lang="en" sz="1200"/>
              <a:t> to end your session securely.</a:t>
            </a:r>
            <a:endParaRPr>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86350" y="421000"/>
            <a:ext cx="3036900" cy="5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Manager View tickets:</a:t>
            </a:r>
            <a:endParaRPr sz="2100">
              <a:solidFill>
                <a:srgbClr val="073763"/>
              </a:solidFill>
            </a:endParaRPr>
          </a:p>
        </p:txBody>
      </p:sp>
      <p:pic>
        <p:nvPicPr>
          <p:cNvPr id="217" name="Google Shape;217;p27"/>
          <p:cNvPicPr preferRelativeResize="0"/>
          <p:nvPr/>
        </p:nvPicPr>
        <p:blipFill>
          <a:blip r:embed="rId3">
            <a:alphaModFix/>
          </a:blip>
          <a:stretch>
            <a:fillRect/>
          </a:stretch>
        </p:blipFill>
        <p:spPr>
          <a:xfrm>
            <a:off x="463625" y="1988575"/>
            <a:ext cx="8216749" cy="2798776"/>
          </a:xfrm>
          <a:prstGeom prst="rect">
            <a:avLst/>
          </a:prstGeom>
          <a:noFill/>
          <a:ln>
            <a:noFill/>
          </a:ln>
        </p:spPr>
      </p:pic>
      <p:sp>
        <p:nvSpPr>
          <p:cNvPr id="218" name="Google Shape;218;p27"/>
          <p:cNvSpPr txBox="1"/>
          <p:nvPr/>
        </p:nvSpPr>
        <p:spPr>
          <a:xfrm>
            <a:off x="894000" y="1056825"/>
            <a:ext cx="7356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On the “Tickets to Approve” screen, new submissions first appear as </a:t>
            </a:r>
            <a:r>
              <a:rPr b="1" lang="en" sz="1200"/>
              <a:t>OPEN</a:t>
            </a:r>
            <a:r>
              <a:rPr lang="en" sz="1200"/>
              <a:t> awaiting your initial review. If you reject a ticket and escalate it back to the user for more information, its status changes to </a:t>
            </a:r>
            <a:r>
              <a:rPr b="1" lang="en" sz="1200"/>
              <a:t>PENDING_FOR_APPROVAL</a:t>
            </a:r>
            <a:r>
              <a:rPr lang="en" sz="1200"/>
              <a:t> once the user resubmits, clearly flagging it for re-evaluation. Approving a ticket then moves it to </a:t>
            </a:r>
            <a:r>
              <a:rPr b="1" lang="en" sz="1200"/>
              <a:t>APPROVED</a:t>
            </a:r>
            <a:r>
              <a:rPr lang="en" sz="1200"/>
              <a:t>, indicating your sign-off is complete but assignment to Admin/IT is still pending.</a:t>
            </a:r>
            <a:endParaRPr sz="1600">
              <a:solidFill>
                <a:schemeClr val="dk2"/>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454350" y="398025"/>
            <a:ext cx="2965500" cy="61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Manager View Ticket:</a:t>
            </a:r>
            <a:endParaRPr sz="2100">
              <a:solidFill>
                <a:srgbClr val="073763"/>
              </a:solidFill>
            </a:endParaRPr>
          </a:p>
        </p:txBody>
      </p:sp>
      <p:pic>
        <p:nvPicPr>
          <p:cNvPr id="224" name="Google Shape;224;p28"/>
          <p:cNvPicPr preferRelativeResize="0"/>
          <p:nvPr/>
        </p:nvPicPr>
        <p:blipFill>
          <a:blip r:embed="rId3">
            <a:alphaModFix/>
          </a:blip>
          <a:stretch>
            <a:fillRect/>
          </a:stretch>
        </p:blipFill>
        <p:spPr>
          <a:xfrm>
            <a:off x="1357375" y="1319725"/>
            <a:ext cx="5946577" cy="3568099"/>
          </a:xfrm>
          <a:prstGeom prst="rect">
            <a:avLst/>
          </a:prstGeom>
          <a:noFill/>
          <a:ln>
            <a:noFill/>
          </a:ln>
        </p:spPr>
      </p:pic>
      <p:sp>
        <p:nvSpPr>
          <p:cNvPr id="225" name="Google Shape;225;p28"/>
          <p:cNvSpPr txBox="1"/>
          <p:nvPr/>
        </p:nvSpPr>
        <p:spPr>
          <a:xfrm>
            <a:off x="454350" y="895125"/>
            <a:ext cx="8235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At the bottom, managers can click </a:t>
            </a:r>
            <a:r>
              <a:rPr b="1" lang="en" sz="1200"/>
              <a:t>Approve</a:t>
            </a:r>
            <a:r>
              <a:rPr lang="en" sz="1200"/>
              <a:t> to greenlight the work or </a:t>
            </a:r>
            <a:r>
              <a:rPr b="1" lang="en" sz="1200"/>
              <a:t>Reject</a:t>
            </a:r>
            <a:r>
              <a:rPr lang="en" sz="1200"/>
              <a:t> if it doesn’t align with our current roadmap. On click of </a:t>
            </a:r>
            <a:r>
              <a:rPr b="1" lang="en" sz="1200"/>
              <a:t>Reject</a:t>
            </a:r>
            <a:r>
              <a:rPr lang="en" sz="1200"/>
              <a:t>, managers must provide a reason before the rejection is finalized.</a:t>
            </a:r>
            <a:endParaRPr>
              <a:solidFill>
                <a:schemeClr val="dk2"/>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406000" y="432450"/>
            <a:ext cx="2508900" cy="54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Admin Dashboard:</a:t>
            </a:r>
            <a:endParaRPr sz="2100">
              <a:solidFill>
                <a:srgbClr val="073763"/>
              </a:solidFill>
            </a:endParaRPr>
          </a:p>
        </p:txBody>
      </p:sp>
      <p:pic>
        <p:nvPicPr>
          <p:cNvPr id="231" name="Google Shape;231;p29"/>
          <p:cNvPicPr preferRelativeResize="0"/>
          <p:nvPr/>
        </p:nvPicPr>
        <p:blipFill>
          <a:blip r:embed="rId3">
            <a:alphaModFix/>
          </a:blip>
          <a:stretch>
            <a:fillRect/>
          </a:stretch>
        </p:blipFill>
        <p:spPr>
          <a:xfrm>
            <a:off x="320175" y="2275475"/>
            <a:ext cx="8503652" cy="2442800"/>
          </a:xfrm>
          <a:prstGeom prst="rect">
            <a:avLst/>
          </a:prstGeom>
          <a:noFill/>
          <a:ln>
            <a:noFill/>
          </a:ln>
        </p:spPr>
      </p:pic>
      <p:sp>
        <p:nvSpPr>
          <p:cNvPr id="232" name="Google Shape;232;p29"/>
          <p:cNvSpPr txBox="1"/>
          <p:nvPr/>
        </p:nvSpPr>
        <p:spPr>
          <a:xfrm>
            <a:off x="895125" y="1147600"/>
            <a:ext cx="7459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Once a manager assigns a ticket, the admin logs in and lands on the </a:t>
            </a:r>
            <a:r>
              <a:rPr b="1" lang="en" sz="1300"/>
              <a:t>Admin Dashboard</a:t>
            </a:r>
            <a:r>
              <a:rPr lang="en" sz="1300"/>
              <a:t>. Three large icons let the admin quickly </a:t>
            </a:r>
            <a:r>
              <a:rPr b="1" lang="en" sz="1300"/>
              <a:t>View Assigned Tickets</a:t>
            </a:r>
            <a:r>
              <a:rPr lang="en" sz="1300"/>
              <a:t>, check </a:t>
            </a:r>
            <a:r>
              <a:rPr b="1" lang="en" sz="1300"/>
              <a:t>Notifications</a:t>
            </a:r>
            <a:r>
              <a:rPr lang="en" sz="1300"/>
              <a:t> (with a badge for new alerts), or </a:t>
            </a:r>
            <a:r>
              <a:rPr b="1" lang="en" sz="1300"/>
              <a:t>Logout</a:t>
            </a:r>
            <a:r>
              <a:rPr lang="en" sz="1300"/>
              <a:t>.</a:t>
            </a:r>
            <a:endParaRPr sz="150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428950" y="432475"/>
            <a:ext cx="2761200" cy="72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Admin View Ticket:</a:t>
            </a:r>
            <a:endParaRPr sz="2100">
              <a:solidFill>
                <a:srgbClr val="073763"/>
              </a:solidFill>
            </a:endParaRPr>
          </a:p>
        </p:txBody>
      </p:sp>
      <p:pic>
        <p:nvPicPr>
          <p:cNvPr id="238" name="Google Shape;238;p30"/>
          <p:cNvPicPr preferRelativeResize="0"/>
          <p:nvPr/>
        </p:nvPicPr>
        <p:blipFill>
          <a:blip r:embed="rId3">
            <a:alphaModFix/>
          </a:blip>
          <a:stretch>
            <a:fillRect/>
          </a:stretch>
        </p:blipFill>
        <p:spPr>
          <a:xfrm>
            <a:off x="320175" y="2571750"/>
            <a:ext cx="8503650" cy="1895525"/>
          </a:xfrm>
          <a:prstGeom prst="rect">
            <a:avLst/>
          </a:prstGeom>
          <a:noFill/>
          <a:ln>
            <a:noFill/>
          </a:ln>
        </p:spPr>
      </p:pic>
      <p:sp>
        <p:nvSpPr>
          <p:cNvPr id="239" name="Google Shape;239;p30"/>
          <p:cNvSpPr txBox="1"/>
          <p:nvPr/>
        </p:nvSpPr>
        <p:spPr>
          <a:xfrm>
            <a:off x="941025" y="1296775"/>
            <a:ext cx="65982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a:t>
            </a:r>
            <a:r>
              <a:rPr b="1" lang="en" sz="1300"/>
              <a:t>Tickets to Resolve</a:t>
            </a:r>
            <a:r>
              <a:rPr lang="en" sz="1300"/>
              <a:t> table lists every ticket assigned to the admin—whether newly assigned or reopened—showing its ID, title, priority, status, and assignee and actions – view and history.</a:t>
            </a:r>
            <a:endParaRPr sz="1500">
              <a:solidFill>
                <a:schemeClr val="dk2"/>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474875" y="432475"/>
            <a:ext cx="28071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Admin View Ticket:</a:t>
            </a:r>
            <a:endParaRPr sz="2100">
              <a:solidFill>
                <a:srgbClr val="073763"/>
              </a:solidFill>
            </a:endParaRPr>
          </a:p>
        </p:txBody>
      </p:sp>
      <p:pic>
        <p:nvPicPr>
          <p:cNvPr id="245" name="Google Shape;245;p31"/>
          <p:cNvPicPr preferRelativeResize="0"/>
          <p:nvPr/>
        </p:nvPicPr>
        <p:blipFill>
          <a:blip r:embed="rId3">
            <a:alphaModFix/>
          </a:blip>
          <a:stretch>
            <a:fillRect/>
          </a:stretch>
        </p:blipFill>
        <p:spPr>
          <a:xfrm>
            <a:off x="2665625" y="955750"/>
            <a:ext cx="5513037" cy="3817325"/>
          </a:xfrm>
          <a:prstGeom prst="rect">
            <a:avLst/>
          </a:prstGeom>
          <a:noFill/>
          <a:ln>
            <a:noFill/>
          </a:ln>
        </p:spPr>
      </p:pic>
      <p:sp>
        <p:nvSpPr>
          <p:cNvPr id="246" name="Google Shape;246;p31"/>
          <p:cNvSpPr txBox="1"/>
          <p:nvPr/>
        </p:nvSpPr>
        <p:spPr>
          <a:xfrm>
            <a:off x="585275" y="1202113"/>
            <a:ext cx="1686900" cy="332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This detail view gives the admin three actions—</a:t>
            </a:r>
            <a:r>
              <a:rPr b="1" lang="en" sz="1200"/>
              <a:t>Resolve</a:t>
            </a:r>
            <a:r>
              <a:rPr lang="en" sz="1200"/>
              <a:t>, </a:t>
            </a:r>
            <a:r>
              <a:rPr b="1" lang="en" sz="1200"/>
              <a:t>Close</a:t>
            </a:r>
            <a:r>
              <a:rPr lang="en" sz="1200"/>
              <a:t>, and </a:t>
            </a:r>
            <a:r>
              <a:rPr b="1" lang="en" sz="1200"/>
              <a:t>Reopen</a:t>
            </a:r>
            <a:r>
              <a:rPr lang="en" sz="1200"/>
              <a:t>—to manage the ticket.</a:t>
            </a:r>
            <a:endParaRPr sz="1200"/>
          </a:p>
          <a:p>
            <a:pPr indent="0" lvl="0" marL="0" rtl="0" algn="l">
              <a:spcBef>
                <a:spcPts val="0"/>
              </a:spcBef>
              <a:spcAft>
                <a:spcPts val="0"/>
              </a:spcAft>
              <a:buNone/>
            </a:pPr>
            <a:r>
              <a:rPr lang="en" sz="1200"/>
              <a:t>Clicking </a:t>
            </a:r>
            <a:r>
              <a:rPr b="1" lang="en" sz="1200"/>
              <a:t>Resolve</a:t>
            </a:r>
            <a:r>
              <a:rPr lang="en" sz="1200"/>
              <a:t> opens a mandatory resolution-comment field that must be filled out before hitting </a:t>
            </a:r>
            <a:r>
              <a:rPr b="1" lang="en" sz="1200"/>
              <a:t>Submit</a:t>
            </a:r>
            <a:r>
              <a:rPr lang="en" sz="1200"/>
              <a:t>.</a:t>
            </a:r>
            <a:endParaRPr sz="1200"/>
          </a:p>
          <a:p>
            <a:pPr indent="0" lvl="0" marL="0" rtl="0" algn="l">
              <a:spcBef>
                <a:spcPts val="0"/>
              </a:spcBef>
              <a:spcAft>
                <a:spcPts val="0"/>
              </a:spcAft>
              <a:buNone/>
            </a:pPr>
            <a:r>
              <a:rPr b="1" lang="en" sz="1200"/>
              <a:t>Close</a:t>
            </a:r>
            <a:r>
              <a:rPr lang="en" sz="1200"/>
              <a:t> immediately marks the ticket closed, and </a:t>
            </a:r>
            <a:r>
              <a:rPr b="1" lang="en" sz="1200"/>
              <a:t>Reopen</a:t>
            </a:r>
            <a:r>
              <a:rPr lang="en" sz="1200"/>
              <a:t> moves it back into the active queue.</a:t>
            </a:r>
            <a:endParaRPr>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73763"/>
                </a:solidFill>
              </a:rPr>
              <a:t>About the Project:</a:t>
            </a:r>
            <a:endParaRPr>
              <a:solidFill>
                <a:srgbClr val="073763"/>
              </a:solidFill>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 sz="1900"/>
              <a:t>The Ticketing Gateway System is a full-stack, microservices-based application designed to streamline the end-to-end lifecycle of support tickets across organizational roles (USER, MANAGER, ADMIN). Built with Java Spring Boot on the backend and a lightweight HTML/jQuery/AJAX frontend, it offers secure authentication, role-based dashboards, and a robust workflow for ticket creation, approval, resolution, and closure.</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2"/>
          <p:cNvSpPr txBox="1"/>
          <p:nvPr>
            <p:ph type="title"/>
          </p:nvPr>
        </p:nvSpPr>
        <p:spPr>
          <a:xfrm>
            <a:off x="585725" y="432475"/>
            <a:ext cx="6376200" cy="5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100">
                <a:solidFill>
                  <a:srgbClr val="073763"/>
                </a:solidFill>
              </a:rPr>
              <a:t>Notifications Dashboard for User, Manager, Admin:</a:t>
            </a:r>
            <a:endParaRPr sz="2100">
              <a:solidFill>
                <a:srgbClr val="073763"/>
              </a:solidFill>
            </a:endParaRPr>
          </a:p>
        </p:txBody>
      </p:sp>
      <p:pic>
        <p:nvPicPr>
          <p:cNvPr id="252" name="Google Shape;252;p32"/>
          <p:cNvPicPr preferRelativeResize="0"/>
          <p:nvPr/>
        </p:nvPicPr>
        <p:blipFill>
          <a:blip r:embed="rId3">
            <a:alphaModFix/>
          </a:blip>
          <a:stretch>
            <a:fillRect/>
          </a:stretch>
        </p:blipFill>
        <p:spPr>
          <a:xfrm>
            <a:off x="4739550" y="1009975"/>
            <a:ext cx="3637800" cy="3828724"/>
          </a:xfrm>
          <a:prstGeom prst="rect">
            <a:avLst/>
          </a:prstGeom>
          <a:noFill/>
          <a:ln>
            <a:noFill/>
          </a:ln>
        </p:spPr>
      </p:pic>
      <p:sp>
        <p:nvSpPr>
          <p:cNvPr id="253" name="Google Shape;253;p32"/>
          <p:cNvSpPr txBox="1"/>
          <p:nvPr/>
        </p:nvSpPr>
        <p:spPr>
          <a:xfrm>
            <a:off x="1124650" y="1241300"/>
            <a:ext cx="2880600" cy="3201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The </a:t>
            </a:r>
            <a:r>
              <a:rPr b="1" lang="en"/>
              <a:t>Notifications</a:t>
            </a:r>
            <a:r>
              <a:rPr lang="en"/>
              <a:t> page shows a real-time, timestamped feed of every key ticket event—creation, approval, rejection, assignment, resolution, and closure—so users, managers, admins always know exactly what’s happening.</a:t>
            </a:r>
            <a:endParaRPr/>
          </a:p>
          <a:p>
            <a:pPr indent="0" lvl="0" marL="0" rtl="0" algn="l">
              <a:spcBef>
                <a:spcPts val="0"/>
              </a:spcBef>
              <a:spcAft>
                <a:spcPts val="0"/>
              </a:spcAft>
              <a:buNone/>
            </a:pPr>
            <a:r>
              <a:rPr lang="en"/>
              <a:t>Each notification clearly states the action taken and when it occurred.</a:t>
            </a:r>
            <a:endParaRPr/>
          </a:p>
          <a:p>
            <a:pPr indent="0" lvl="0" marL="0" rtl="0" algn="l">
              <a:spcBef>
                <a:spcPts val="0"/>
              </a:spcBef>
              <a:spcAft>
                <a:spcPts val="0"/>
              </a:spcAft>
              <a:buNone/>
            </a:pPr>
            <a:r>
              <a:rPr lang="en"/>
              <a:t>At the bottom, </a:t>
            </a:r>
            <a:r>
              <a:rPr b="1" lang="en"/>
              <a:t>Back to Dashboard</a:t>
            </a:r>
            <a:r>
              <a:rPr lang="en"/>
              <a:t> and </a:t>
            </a:r>
            <a:r>
              <a:rPr b="1" lang="en"/>
              <a:t>Logout</a:t>
            </a:r>
            <a:r>
              <a:rPr lang="en"/>
              <a:t> buttons let you navigate away once you’ve </a:t>
            </a:r>
            <a:r>
              <a:rPr lang="en"/>
              <a:t>viewed</a:t>
            </a:r>
            <a:r>
              <a:rPr lang="en"/>
              <a:t> your updates.</a:t>
            </a:r>
            <a:endParaRPr sz="1600">
              <a:solidFill>
                <a:schemeClr val="dk2"/>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555200" y="466900"/>
            <a:ext cx="1969500" cy="55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Ticket History:</a:t>
            </a:r>
            <a:endParaRPr sz="2100">
              <a:solidFill>
                <a:srgbClr val="073763"/>
              </a:solidFill>
            </a:endParaRPr>
          </a:p>
        </p:txBody>
      </p:sp>
      <p:pic>
        <p:nvPicPr>
          <p:cNvPr id="259" name="Google Shape;259;p33"/>
          <p:cNvPicPr preferRelativeResize="0"/>
          <p:nvPr/>
        </p:nvPicPr>
        <p:blipFill>
          <a:blip r:embed="rId3">
            <a:alphaModFix/>
          </a:blip>
          <a:stretch>
            <a:fillRect/>
          </a:stretch>
        </p:blipFill>
        <p:spPr>
          <a:xfrm>
            <a:off x="492313" y="2273925"/>
            <a:ext cx="8159375" cy="2304749"/>
          </a:xfrm>
          <a:prstGeom prst="rect">
            <a:avLst/>
          </a:prstGeom>
          <a:noFill/>
          <a:ln>
            <a:noFill/>
          </a:ln>
        </p:spPr>
      </p:pic>
      <p:sp>
        <p:nvSpPr>
          <p:cNvPr id="260" name="Google Shape;260;p33"/>
          <p:cNvSpPr txBox="1"/>
          <p:nvPr/>
        </p:nvSpPr>
        <p:spPr>
          <a:xfrm>
            <a:off x="929550" y="1021300"/>
            <a:ext cx="75054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The </a:t>
            </a:r>
            <a:r>
              <a:rPr b="1" lang="en" sz="1300"/>
              <a:t>Ticket History</a:t>
            </a:r>
            <a:r>
              <a:rPr lang="en" sz="1300"/>
              <a:t> table is a full audit trail of every lifecycle event—creation, approval, assignment, resolution, and closure—each tagged with who (and their role), when it happened, and any comments.</a:t>
            </a:r>
            <a:endParaRPr sz="1300"/>
          </a:p>
          <a:p>
            <a:pPr indent="0" lvl="0" marL="0" rtl="0" algn="l">
              <a:spcBef>
                <a:spcPts val="0"/>
              </a:spcBef>
              <a:spcAft>
                <a:spcPts val="0"/>
              </a:spcAft>
              <a:buNone/>
            </a:pPr>
            <a:r>
              <a:rPr lang="en" sz="1300"/>
              <a:t>Rows 1–5 show the flow from spola1 creating the ticket, manager1 approving and assigning it, admin1 resolving it, and finally the user closing it.</a:t>
            </a:r>
            <a:endParaRPr sz="1300"/>
          </a:p>
          <a:p>
            <a:pPr indent="0" lvl="0" marL="0" rtl="0" algn="l">
              <a:spcBef>
                <a:spcPts val="0"/>
              </a:spcBef>
              <a:spcAft>
                <a:spcPts val="0"/>
              </a:spcAft>
              <a:buNone/>
            </a:pPr>
            <a:r>
              <a:rPr lang="en" sz="1300"/>
              <a:t>This clear, chronological log ensures complete transparency and traceability for every ticket action.</a:t>
            </a:r>
            <a:endParaRPr sz="1500">
              <a:solidFill>
                <a:schemeClr val="dk2"/>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555200" y="535750"/>
            <a:ext cx="2199000" cy="65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333">
                <a:solidFill>
                  <a:srgbClr val="073763"/>
                </a:solidFill>
              </a:rPr>
              <a:t>Email Services:</a:t>
            </a:r>
            <a:endParaRPr sz="2333">
              <a:solidFill>
                <a:srgbClr val="073763"/>
              </a:solidFill>
            </a:endParaRPr>
          </a:p>
          <a:p>
            <a:pPr indent="0" lvl="0" marL="0" rtl="0" algn="l">
              <a:spcBef>
                <a:spcPts val="0"/>
              </a:spcBef>
              <a:spcAft>
                <a:spcPts val="0"/>
              </a:spcAft>
              <a:buNone/>
            </a:pPr>
            <a:r>
              <a:t/>
            </a:r>
            <a:endParaRPr/>
          </a:p>
        </p:txBody>
      </p:sp>
      <p:pic>
        <p:nvPicPr>
          <p:cNvPr id="266" name="Google Shape;266;p34"/>
          <p:cNvPicPr preferRelativeResize="0"/>
          <p:nvPr/>
        </p:nvPicPr>
        <p:blipFill>
          <a:blip r:embed="rId3">
            <a:alphaModFix/>
          </a:blip>
          <a:stretch>
            <a:fillRect/>
          </a:stretch>
        </p:blipFill>
        <p:spPr>
          <a:xfrm>
            <a:off x="3832950" y="960270"/>
            <a:ext cx="4911701" cy="3381930"/>
          </a:xfrm>
          <a:prstGeom prst="rect">
            <a:avLst/>
          </a:prstGeom>
          <a:noFill/>
          <a:ln>
            <a:noFill/>
          </a:ln>
        </p:spPr>
      </p:pic>
      <p:sp>
        <p:nvSpPr>
          <p:cNvPr id="267" name="Google Shape;267;p34"/>
          <p:cNvSpPr txBox="1"/>
          <p:nvPr/>
        </p:nvSpPr>
        <p:spPr>
          <a:xfrm>
            <a:off x="906600" y="1574975"/>
            <a:ext cx="26739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Calibri"/>
                <a:ea typeface="Calibri"/>
                <a:cs typeface="Calibri"/>
                <a:sym typeface="Calibri"/>
              </a:rPr>
              <a:t>When the ticket is marked </a:t>
            </a:r>
            <a:r>
              <a:rPr b="1" lang="en">
                <a:solidFill>
                  <a:schemeClr val="dk2"/>
                </a:solidFill>
                <a:latin typeface="Calibri"/>
                <a:ea typeface="Calibri"/>
                <a:cs typeface="Calibri"/>
                <a:sym typeface="Calibri"/>
              </a:rPr>
              <a:t>RESOLVED</a:t>
            </a:r>
            <a:r>
              <a:rPr lang="en">
                <a:solidFill>
                  <a:schemeClr val="dk2"/>
                </a:solidFill>
                <a:latin typeface="Calibri"/>
                <a:ea typeface="Calibri"/>
                <a:cs typeface="Calibri"/>
                <a:sym typeface="Calibri"/>
              </a:rPr>
              <a:t>, the system generates a detailed PDF of the resolution (including timestamps, actions taken, and comments) and attaches it to the closing email sent to the user.</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This ensures everyone receives both real-time notifications and a formal, downloadable record of how the issue was handled.</a:t>
            </a:r>
            <a:endParaRPr>
              <a:solidFill>
                <a:schemeClr val="dk2"/>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578175" y="627550"/>
            <a:ext cx="23712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Feedback Email:</a:t>
            </a:r>
            <a:endParaRPr sz="2100">
              <a:solidFill>
                <a:srgbClr val="073763"/>
              </a:solidFill>
            </a:endParaRPr>
          </a:p>
        </p:txBody>
      </p:sp>
      <p:pic>
        <p:nvPicPr>
          <p:cNvPr id="273" name="Google Shape;273;p35"/>
          <p:cNvPicPr preferRelativeResize="0"/>
          <p:nvPr/>
        </p:nvPicPr>
        <p:blipFill>
          <a:blip r:embed="rId3">
            <a:alphaModFix/>
          </a:blip>
          <a:stretch>
            <a:fillRect/>
          </a:stretch>
        </p:blipFill>
        <p:spPr>
          <a:xfrm>
            <a:off x="1771900" y="2341125"/>
            <a:ext cx="5600224" cy="2203350"/>
          </a:xfrm>
          <a:prstGeom prst="rect">
            <a:avLst/>
          </a:prstGeom>
          <a:noFill/>
          <a:ln>
            <a:noFill/>
          </a:ln>
        </p:spPr>
      </p:pic>
      <p:sp>
        <p:nvSpPr>
          <p:cNvPr id="274" name="Google Shape;274;p35"/>
          <p:cNvSpPr txBox="1"/>
          <p:nvPr/>
        </p:nvSpPr>
        <p:spPr>
          <a:xfrm>
            <a:off x="578175" y="1182025"/>
            <a:ext cx="8223900" cy="1459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300">
                <a:solidFill>
                  <a:schemeClr val="dk2"/>
                </a:solidFill>
                <a:latin typeface="Calibri"/>
                <a:ea typeface="Calibri"/>
                <a:cs typeface="Calibri"/>
                <a:sym typeface="Calibri"/>
              </a:rPr>
              <a:t>As soon as a ticket is closed, the system automatically sends the user a feedback email—branded from “SynergisticIT”—asking them to rate their experience on a 1–5 scale via clickable links. Each link opens the user’s email client with a pre-filled rating message, or they can simply hit “Reply” to type open-ended comments. All submitted ratings and comments are captured in the dashboard to monitor support quality and drive continuous improvement.</a:t>
            </a:r>
            <a:endParaRPr sz="1300">
              <a:solidFill>
                <a:schemeClr val="dk2"/>
              </a:solidFill>
              <a:latin typeface="Calibri"/>
              <a:ea typeface="Calibri"/>
              <a:cs typeface="Calibri"/>
              <a:sym typeface="Calibri"/>
            </a:endParaRPr>
          </a:p>
          <a:p>
            <a:pPr indent="0" lvl="0" marL="0" rtl="0" algn="l">
              <a:spcBef>
                <a:spcPts val="120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555200" y="478375"/>
            <a:ext cx="2199000" cy="58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Cron Scheduler:</a:t>
            </a:r>
            <a:endParaRPr sz="2100">
              <a:solidFill>
                <a:srgbClr val="073763"/>
              </a:solidFill>
            </a:endParaRPr>
          </a:p>
        </p:txBody>
      </p:sp>
      <p:pic>
        <p:nvPicPr>
          <p:cNvPr id="280" name="Google Shape;280;p36"/>
          <p:cNvPicPr preferRelativeResize="0"/>
          <p:nvPr/>
        </p:nvPicPr>
        <p:blipFill>
          <a:blip r:embed="rId3">
            <a:alphaModFix/>
          </a:blip>
          <a:stretch>
            <a:fillRect/>
          </a:stretch>
        </p:blipFill>
        <p:spPr>
          <a:xfrm>
            <a:off x="1124625" y="2088625"/>
            <a:ext cx="6782251" cy="2524700"/>
          </a:xfrm>
          <a:prstGeom prst="rect">
            <a:avLst/>
          </a:prstGeom>
          <a:noFill/>
          <a:ln>
            <a:noFill/>
          </a:ln>
        </p:spPr>
      </p:pic>
      <p:sp>
        <p:nvSpPr>
          <p:cNvPr id="281" name="Google Shape;281;p36"/>
          <p:cNvSpPr txBox="1"/>
          <p:nvPr/>
        </p:nvSpPr>
        <p:spPr>
          <a:xfrm>
            <a:off x="1216650" y="1136125"/>
            <a:ext cx="6598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Every day at 9:00 PM, a scheduled job scans for any tickets still in </a:t>
            </a:r>
            <a:r>
              <a:rPr b="1" lang="en" sz="1100"/>
              <a:t>OPEN</a:t>
            </a:r>
            <a:r>
              <a:rPr lang="en" sz="1100"/>
              <a:t> status that were created over seven days ago and are awaiting manager approval. This daily reminder helps ensure no approval request falls through the delay.</a:t>
            </a:r>
            <a:endParaRPr sz="1300">
              <a:solidFill>
                <a:schemeClr val="dk2"/>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7"/>
          <p:cNvSpPr txBox="1"/>
          <p:nvPr>
            <p:ph type="title"/>
          </p:nvPr>
        </p:nvSpPr>
        <p:spPr>
          <a:xfrm>
            <a:off x="635550" y="352150"/>
            <a:ext cx="2336700" cy="62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Cron Scheduler:</a:t>
            </a:r>
            <a:endParaRPr sz="2100">
              <a:solidFill>
                <a:srgbClr val="073763"/>
              </a:solidFill>
            </a:endParaRPr>
          </a:p>
        </p:txBody>
      </p:sp>
      <p:pic>
        <p:nvPicPr>
          <p:cNvPr id="287" name="Google Shape;287;p37"/>
          <p:cNvPicPr preferRelativeResize="0"/>
          <p:nvPr/>
        </p:nvPicPr>
        <p:blipFill>
          <a:blip r:embed="rId3">
            <a:alphaModFix/>
          </a:blip>
          <a:stretch>
            <a:fillRect/>
          </a:stretch>
        </p:blipFill>
        <p:spPr>
          <a:xfrm>
            <a:off x="1629575" y="2226325"/>
            <a:ext cx="5336301" cy="2306650"/>
          </a:xfrm>
          <a:prstGeom prst="rect">
            <a:avLst/>
          </a:prstGeom>
          <a:noFill/>
          <a:ln>
            <a:noFill/>
          </a:ln>
        </p:spPr>
      </p:pic>
      <p:sp>
        <p:nvSpPr>
          <p:cNvPr id="288" name="Google Shape;288;p37"/>
          <p:cNvSpPr txBox="1"/>
          <p:nvPr/>
        </p:nvSpPr>
        <p:spPr>
          <a:xfrm>
            <a:off x="1272900" y="975550"/>
            <a:ext cx="6598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Every day at 9:00 AM, a background job scans for tickets that have sat in </a:t>
            </a:r>
            <a:r>
              <a:rPr b="1" lang="en" sz="1100"/>
              <a:t>RESOLVED</a:t>
            </a:r>
            <a:r>
              <a:rPr lang="en" sz="1100"/>
              <a:t> status for more than five days.Any such ticket is automatically moved to </a:t>
            </a:r>
            <a:r>
              <a:rPr b="1" lang="en" sz="1100"/>
              <a:t>CLOSED</a:t>
            </a:r>
            <a:r>
              <a:rPr lang="en" sz="1100"/>
              <a:t>, and an email is sent to the user.This cleanup automation prevents stale tickets from lingering and keeps users informed of the closure.</a:t>
            </a:r>
            <a:endParaRPr sz="1300">
              <a:solidFill>
                <a:schemeClr val="dk2"/>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3275000" y="3196125"/>
            <a:ext cx="22794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Thank you !</a:t>
            </a:r>
            <a:endParaRPr b="1">
              <a:solidFill>
                <a:srgbClr val="073763"/>
              </a:solidFill>
            </a:endParaRPr>
          </a:p>
        </p:txBody>
      </p:sp>
      <p:pic>
        <p:nvPicPr>
          <p:cNvPr id="294" name="Google Shape;294;p38"/>
          <p:cNvPicPr preferRelativeResize="0"/>
          <p:nvPr/>
        </p:nvPicPr>
        <p:blipFill>
          <a:blip r:embed="rId3">
            <a:alphaModFix/>
          </a:blip>
          <a:stretch>
            <a:fillRect/>
          </a:stretch>
        </p:blipFill>
        <p:spPr>
          <a:xfrm>
            <a:off x="2451900" y="961025"/>
            <a:ext cx="4240209" cy="178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15" title="flow-chart-1.png"/>
          <p:cNvPicPr preferRelativeResize="0"/>
          <p:nvPr/>
        </p:nvPicPr>
        <p:blipFill>
          <a:blip r:embed="rId3">
            <a:alphaModFix/>
          </a:blip>
          <a:stretch>
            <a:fillRect/>
          </a:stretch>
        </p:blipFill>
        <p:spPr>
          <a:xfrm>
            <a:off x="4652700" y="0"/>
            <a:ext cx="4491300" cy="5143500"/>
          </a:xfrm>
          <a:prstGeom prst="rect">
            <a:avLst/>
          </a:prstGeom>
          <a:noFill/>
          <a:ln>
            <a:noFill/>
          </a:ln>
        </p:spPr>
      </p:pic>
      <p:sp>
        <p:nvSpPr>
          <p:cNvPr id="141" name="Google Shape;141;p15"/>
          <p:cNvSpPr/>
          <p:nvPr/>
        </p:nvSpPr>
        <p:spPr>
          <a:xfrm>
            <a:off x="126225" y="206575"/>
            <a:ext cx="4292100" cy="4601700"/>
          </a:xfrm>
          <a:prstGeom prst="verticalScroll">
            <a:avLst>
              <a:gd fmla="val 125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latin typeface="Montserrat"/>
                <a:ea typeface="Montserrat"/>
                <a:cs typeface="Montserrat"/>
                <a:sym typeface="Montserrat"/>
              </a:rPr>
              <a:t>User</a:t>
            </a:r>
            <a:r>
              <a:rPr lang="en" sz="1700">
                <a:latin typeface="Montserrat"/>
                <a:ea typeface="Montserrat"/>
                <a:cs typeface="Montserrat"/>
                <a:sym typeface="Montserrat"/>
              </a:rPr>
              <a:t> – any employee who can raise tickets and track their own requests.</a:t>
            </a:r>
            <a:br>
              <a:rPr lang="en" sz="1700">
                <a:latin typeface="Montserrat"/>
                <a:ea typeface="Montserrat"/>
                <a:cs typeface="Montserrat"/>
                <a:sym typeface="Montserrat"/>
              </a:rPr>
            </a:br>
            <a:endParaRPr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Manager</a:t>
            </a:r>
            <a:r>
              <a:rPr lang="en" sz="1700">
                <a:latin typeface="Montserrat"/>
                <a:ea typeface="Montserrat"/>
                <a:cs typeface="Montserrat"/>
                <a:sym typeface="Montserrat"/>
              </a:rPr>
              <a:t> – reviews and approves or rejects tickets submitted by Users.</a:t>
            </a:r>
            <a:br>
              <a:rPr lang="en" sz="1700">
                <a:latin typeface="Montserrat"/>
                <a:ea typeface="Montserrat"/>
                <a:cs typeface="Montserrat"/>
                <a:sym typeface="Montserrat"/>
              </a:rPr>
            </a:br>
            <a:endParaRPr sz="1700">
              <a:latin typeface="Montserrat"/>
              <a:ea typeface="Montserrat"/>
              <a:cs typeface="Montserrat"/>
              <a:sym typeface="Montserrat"/>
            </a:endParaRPr>
          </a:p>
          <a:p>
            <a:pPr indent="0" lvl="0" marL="0" rtl="0" algn="ctr">
              <a:spcBef>
                <a:spcPts val="0"/>
              </a:spcBef>
              <a:spcAft>
                <a:spcPts val="0"/>
              </a:spcAft>
              <a:buNone/>
            </a:pPr>
            <a:r>
              <a:rPr b="1" lang="en" sz="1700">
                <a:latin typeface="Montserrat"/>
                <a:ea typeface="Montserrat"/>
                <a:cs typeface="Montserrat"/>
                <a:sym typeface="Montserrat"/>
              </a:rPr>
              <a:t>Admin</a:t>
            </a:r>
            <a:r>
              <a:rPr lang="en" sz="1700">
                <a:latin typeface="Montserrat"/>
                <a:ea typeface="Montserrat"/>
                <a:cs typeface="Montserrat"/>
                <a:sym typeface="Montserrat"/>
              </a:rPr>
              <a:t> – resolves approved tickets, generates reports, and closes or reopens tickets as needed.</a:t>
            </a:r>
            <a:endParaRPr sz="1700">
              <a:latin typeface="Montserrat"/>
              <a:ea typeface="Montserrat"/>
              <a:cs typeface="Montserrat"/>
              <a:sym typeface="Montserrat"/>
            </a:endParaRPr>
          </a:p>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6" title="flow-chart-2.png"/>
          <p:cNvPicPr preferRelativeResize="0"/>
          <p:nvPr/>
        </p:nvPicPr>
        <p:blipFill>
          <a:blip r:embed="rId3">
            <a:alphaModFix/>
          </a:blip>
          <a:stretch>
            <a:fillRect/>
          </a:stretch>
        </p:blipFill>
        <p:spPr>
          <a:xfrm>
            <a:off x="152400" y="91800"/>
            <a:ext cx="3792925" cy="4899300"/>
          </a:xfrm>
          <a:prstGeom prst="rect">
            <a:avLst/>
          </a:prstGeom>
          <a:noFill/>
          <a:ln>
            <a:noFill/>
          </a:ln>
        </p:spPr>
      </p:pic>
      <p:sp>
        <p:nvSpPr>
          <p:cNvPr id="147" name="Google Shape;147;p16"/>
          <p:cNvSpPr/>
          <p:nvPr/>
        </p:nvSpPr>
        <p:spPr>
          <a:xfrm>
            <a:off x="4005100" y="91800"/>
            <a:ext cx="5037900" cy="4899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Calibri"/>
                <a:ea typeface="Calibri"/>
                <a:cs typeface="Calibri"/>
                <a:sym typeface="Calibri"/>
              </a:rPr>
              <a:t>   </a:t>
            </a:r>
            <a:endParaRPr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0"/>
              </a:spcBef>
              <a:spcAft>
                <a:spcPts val="0"/>
              </a:spcAft>
              <a:buNone/>
            </a:pPr>
            <a:r>
              <a:t/>
            </a:r>
            <a:endParaRPr b="1" sz="1700">
              <a:latin typeface="Calibri"/>
              <a:ea typeface="Calibri"/>
              <a:cs typeface="Calibri"/>
              <a:sym typeface="Calibri"/>
            </a:endParaRPr>
          </a:p>
          <a:p>
            <a:pPr indent="0" lvl="0" marL="0" rtl="0" algn="l">
              <a:spcBef>
                <a:spcPts val="0"/>
              </a:spcBef>
              <a:spcAft>
                <a:spcPts val="0"/>
              </a:spcAft>
              <a:buNone/>
            </a:pPr>
            <a:r>
              <a:rPr b="1" lang="en" sz="1700">
                <a:latin typeface="Calibri"/>
                <a:ea typeface="Calibri"/>
                <a:cs typeface="Calibri"/>
                <a:sym typeface="Calibri"/>
              </a:rPr>
              <a:t>Employee</a:t>
            </a:r>
            <a:r>
              <a:rPr lang="en" sz="1700">
                <a:latin typeface="Calibri"/>
                <a:ea typeface="Calibri"/>
                <a:cs typeface="Calibri"/>
                <a:sym typeface="Calibri"/>
              </a:rPr>
              <a:t>: </a:t>
            </a:r>
            <a:endParaRPr sz="1700">
              <a:latin typeface="Calibri"/>
              <a:ea typeface="Calibri"/>
              <a:cs typeface="Calibri"/>
              <a:sym typeface="Calibri"/>
            </a:endParaRPr>
          </a:p>
          <a:p>
            <a:pPr indent="-317500" lvl="0" marL="457200" rtl="0" algn="l">
              <a:spcBef>
                <a:spcPts val="0"/>
              </a:spcBef>
              <a:spcAft>
                <a:spcPts val="0"/>
              </a:spcAft>
              <a:buSzPts val="1400"/>
              <a:buChar char="●"/>
            </a:pPr>
            <a:r>
              <a:rPr lang="en"/>
              <a:t>Many-to-many with </a:t>
            </a:r>
            <a:r>
              <a:rPr b="1" lang="en"/>
              <a:t>Role</a:t>
            </a:r>
            <a:r>
              <a:rPr lang="en"/>
              <a:t> (an Employee can have USER, MANAGER, or ADMIN roles).</a:t>
            </a:r>
            <a:endParaRPr/>
          </a:p>
          <a:p>
            <a:pPr indent="-317500" lvl="0" marL="457200" rtl="0" algn="l">
              <a:spcBef>
                <a:spcPts val="0"/>
              </a:spcBef>
              <a:spcAft>
                <a:spcPts val="0"/>
              </a:spcAft>
              <a:buSzPts val="1400"/>
              <a:buChar char="●"/>
            </a:pPr>
            <a:r>
              <a:rPr lang="en"/>
              <a:t>One-to-many with </a:t>
            </a:r>
            <a:r>
              <a:rPr b="1" lang="en"/>
              <a:t>Ticket</a:t>
            </a:r>
            <a:r>
              <a:rPr lang="en"/>
              <a:t> as both creator and assignee.</a:t>
            </a:r>
            <a:endParaRPr/>
          </a:p>
          <a:p>
            <a:pPr indent="-317500" lvl="0" marL="457200" rtl="0" algn="l">
              <a:spcBef>
                <a:spcPts val="0"/>
              </a:spcBef>
              <a:spcAft>
                <a:spcPts val="0"/>
              </a:spcAft>
              <a:buSzPts val="1400"/>
              <a:buChar char="●"/>
            </a:pPr>
            <a:r>
              <a:rPr lang="en"/>
              <a:t>One-to-many with </a:t>
            </a:r>
            <a:r>
              <a:rPr b="1" lang="en"/>
              <a:t>Ticket History</a:t>
            </a:r>
            <a:r>
              <a:rPr lang="en"/>
              <a:t> as the actor of history entries.</a:t>
            </a:r>
            <a:endParaRPr/>
          </a:p>
          <a:p>
            <a:pPr indent="0" lvl="0" marL="0" rtl="0" algn="l">
              <a:spcBef>
                <a:spcPts val="0"/>
              </a:spcBef>
              <a:spcAft>
                <a:spcPts val="0"/>
              </a:spcAft>
              <a:buNone/>
            </a:pPr>
            <a:r>
              <a:rPr lang="en" sz="1700">
                <a:latin typeface="Calibri"/>
                <a:ea typeface="Calibri"/>
                <a:cs typeface="Calibri"/>
                <a:sym typeface="Calibri"/>
              </a:rPr>
              <a:t> </a:t>
            </a:r>
            <a:r>
              <a:rPr b="1" lang="en" sz="1700">
                <a:latin typeface="Calibri"/>
                <a:ea typeface="Calibri"/>
                <a:cs typeface="Calibri"/>
                <a:sym typeface="Calibri"/>
              </a:rPr>
              <a:t>Role</a:t>
            </a:r>
            <a:r>
              <a:rPr lang="en" sz="1700">
                <a:latin typeface="Calibri"/>
                <a:ea typeface="Calibri"/>
                <a:cs typeface="Calibri"/>
                <a:sym typeface="Calibri"/>
              </a:rPr>
              <a:t>: </a:t>
            </a:r>
            <a:endParaRPr sz="1700">
              <a:latin typeface="Calibri"/>
              <a:ea typeface="Calibri"/>
              <a:cs typeface="Calibri"/>
              <a:sym typeface="Calibri"/>
            </a:endParaRPr>
          </a:p>
          <a:p>
            <a:pPr indent="-317500" lvl="0" marL="457200" rtl="0" algn="l">
              <a:spcBef>
                <a:spcPts val="0"/>
              </a:spcBef>
              <a:spcAft>
                <a:spcPts val="0"/>
              </a:spcAft>
              <a:buSzPts val="1400"/>
              <a:buChar char="●"/>
            </a:pPr>
            <a:r>
              <a:rPr lang="en"/>
              <a:t>Many-to-many with </a:t>
            </a:r>
            <a:r>
              <a:rPr b="1" lang="en"/>
              <a:t>Employee</a:t>
            </a:r>
            <a:r>
              <a:rPr lang="en"/>
              <a:t>.</a:t>
            </a:r>
            <a:endParaRPr/>
          </a:p>
          <a:p>
            <a:pPr indent="0" lvl="0" marL="0" rtl="0" algn="l">
              <a:spcBef>
                <a:spcPts val="0"/>
              </a:spcBef>
              <a:spcAft>
                <a:spcPts val="0"/>
              </a:spcAft>
              <a:buNone/>
            </a:pPr>
            <a:r>
              <a:rPr b="1" lang="en"/>
              <a:t> Ticket</a:t>
            </a:r>
            <a:r>
              <a:rPr lang="en"/>
              <a:t>: </a:t>
            </a:r>
            <a:endParaRPr/>
          </a:p>
          <a:p>
            <a:pPr indent="-317500" lvl="0" marL="457200" rtl="0" algn="l">
              <a:spcBef>
                <a:spcPts val="0"/>
              </a:spcBef>
              <a:spcAft>
                <a:spcPts val="0"/>
              </a:spcAft>
              <a:buSzPts val="1400"/>
              <a:buChar char="●"/>
            </a:pPr>
            <a:r>
              <a:rPr lang="en"/>
              <a:t>Many-to-one to </a:t>
            </a:r>
            <a:r>
              <a:rPr b="1" lang="en"/>
              <a:t>Employee</a:t>
            </a:r>
            <a:r>
              <a:rPr lang="en"/>
              <a:t> as createdBy (the User who raised it).</a:t>
            </a:r>
            <a:endParaRPr/>
          </a:p>
          <a:p>
            <a:pPr indent="-317500" lvl="0" marL="457200" rtl="0" algn="l">
              <a:spcBef>
                <a:spcPts val="0"/>
              </a:spcBef>
              <a:spcAft>
                <a:spcPts val="0"/>
              </a:spcAft>
              <a:buSzPts val="1400"/>
              <a:buChar char="●"/>
            </a:pPr>
            <a:r>
              <a:rPr lang="en"/>
              <a:t>Many-to-one to </a:t>
            </a:r>
            <a:r>
              <a:rPr b="1" lang="en"/>
              <a:t>Employee</a:t>
            </a:r>
            <a:r>
              <a:rPr lang="en"/>
              <a:t> as assignee (the Admin or IT who resolves it).</a:t>
            </a:r>
            <a:endParaRPr/>
          </a:p>
          <a:p>
            <a:pPr indent="-317500" lvl="0" marL="457200" rtl="0" algn="l">
              <a:spcBef>
                <a:spcPts val="0"/>
              </a:spcBef>
              <a:spcAft>
                <a:spcPts val="0"/>
              </a:spcAft>
              <a:buSzPts val="1400"/>
              <a:buChar char="●"/>
            </a:pPr>
            <a:r>
              <a:rPr lang="en"/>
              <a:t>One-to-many with </a:t>
            </a:r>
            <a:r>
              <a:rPr b="1" lang="en"/>
              <a:t>Ticket History</a:t>
            </a:r>
            <a:r>
              <a:rPr lang="en"/>
              <a:t> to record every status change.</a:t>
            </a:r>
            <a:endParaRPr/>
          </a:p>
          <a:p>
            <a:pPr indent="0" lvl="0" marL="0" rtl="0" algn="l">
              <a:spcBef>
                <a:spcPts val="0"/>
              </a:spcBef>
              <a:spcAft>
                <a:spcPts val="0"/>
              </a:spcAft>
              <a:buNone/>
            </a:pPr>
            <a:r>
              <a:rPr b="1" lang="en"/>
              <a:t>Ticket History:</a:t>
            </a:r>
            <a:r>
              <a:rPr lang="en"/>
              <a:t> </a:t>
            </a:r>
            <a:endParaRPr/>
          </a:p>
          <a:p>
            <a:pPr indent="-317500" lvl="0" marL="457200" rtl="0" algn="l">
              <a:spcBef>
                <a:spcPts val="0"/>
              </a:spcBef>
              <a:spcAft>
                <a:spcPts val="0"/>
              </a:spcAft>
              <a:buSzPts val="1400"/>
              <a:buChar char="●"/>
            </a:pPr>
            <a:r>
              <a:rPr lang="en"/>
              <a:t>Many-to-one with </a:t>
            </a:r>
            <a:r>
              <a:rPr b="1" lang="en"/>
              <a:t>Ticket</a:t>
            </a:r>
            <a:r>
              <a:rPr lang="en"/>
              <a:t> (which ticket the action belongs to).</a:t>
            </a:r>
            <a:endParaRPr/>
          </a:p>
          <a:p>
            <a:pPr indent="-317500" lvl="0" marL="457200" rtl="0" algn="l">
              <a:spcBef>
                <a:spcPts val="0"/>
              </a:spcBef>
              <a:spcAft>
                <a:spcPts val="0"/>
              </a:spcAft>
              <a:buSzPts val="1400"/>
              <a:buChar char="●"/>
            </a:pPr>
            <a:r>
              <a:rPr lang="en"/>
              <a:t>Many-to-one with </a:t>
            </a:r>
            <a:r>
              <a:rPr b="1" lang="en"/>
              <a:t>Employee</a:t>
            </a:r>
            <a:r>
              <a:rPr lang="en"/>
              <a:t> as actionBy.</a:t>
            </a:r>
            <a:endParaRPr/>
          </a:p>
          <a:p>
            <a:pPr indent="0" lvl="0" marL="0" rtl="0" algn="l">
              <a:spcBef>
                <a:spcPts val="0"/>
              </a:spcBef>
              <a:spcAft>
                <a:spcPts val="0"/>
              </a:spcAft>
              <a:buNone/>
            </a:pPr>
            <a:br>
              <a:rPr lang="en"/>
            </a:br>
            <a:endParaRPr/>
          </a:p>
          <a:p>
            <a:pPr indent="0" lvl="0" marL="0" rtl="0" algn="ctr">
              <a:spcBef>
                <a:spcPts val="0"/>
              </a:spcBef>
              <a:spcAft>
                <a:spcPts val="0"/>
              </a:spcAft>
              <a:buNone/>
            </a:pPr>
            <a:r>
              <a:t/>
            </a:r>
            <a:endParaRPr sz="1100"/>
          </a:p>
          <a:p>
            <a:pPr indent="0" lvl="0" marL="0" rtl="0" algn="ctr">
              <a:spcBef>
                <a:spcPts val="0"/>
              </a:spcBef>
              <a:spcAft>
                <a:spcPts val="0"/>
              </a:spcAft>
              <a:buNone/>
            </a:pPr>
            <a:r>
              <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17" title="flow-chart-3.png"/>
          <p:cNvPicPr preferRelativeResize="0"/>
          <p:nvPr/>
        </p:nvPicPr>
        <p:blipFill>
          <a:blip r:embed="rId3">
            <a:alphaModFix/>
          </a:blip>
          <a:stretch>
            <a:fillRect/>
          </a:stretch>
        </p:blipFill>
        <p:spPr>
          <a:xfrm>
            <a:off x="152400" y="152400"/>
            <a:ext cx="8844699" cy="47910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18" title="flow-chart-4.png"/>
          <p:cNvPicPr preferRelativeResize="0"/>
          <p:nvPr/>
        </p:nvPicPr>
        <p:blipFill>
          <a:blip r:embed="rId3">
            <a:alphaModFix/>
          </a:blip>
          <a:stretch>
            <a:fillRect/>
          </a:stretch>
        </p:blipFill>
        <p:spPr>
          <a:xfrm>
            <a:off x="152400" y="91800"/>
            <a:ext cx="8839201" cy="487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19" title="flow-chart-5.png"/>
          <p:cNvPicPr preferRelativeResize="0"/>
          <p:nvPr/>
        </p:nvPicPr>
        <p:blipFill>
          <a:blip r:embed="rId3">
            <a:alphaModFix/>
          </a:blip>
          <a:stretch>
            <a:fillRect/>
          </a:stretch>
        </p:blipFill>
        <p:spPr>
          <a:xfrm>
            <a:off x="267175" y="152400"/>
            <a:ext cx="4098274" cy="4838699"/>
          </a:xfrm>
          <a:prstGeom prst="rect">
            <a:avLst/>
          </a:prstGeom>
          <a:noFill/>
          <a:ln>
            <a:noFill/>
          </a:ln>
        </p:spPr>
      </p:pic>
      <p:sp>
        <p:nvSpPr>
          <p:cNvPr id="163" name="Google Shape;163;p19"/>
          <p:cNvSpPr txBox="1"/>
          <p:nvPr/>
        </p:nvSpPr>
        <p:spPr>
          <a:xfrm>
            <a:off x="4572000" y="711500"/>
            <a:ext cx="4379100" cy="35865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SzPts val="1300"/>
              <a:buAutoNum type="arabicPeriod"/>
            </a:pPr>
            <a:r>
              <a:rPr lang="en" sz="1300"/>
              <a:t>Users, Managers, and Admins all log in and are sent to their own dashboards based on role.</a:t>
            </a:r>
            <a:br>
              <a:rPr lang="en" sz="1300"/>
            </a:br>
            <a:endParaRPr sz="1300"/>
          </a:p>
          <a:p>
            <a:pPr indent="-311150" lvl="0" marL="457200" rtl="0" algn="l">
              <a:spcBef>
                <a:spcPts val="0"/>
              </a:spcBef>
              <a:spcAft>
                <a:spcPts val="0"/>
              </a:spcAft>
              <a:buSzPts val="1300"/>
              <a:buAutoNum type="arabicPeriod"/>
            </a:pPr>
            <a:r>
              <a:rPr b="1" lang="en" sz="1300"/>
              <a:t>Users</a:t>
            </a:r>
            <a:r>
              <a:rPr lang="en" sz="1300"/>
              <a:t> can create new tickets, view their status, and close or reopen them.</a:t>
            </a:r>
            <a:br>
              <a:rPr lang="en" sz="1300"/>
            </a:br>
            <a:endParaRPr sz="1300"/>
          </a:p>
          <a:p>
            <a:pPr indent="-311150" lvl="0" marL="457200" rtl="0" algn="l">
              <a:spcBef>
                <a:spcPts val="0"/>
              </a:spcBef>
              <a:spcAft>
                <a:spcPts val="0"/>
              </a:spcAft>
              <a:buSzPts val="1300"/>
              <a:buAutoNum type="arabicPeriod"/>
            </a:pPr>
            <a:r>
              <a:rPr b="1" lang="en" sz="1300"/>
              <a:t>Managers</a:t>
            </a:r>
            <a:r>
              <a:rPr lang="en" sz="1300"/>
              <a:t> see pending tickets and can approve or reject requests, which sends an email notification.</a:t>
            </a:r>
            <a:br>
              <a:rPr lang="en" sz="1300"/>
            </a:br>
            <a:endParaRPr sz="1300"/>
          </a:p>
          <a:p>
            <a:pPr indent="-311150" lvl="0" marL="457200" rtl="0" algn="l">
              <a:spcBef>
                <a:spcPts val="0"/>
              </a:spcBef>
              <a:spcAft>
                <a:spcPts val="0"/>
              </a:spcAft>
              <a:buSzPts val="1300"/>
              <a:buAutoNum type="arabicPeriod"/>
            </a:pPr>
            <a:r>
              <a:rPr b="1" lang="en" sz="1300"/>
              <a:t>Admins</a:t>
            </a:r>
            <a:r>
              <a:rPr lang="en" sz="1300"/>
              <a:t> handle approved tickets, mark them as resolved, generate a PDF report, and notify the user.</a:t>
            </a:r>
            <a:br>
              <a:rPr lang="en" sz="1300"/>
            </a:br>
            <a:endParaRPr sz="1300"/>
          </a:p>
          <a:p>
            <a:pPr indent="-311150" lvl="0" marL="457200" rtl="0" algn="l">
              <a:spcBef>
                <a:spcPts val="0"/>
              </a:spcBef>
              <a:spcAft>
                <a:spcPts val="0"/>
              </a:spcAft>
              <a:buSzPts val="1300"/>
              <a:buAutoNum type="arabicPeriod"/>
            </a:pPr>
            <a:r>
              <a:rPr lang="en" sz="1300"/>
              <a:t>A daily scheduler reminds Managers about tickets older than 7 days, and any “Resolved” ticket left open for 5 days is automatically closed.</a:t>
            </a:r>
            <a:endParaRPr sz="1300"/>
          </a:p>
          <a:p>
            <a:pPr indent="0" lvl="0" marL="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2"/>
        </a:solidFill>
      </p:bgPr>
    </p:bg>
    <p:spTree>
      <p:nvGrpSpPr>
        <p:cNvPr id="167" name="Shape 167"/>
        <p:cNvGrpSpPr/>
        <p:nvPr/>
      </p:nvGrpSpPr>
      <p:grpSpPr>
        <a:xfrm>
          <a:off x="0" y="0"/>
          <a:ext cx="0" cy="0"/>
          <a:chOff x="0" y="0"/>
          <a:chExt cx="0" cy="0"/>
        </a:xfrm>
      </p:grpSpPr>
      <p:sp>
        <p:nvSpPr>
          <p:cNvPr id="168" name="Google Shape;168;p20"/>
          <p:cNvSpPr txBox="1"/>
          <p:nvPr>
            <p:ph type="title"/>
          </p:nvPr>
        </p:nvSpPr>
        <p:spPr>
          <a:xfrm>
            <a:off x="493475" y="229525"/>
            <a:ext cx="6277200" cy="6657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rPr b="1" lang="en" sz="2100">
                <a:solidFill>
                  <a:srgbClr val="073763"/>
                </a:solidFill>
              </a:rPr>
              <a:t>Register And Login Pages:</a:t>
            </a:r>
            <a:endParaRPr b="1" sz="2100">
              <a:solidFill>
                <a:srgbClr val="073763"/>
              </a:solidFill>
            </a:endParaRPr>
          </a:p>
        </p:txBody>
      </p:sp>
      <p:pic>
        <p:nvPicPr>
          <p:cNvPr id="169" name="Google Shape;169;p20"/>
          <p:cNvPicPr preferRelativeResize="0"/>
          <p:nvPr/>
        </p:nvPicPr>
        <p:blipFill>
          <a:blip r:embed="rId3">
            <a:alphaModFix/>
          </a:blip>
          <a:stretch>
            <a:fillRect/>
          </a:stretch>
        </p:blipFill>
        <p:spPr>
          <a:xfrm>
            <a:off x="1147600" y="745925"/>
            <a:ext cx="3488676" cy="4005099"/>
          </a:xfrm>
          <a:prstGeom prst="rect">
            <a:avLst/>
          </a:prstGeom>
          <a:noFill/>
          <a:ln>
            <a:noFill/>
          </a:ln>
        </p:spPr>
      </p:pic>
      <p:pic>
        <p:nvPicPr>
          <p:cNvPr id="170" name="Google Shape;170;p20"/>
          <p:cNvPicPr preferRelativeResize="0"/>
          <p:nvPr/>
        </p:nvPicPr>
        <p:blipFill>
          <a:blip r:embed="rId4">
            <a:alphaModFix/>
          </a:blip>
          <a:stretch>
            <a:fillRect/>
          </a:stretch>
        </p:blipFill>
        <p:spPr>
          <a:xfrm>
            <a:off x="5164150" y="895225"/>
            <a:ext cx="3259175" cy="3106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401650" y="390175"/>
            <a:ext cx="3293700" cy="55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100">
                <a:solidFill>
                  <a:srgbClr val="073763"/>
                </a:solidFill>
              </a:rPr>
              <a:t>User Dashboard:</a:t>
            </a:r>
            <a:endParaRPr sz="2100">
              <a:solidFill>
                <a:srgbClr val="073763"/>
              </a:solidFill>
            </a:endParaRPr>
          </a:p>
        </p:txBody>
      </p:sp>
      <p:pic>
        <p:nvPicPr>
          <p:cNvPr id="176" name="Google Shape;176;p21"/>
          <p:cNvPicPr preferRelativeResize="0"/>
          <p:nvPr/>
        </p:nvPicPr>
        <p:blipFill>
          <a:blip r:embed="rId3">
            <a:alphaModFix/>
          </a:blip>
          <a:stretch>
            <a:fillRect/>
          </a:stretch>
        </p:blipFill>
        <p:spPr>
          <a:xfrm>
            <a:off x="354600" y="1690125"/>
            <a:ext cx="8434801" cy="2852901"/>
          </a:xfrm>
          <a:prstGeom prst="rect">
            <a:avLst/>
          </a:prstGeom>
          <a:noFill/>
          <a:ln>
            <a:noFill/>
          </a:ln>
        </p:spPr>
      </p:pic>
      <p:sp>
        <p:nvSpPr>
          <p:cNvPr id="177" name="Google Shape;177;p21"/>
          <p:cNvSpPr txBox="1"/>
          <p:nvPr/>
        </p:nvSpPr>
        <p:spPr>
          <a:xfrm>
            <a:off x="941025" y="1032800"/>
            <a:ext cx="7401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2"/>
                </a:solidFill>
                <a:latin typeface="Calibri"/>
                <a:ea typeface="Calibri"/>
                <a:cs typeface="Calibri"/>
                <a:sym typeface="Calibri"/>
              </a:rPr>
              <a:t>User can create ticket, view tickets, view notifications and logout.</a:t>
            </a:r>
            <a:endParaRPr sz="16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