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65" r:id="rId3"/>
    <p:sldId id="256" r:id="rId4"/>
    <p:sldId id="268" r:id="rId5"/>
    <p:sldId id="258" r:id="rId6"/>
    <p:sldId id="262" r:id="rId7"/>
    <p:sldId id="263" r:id="rId8"/>
    <p:sldId id="264" r:id="rId9"/>
    <p:sldId id="259" r:id="rId10"/>
    <p:sldId id="260" r:id="rId11"/>
    <p:sldId id="26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0326C-C464-5564-DE46-D17F2AEADA0F}" v="11" dt="2023-12-05T10:59:04.025"/>
    <p1510:client id="{9E49B83F-F93A-4A30-883D-53DD48FC043D}" v="38" dt="2023-12-01T03:56:28.762"/>
    <p1510:client id="{ADEF5FA0-AFCA-49AE-9713-C066FE619AE4}" v="2" dt="2023-12-04T04:15:37.141"/>
    <p1510:client id="{BB1158A3-B737-49BA-A56E-EF7DA41EAF3D}" v="40" dt="2023-12-05T06:35:31.206"/>
    <p1510:client id="{CB9DD3D8-29E0-4E74-8121-71EE346B6929}" v="9" dt="2023-12-01T02:40:28.986"/>
    <p1510:client id="{CD1E1E8D-085A-7526-0EB2-A634CCE9F26D}" v="49" dt="2023-12-05T09:06:52.781"/>
    <p1510:client id="{F2C31937-5F1E-0297-9404-91CE7E9375AB}" v="704" dt="2023-12-01T05:36:00.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31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12/5/2023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12/5/2023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12/5/2023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A5F4-37C9-E5FD-F4A0-43CCCF39AF86}"/>
              </a:ext>
            </a:extLst>
          </p:cNvPr>
          <p:cNvSpPr>
            <a:spLocks noGrp="1"/>
          </p:cNvSpPr>
          <p:nvPr>
            <p:ph type="title"/>
          </p:nvPr>
        </p:nvSpPr>
        <p:spPr>
          <a:xfrm>
            <a:off x="701040" y="574040"/>
            <a:ext cx="9601200" cy="1508760"/>
          </a:xfrm>
        </p:spPr>
        <p:txBody>
          <a:bodyPr/>
          <a:lstStyle/>
          <a:p>
            <a:r>
              <a:rPr lang="en-IN"/>
              <a:t>                   </a:t>
            </a:r>
            <a:r>
              <a:rPr lang="en-IN" sz="9600">
                <a:latin typeface="Arial Rounded MT Bold" panose="020F0704030504030204" pitchFamily="34" charset="0"/>
              </a:rPr>
              <a:t>FLY SHARE</a:t>
            </a:r>
          </a:p>
        </p:txBody>
      </p:sp>
      <p:sp>
        <p:nvSpPr>
          <p:cNvPr id="4" name="TextBox 2">
            <a:extLst>
              <a:ext uri="{FF2B5EF4-FFF2-40B4-BE49-F238E27FC236}">
                <a16:creationId xmlns:a16="http://schemas.microsoft.com/office/drawing/2014/main" id="{C9AD1DDC-C891-7FB5-DCEF-8DF9B1BDE9D9}"/>
              </a:ext>
            </a:extLst>
          </p:cNvPr>
          <p:cNvSpPr txBox="1"/>
          <p:nvPr/>
        </p:nvSpPr>
        <p:spPr>
          <a:xfrm>
            <a:off x="8067040" y="3265439"/>
            <a:ext cx="3738485" cy="2678161"/>
          </a:xfrm>
          <a:prstGeom prst="rect">
            <a:avLst/>
          </a:prstGeom>
        </p:spPr>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ct val="20000"/>
              </a:spcBef>
              <a:spcAft>
                <a:spcPts val="600"/>
              </a:spcAft>
              <a:buClr>
                <a:schemeClr val="accent1"/>
              </a:buClr>
              <a:buSzPct val="92000"/>
            </a:pPr>
            <a:endParaRPr lang="en-US" sz="2000">
              <a:solidFill>
                <a:schemeClr val="tx1">
                  <a:lumMod val="75000"/>
                  <a:lumOff val="25000"/>
                </a:schemeClr>
              </a:solidFill>
              <a:latin typeface="Times New Roman" panose="02020603050405020304"/>
              <a:cs typeface="Times New Roman" panose="02020603050405020304"/>
            </a:endParaRPr>
          </a:p>
          <a:p>
            <a:pPr defTabSz="457200">
              <a:spcBef>
                <a:spcPct val="20000"/>
              </a:spcBef>
              <a:spcAft>
                <a:spcPts val="600"/>
              </a:spcAft>
              <a:buClr>
                <a:schemeClr val="accent1"/>
              </a:buClr>
              <a:buSzPct val="92000"/>
            </a:pPr>
            <a:r>
              <a:rPr lang="en-US" sz="2000" baseline="0">
                <a:solidFill>
                  <a:schemeClr val="tx1">
                    <a:lumMod val="75000"/>
                    <a:lumOff val="25000"/>
                  </a:schemeClr>
                </a:solidFill>
                <a:latin typeface="Times New Roman" panose="02020603050405020304"/>
                <a:cs typeface="Times New Roman" panose="02020603050405020304"/>
              </a:rPr>
              <a:t>Siddharth Kumar</a:t>
            </a:r>
            <a:r>
              <a:rPr lang="en-US" sz="2000">
                <a:solidFill>
                  <a:schemeClr val="tx1">
                    <a:lumMod val="75000"/>
                    <a:lumOff val="25000"/>
                  </a:schemeClr>
                </a:solidFill>
                <a:latin typeface="Times New Roman" panose="02020603050405020304"/>
                <a:cs typeface="Times New Roman" panose="02020603050405020304"/>
              </a:rPr>
              <a:t>            </a:t>
            </a:r>
            <a:r>
              <a:rPr lang="en-US" sz="2000" baseline="0">
                <a:solidFill>
                  <a:schemeClr val="tx1">
                    <a:lumMod val="75000"/>
                    <a:lumOff val="25000"/>
                  </a:schemeClr>
                </a:solidFill>
                <a:latin typeface="Times New Roman" panose="02020603050405020304"/>
                <a:cs typeface="Times New Roman" panose="02020603050405020304"/>
              </a:rPr>
              <a:t> - 1145</a:t>
            </a:r>
            <a:r>
              <a:rPr lang="en-US" sz="2000">
                <a:solidFill>
                  <a:schemeClr val="tx1">
                    <a:lumMod val="75000"/>
                    <a:lumOff val="25000"/>
                  </a:schemeClr>
                </a:solidFill>
                <a:latin typeface="Times New Roman" panose="02020603050405020304"/>
                <a:cs typeface="Times New Roman" panose="02020603050405020304"/>
              </a:rPr>
              <a:t>​2</a:t>
            </a:r>
          </a:p>
          <a:p>
            <a:pPr defTabSz="457200">
              <a:spcBef>
                <a:spcPct val="20000"/>
              </a:spcBef>
              <a:spcAft>
                <a:spcPts val="600"/>
              </a:spcAft>
              <a:buClr>
                <a:schemeClr val="accent1"/>
              </a:buClr>
              <a:buSzPct val="92000"/>
            </a:pPr>
            <a:r>
              <a:rPr lang="en-US" sz="2000">
                <a:solidFill>
                  <a:schemeClr val="tx1">
                    <a:lumMod val="75000"/>
                    <a:lumOff val="25000"/>
                  </a:schemeClr>
                </a:solidFill>
                <a:latin typeface="Times New Roman" panose="02020603050405020304"/>
                <a:cs typeface="Times New Roman" panose="02020603050405020304"/>
              </a:rPr>
              <a:t>Tharun </a:t>
            </a:r>
            <a:r>
              <a:rPr lang="en-US" sz="2000" err="1">
                <a:solidFill>
                  <a:schemeClr val="tx1">
                    <a:lumMod val="75000"/>
                    <a:lumOff val="25000"/>
                  </a:schemeClr>
                </a:solidFill>
                <a:latin typeface="Times New Roman" panose="02020603050405020304"/>
                <a:cs typeface="Times New Roman" panose="02020603050405020304"/>
              </a:rPr>
              <a:t>Balisetty</a:t>
            </a:r>
            <a:r>
              <a:rPr lang="en-US" sz="2000">
                <a:solidFill>
                  <a:schemeClr val="tx1">
                    <a:lumMod val="75000"/>
                    <a:lumOff val="25000"/>
                  </a:schemeClr>
                </a:solidFill>
                <a:latin typeface="Times New Roman" panose="02020603050405020304"/>
                <a:cs typeface="Times New Roman" panose="02020603050405020304"/>
              </a:rPr>
              <a:t>             </a:t>
            </a:r>
            <a:r>
              <a:rPr lang="en-US" sz="2000" baseline="0">
                <a:solidFill>
                  <a:schemeClr val="tx1">
                    <a:lumMod val="75000"/>
                    <a:lumOff val="25000"/>
                  </a:schemeClr>
                </a:solidFill>
                <a:latin typeface="Times New Roman" panose="02020603050405020304"/>
                <a:cs typeface="Times New Roman" panose="02020603050405020304"/>
              </a:rPr>
              <a:t> - 114</a:t>
            </a:r>
            <a:r>
              <a:rPr lang="en-US" sz="2000">
                <a:solidFill>
                  <a:schemeClr val="tx1">
                    <a:lumMod val="75000"/>
                    <a:lumOff val="25000"/>
                  </a:schemeClr>
                </a:solidFill>
                <a:latin typeface="Times New Roman" panose="02020603050405020304"/>
                <a:cs typeface="Times New Roman" panose="02020603050405020304"/>
              </a:rPr>
              <a:t>​62</a:t>
            </a:r>
          </a:p>
          <a:p>
            <a:pPr defTabSz="457200">
              <a:spcBef>
                <a:spcPct val="20000"/>
              </a:spcBef>
              <a:spcAft>
                <a:spcPts val="600"/>
              </a:spcAft>
              <a:buClr>
                <a:schemeClr val="accent1"/>
              </a:buClr>
              <a:buSzPct val="92000"/>
            </a:pPr>
            <a:r>
              <a:rPr lang="en-US" sz="2000" baseline="0">
                <a:solidFill>
                  <a:schemeClr val="tx1">
                    <a:lumMod val="75000"/>
                    <a:lumOff val="25000"/>
                  </a:schemeClr>
                </a:solidFill>
                <a:latin typeface="Times New Roman" panose="02020603050405020304"/>
                <a:cs typeface="Times New Roman" panose="02020603050405020304"/>
              </a:rPr>
              <a:t>Abhishek </a:t>
            </a:r>
            <a:r>
              <a:rPr lang="en-US" sz="2000" baseline="0" err="1">
                <a:solidFill>
                  <a:schemeClr val="tx1">
                    <a:lumMod val="75000"/>
                    <a:lumOff val="25000"/>
                  </a:schemeClr>
                </a:solidFill>
                <a:latin typeface="Times New Roman" panose="02020603050405020304"/>
                <a:cs typeface="Times New Roman" panose="02020603050405020304"/>
              </a:rPr>
              <a:t>Polamarasetty</a:t>
            </a:r>
            <a:r>
              <a:rPr lang="en-US" sz="2000" baseline="0">
                <a:solidFill>
                  <a:schemeClr val="tx1">
                    <a:lumMod val="75000"/>
                    <a:lumOff val="25000"/>
                  </a:schemeClr>
                </a:solidFill>
                <a:latin typeface="Times New Roman" panose="02020603050405020304"/>
                <a:cs typeface="Times New Roman" panose="02020603050405020304"/>
              </a:rPr>
              <a:t> - 114</a:t>
            </a:r>
            <a:r>
              <a:rPr lang="en-US" sz="2000">
                <a:solidFill>
                  <a:schemeClr val="tx1">
                    <a:lumMod val="75000"/>
                    <a:lumOff val="25000"/>
                  </a:schemeClr>
                </a:solidFill>
                <a:latin typeface="Times New Roman" panose="02020603050405020304"/>
                <a:cs typeface="Times New Roman" panose="02020603050405020304"/>
              </a:rPr>
              <a:t>​78</a:t>
            </a:r>
          </a:p>
          <a:p>
            <a:pPr defTabSz="457200">
              <a:spcBef>
                <a:spcPct val="20000"/>
              </a:spcBef>
              <a:spcAft>
                <a:spcPts val="600"/>
              </a:spcAft>
              <a:buClr>
                <a:schemeClr val="accent1"/>
              </a:buClr>
              <a:buSzPct val="92000"/>
            </a:pPr>
            <a:r>
              <a:rPr lang="en-US" sz="2000" baseline="0">
                <a:solidFill>
                  <a:schemeClr val="tx1">
                    <a:lumMod val="75000"/>
                    <a:lumOff val="25000"/>
                  </a:schemeClr>
                </a:solidFill>
                <a:latin typeface="Times New Roman" panose="02020603050405020304"/>
                <a:cs typeface="Times New Roman" panose="02020603050405020304"/>
              </a:rPr>
              <a:t>Sravya Pothuraju             - 11485</a:t>
            </a:r>
            <a:endParaRPr lang="en-US" sz="2000">
              <a:solidFill>
                <a:schemeClr val="tx1">
                  <a:lumMod val="75000"/>
                  <a:lumOff val="25000"/>
                </a:schemeClr>
              </a:solidFill>
              <a:latin typeface="Times New Roman" panose="02020603050405020304"/>
              <a:cs typeface="Times New Roman" panose="02020603050405020304"/>
            </a:endParaRPr>
          </a:p>
        </p:txBody>
      </p:sp>
      <p:sp>
        <p:nvSpPr>
          <p:cNvPr id="7" name="TextBox 6">
            <a:extLst>
              <a:ext uri="{FF2B5EF4-FFF2-40B4-BE49-F238E27FC236}">
                <a16:creationId xmlns:a16="http://schemas.microsoft.com/office/drawing/2014/main" id="{0F530C5F-9B71-6E99-5DB5-E50AD6A93336}"/>
              </a:ext>
            </a:extLst>
          </p:cNvPr>
          <p:cNvSpPr txBox="1"/>
          <p:nvPr/>
        </p:nvSpPr>
        <p:spPr>
          <a:xfrm rot="10800000" flipH="1" flipV="1">
            <a:off x="6947825" y="3444240"/>
            <a:ext cx="2238429" cy="400110"/>
          </a:xfrm>
          <a:prstGeom prst="rect">
            <a:avLst/>
          </a:prstGeom>
          <a:noFill/>
        </p:spPr>
        <p:txBody>
          <a:bodyPr wrap="square" rtlCol="0">
            <a:spAutoFit/>
          </a:bodyPr>
          <a:lstStyle/>
          <a:p>
            <a:r>
              <a:rPr lang="en-IN" sz="2000" b="1">
                <a:latin typeface="Arial" panose="020B0604020202020204" pitchFamily="34" charset="0"/>
                <a:cs typeface="Arial" panose="020B0604020202020204" pitchFamily="34" charset="0"/>
              </a:rPr>
              <a:t>Presented By</a:t>
            </a:r>
          </a:p>
        </p:txBody>
      </p:sp>
      <p:pic>
        <p:nvPicPr>
          <p:cNvPr id="1026" name="Picture 2" descr="Super heavy duty Briflo F900 Gully Grate | Saint-Gobain PAM UK">
            <a:extLst>
              <a:ext uri="{FF2B5EF4-FFF2-40B4-BE49-F238E27FC236}">
                <a16:creationId xmlns:a16="http://schemas.microsoft.com/office/drawing/2014/main" id="{1D4158E8-1B70-0798-8A00-88BF46526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004" y="3429000"/>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87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a16="http://schemas.microsoft.com/office/drawing/2014/main" id="{72E93707-EB7B-522C-7941-178EE9A640D9}"/>
              </a:ext>
            </a:extLst>
          </p:cNvPr>
          <p:cNvSpPr>
            <a:spLocks noGrp="1"/>
          </p:cNvSpPr>
          <p:nvPr>
            <p:ph type="title"/>
          </p:nvPr>
        </p:nvSpPr>
        <p:spPr>
          <a:xfrm>
            <a:off x="640081" y="791570"/>
            <a:ext cx="4018839" cy="526239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defTabSz="914400">
              <a:lnSpc>
                <a:spcPct val="89000"/>
              </a:lnSpc>
            </a:pPr>
            <a:r>
              <a:rPr lang="en-US" sz="5000" b="1">
                <a:solidFill>
                  <a:schemeClr val="bg2"/>
                </a:solidFill>
              </a:rPr>
              <a:t>Integration Test Plan</a:t>
            </a: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2">
            <a:extLst>
              <a:ext uri="{FF2B5EF4-FFF2-40B4-BE49-F238E27FC236}">
                <a16:creationId xmlns:a16="http://schemas.microsoft.com/office/drawing/2014/main" id="{E7AAD1B2-2689-3E3B-7FBE-9DD9F5D594DF}"/>
              </a:ext>
            </a:extLst>
          </p:cNvPr>
          <p:cNvSpPr>
            <a:spLocks noGrp="1"/>
          </p:cNvSpPr>
          <p:nvPr/>
        </p:nvSpPr>
        <p:spPr>
          <a:xfrm>
            <a:off x="5630380" y="489646"/>
            <a:ext cx="6330043" cy="5765597"/>
          </a:xfrm>
          <a:prstGeom prst="rect">
            <a:avLst/>
          </a:prstGeom>
        </p:spPr>
        <p:txBody>
          <a:bodyPr vert="horz" lIns="91440" tIns="45720" rIns="91440" bIns="45720" rtlCol="0" anchor="ctr">
            <a:normAutofit fontScale="92500"/>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383540" defTabSz="914400">
              <a:lnSpc>
                <a:spcPct val="94000"/>
              </a:lnSpc>
              <a:spcAft>
                <a:spcPts val="200"/>
              </a:spcAft>
              <a:buFont typeface="Franklin Gothic Book" panose="020B0503020102020204" pitchFamily="34" charset="0"/>
              <a:buNone/>
            </a:pPr>
            <a:endParaRPr lang="en-US" sz="1800">
              <a:solidFill>
                <a:schemeClr val="tx2"/>
              </a:solidFill>
            </a:endParaRPr>
          </a:p>
          <a:p>
            <a:pPr marL="0" indent="-383540" defTabSz="914400">
              <a:lnSpc>
                <a:spcPct val="94000"/>
              </a:lnSpc>
              <a:spcAft>
                <a:spcPts val="200"/>
              </a:spcAft>
              <a:buFont typeface="Franklin Gothic Book" panose="020B0503020102020204" pitchFamily="34" charset="0"/>
              <a:buNone/>
            </a:pPr>
            <a:r>
              <a:rPr lang="en-US" sz="2400" b="1">
                <a:solidFill>
                  <a:schemeClr val="tx2"/>
                </a:solidFill>
                <a:latin typeface="Times New Roman"/>
                <a:cs typeface="Times New Roman"/>
              </a:rPr>
              <a:t>Methodology Used:</a:t>
            </a:r>
          </a:p>
          <a:p>
            <a:pPr indent="-383540" algn="just"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The integration testing will follow the </a:t>
            </a:r>
            <a:endParaRPr lang="en-US">
              <a:solidFill>
                <a:schemeClr val="tx2"/>
              </a:solidFill>
              <a:latin typeface="Franklin Gothic Book" panose="020B0503020102020204"/>
              <a:cs typeface="Times New Roman"/>
            </a:endParaRPr>
          </a:p>
          <a:p>
            <a:pPr marL="0" indent="0" algn="just" defTabSz="914400">
              <a:lnSpc>
                <a:spcPct val="94000"/>
              </a:lnSpc>
              <a:spcAft>
                <a:spcPts val="200"/>
              </a:spcAft>
              <a:buNone/>
            </a:pPr>
            <a:r>
              <a:rPr lang="en-US" sz="2400">
                <a:solidFill>
                  <a:schemeClr val="tx2"/>
                </a:solidFill>
                <a:latin typeface="Times New Roman"/>
                <a:cs typeface="Times New Roman"/>
              </a:rPr>
              <a:t>      Bottom-up methodology.</a:t>
            </a:r>
            <a:endParaRPr lang="en-US">
              <a:solidFill>
                <a:schemeClr val="tx2"/>
              </a:solidFill>
            </a:endParaRPr>
          </a:p>
          <a:p>
            <a:pPr indent="-383540" algn="just" defTabSz="914400">
              <a:lnSpc>
                <a:spcPct val="94000"/>
              </a:lnSpc>
              <a:spcAft>
                <a:spcPts val="200"/>
              </a:spcAft>
              <a:buFont typeface="Wingdings" panose="020B0503020102020204" pitchFamily="34" charset="0"/>
              <a:buChar char="§"/>
            </a:pPr>
            <a:r>
              <a:rPr lang="en-US" sz="2400">
                <a:solidFill>
                  <a:schemeClr val="tx2"/>
                </a:solidFill>
                <a:latin typeface="Times New Roman"/>
                <a:ea typeface="+mn-lt"/>
                <a:cs typeface="+mn-lt"/>
              </a:rPr>
              <a:t>As </a:t>
            </a:r>
            <a:r>
              <a:rPr lang="en-US" sz="2400" err="1">
                <a:solidFill>
                  <a:schemeClr val="tx2"/>
                </a:solidFill>
                <a:latin typeface="Times New Roman"/>
                <a:ea typeface="+mn-lt"/>
                <a:cs typeface="+mn-lt"/>
              </a:rPr>
              <a:t>FlyShare</a:t>
            </a:r>
            <a:r>
              <a:rPr lang="en-US" sz="2400">
                <a:solidFill>
                  <a:schemeClr val="tx2"/>
                </a:solidFill>
                <a:latin typeface="Times New Roman"/>
                <a:ea typeface="+mn-lt"/>
                <a:cs typeface="+mn-lt"/>
              </a:rPr>
              <a:t> have numerous smaller components in the user, post, and communication </a:t>
            </a:r>
            <a:r>
              <a:rPr lang="en-US" sz="2400" err="1">
                <a:solidFill>
                  <a:schemeClr val="tx2"/>
                </a:solidFill>
                <a:latin typeface="Times New Roman"/>
                <a:ea typeface="+mn-lt"/>
                <a:cs typeface="+mn-lt"/>
              </a:rPr>
              <a:t>modules,starting</a:t>
            </a:r>
            <a:r>
              <a:rPr lang="en-US" sz="2400">
                <a:solidFill>
                  <a:schemeClr val="tx2"/>
                </a:solidFill>
                <a:latin typeface="Times New Roman"/>
                <a:ea typeface="+mn-lt"/>
                <a:cs typeface="+mn-lt"/>
              </a:rPr>
              <a:t> from lower-level modules could ensure the foundational elements function correctly before moving to the higher-level interactions.</a:t>
            </a:r>
            <a:endParaRPr lang="en-US" sz="2400">
              <a:solidFill>
                <a:schemeClr val="tx2"/>
              </a:solidFill>
              <a:latin typeface="Times New Roman"/>
              <a:cs typeface="Times New Roman"/>
            </a:endParaRPr>
          </a:p>
          <a:p>
            <a:pPr marL="0" indent="0" algn="just" defTabSz="914400">
              <a:lnSpc>
                <a:spcPct val="94000"/>
              </a:lnSpc>
              <a:spcAft>
                <a:spcPts val="200"/>
              </a:spcAft>
              <a:buFont typeface="Wingdings 2" panose="05020102010507070707" pitchFamily="18" charset="2"/>
              <a:buNone/>
            </a:pPr>
            <a:endParaRPr lang="en-US" sz="2400">
              <a:solidFill>
                <a:schemeClr val="tx2"/>
              </a:solidFill>
              <a:latin typeface="Times New Roman"/>
              <a:cs typeface="Times New Roman"/>
            </a:endParaRPr>
          </a:p>
          <a:p>
            <a:pPr marL="0" indent="-383540" defTabSz="914400">
              <a:lnSpc>
                <a:spcPct val="94000"/>
              </a:lnSpc>
              <a:spcAft>
                <a:spcPts val="200"/>
              </a:spcAft>
              <a:buFont typeface="Franklin Gothic Book" panose="020B0503020102020204" pitchFamily="34" charset="0"/>
              <a:buNone/>
            </a:pPr>
            <a:r>
              <a:rPr lang="en-US" sz="2400" b="1">
                <a:solidFill>
                  <a:schemeClr val="tx2"/>
                </a:solidFill>
                <a:latin typeface="Times New Roman"/>
                <a:cs typeface="Times New Roman"/>
              </a:rPr>
              <a:t>Approach -</a:t>
            </a:r>
          </a:p>
          <a:p>
            <a:pPr marL="342900" indent="-383540"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Component Identification</a:t>
            </a:r>
          </a:p>
          <a:p>
            <a:pPr marL="342900" indent="-383540"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Start with Foundational Modules</a:t>
            </a:r>
          </a:p>
          <a:p>
            <a:pPr marL="342900" indent="-383540"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Incremental Integration</a:t>
            </a:r>
          </a:p>
          <a:p>
            <a:pPr marL="342900" indent="-383540"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Regression Testing</a:t>
            </a:r>
          </a:p>
          <a:p>
            <a:pPr indent="-383540" defTabSz="914400">
              <a:lnSpc>
                <a:spcPct val="94000"/>
              </a:lnSpc>
              <a:spcAft>
                <a:spcPts val="200"/>
              </a:spcAft>
              <a:buFont typeface="Wingdings" panose="020B0503020102020204" pitchFamily="34" charset="0"/>
              <a:buChar char="§"/>
            </a:pPr>
            <a:endParaRPr lang="en-US" sz="1800">
              <a:solidFill>
                <a:schemeClr val="tx2"/>
              </a:solidFill>
            </a:endParaRPr>
          </a:p>
          <a:p>
            <a:pPr marL="0" indent="-383540" defTabSz="914400">
              <a:lnSpc>
                <a:spcPct val="94000"/>
              </a:lnSpc>
              <a:spcAft>
                <a:spcPts val="200"/>
              </a:spcAft>
              <a:buFont typeface="Franklin Gothic Book" panose="020B0503020102020204" pitchFamily="34" charset="0"/>
              <a:buNone/>
            </a:pPr>
            <a:endParaRPr lang="en-US" sz="1800" b="1">
              <a:solidFill>
                <a:schemeClr val="tx2"/>
              </a:solidFill>
            </a:endParaRPr>
          </a:p>
          <a:p>
            <a:pPr marL="305435" indent="-383540" defTabSz="914400">
              <a:lnSpc>
                <a:spcPct val="94000"/>
              </a:lnSpc>
              <a:spcAft>
                <a:spcPts val="200"/>
              </a:spcAft>
              <a:buFont typeface="Wingdings" panose="020B0503020102020204" pitchFamily="34" charset="0"/>
              <a:buChar char="§"/>
            </a:pPr>
            <a:endParaRPr lang="en-US" sz="1800">
              <a:solidFill>
                <a:schemeClr val="tx2"/>
              </a:solidFill>
            </a:endParaRPr>
          </a:p>
          <a:p>
            <a:pPr marL="305435" indent="-383540" defTabSz="914400">
              <a:lnSpc>
                <a:spcPct val="94000"/>
              </a:lnSpc>
              <a:spcAft>
                <a:spcPts val="200"/>
              </a:spcAft>
              <a:buFont typeface="Wingdings" panose="020B0503020102020204" pitchFamily="34" charset="0"/>
              <a:buChar char="§"/>
            </a:pPr>
            <a:endParaRPr lang="en-US" sz="1800">
              <a:solidFill>
                <a:schemeClr val="tx2"/>
              </a:solidFill>
            </a:endParaRPr>
          </a:p>
        </p:txBody>
      </p:sp>
    </p:spTree>
    <p:extLst>
      <p:ext uri="{BB962C8B-B14F-4D97-AF65-F5344CB8AC3E}">
        <p14:creationId xmlns:p14="http://schemas.microsoft.com/office/powerpoint/2010/main" val="263930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74ACA4-F110-D53F-A3D3-51F0A235D912}"/>
              </a:ext>
            </a:extLst>
          </p:cNvPr>
          <p:cNvSpPr>
            <a:spLocks noGrp="1"/>
          </p:cNvSpPr>
          <p:nvPr/>
        </p:nvSpPr>
        <p:spPr>
          <a:xfrm>
            <a:off x="820159" y="200783"/>
            <a:ext cx="11374672" cy="85804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a:solidFill>
                  <a:srgbClr val="000000"/>
                </a:solidFill>
                <a:latin typeface="Times New Roman" panose="02020603050405020304"/>
                <a:cs typeface="Times New Roman" panose="02020603050405020304"/>
              </a:rPr>
              <a:t>System Testing/ User Acceptance Test</a:t>
            </a:r>
            <a:endParaRPr lang="en-US" sz="4000" b="1"/>
          </a:p>
        </p:txBody>
      </p:sp>
      <p:sp>
        <p:nvSpPr>
          <p:cNvPr id="5" name="Content Placeholder 2">
            <a:extLst>
              <a:ext uri="{FF2B5EF4-FFF2-40B4-BE49-F238E27FC236}">
                <a16:creationId xmlns:a16="http://schemas.microsoft.com/office/drawing/2014/main" id="{4CD10769-EB47-009C-4FBC-61BCD244F852}"/>
              </a:ext>
            </a:extLst>
          </p:cNvPr>
          <p:cNvSpPr>
            <a:spLocks noGrp="1"/>
          </p:cNvSpPr>
          <p:nvPr/>
        </p:nvSpPr>
        <p:spPr>
          <a:xfrm>
            <a:off x="903592" y="1231352"/>
            <a:ext cx="11058369" cy="4252712"/>
          </a:xfrm>
          <a:prstGeom prst="rect">
            <a:avLst/>
          </a:prstGeom>
        </p:spPr>
        <p:txBody>
          <a:bodyPr vert="horz" lIns="91440" tIns="45720" rIns="91440" bIns="45720" rtlCol="0" anchor="ctr">
            <a:no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Arial" panose="020B0604020202020204" pitchFamily="18" charset="2"/>
              <a:buChar char="•"/>
            </a:pPr>
            <a:endParaRPr lang="en-US" sz="2400">
              <a:solidFill>
                <a:srgbClr val="000000"/>
              </a:solidFill>
              <a:latin typeface="Times New Roman" panose="02020603050405020304"/>
              <a:cs typeface="Times New Roman" panose="02020603050405020304"/>
            </a:endParaRPr>
          </a:p>
          <a:p>
            <a:pPr marL="0" indent="0">
              <a:buNone/>
            </a:pPr>
            <a:r>
              <a:rPr lang="en-US" sz="2400" b="1">
                <a:solidFill>
                  <a:srgbClr val="000000"/>
                </a:solidFill>
                <a:latin typeface="Times New Roman" panose="02020603050405020304"/>
                <a:cs typeface="Times New Roman" panose="02020603050405020304"/>
              </a:rPr>
              <a:t>Testing Methodology:</a:t>
            </a:r>
            <a:endParaRPr lang="en-US" sz="2400" b="1">
              <a:latin typeface="Times New Roman" panose="02020603050405020304"/>
              <a:cs typeface="Times New Roman" panose="02020603050405020304"/>
            </a:endParaRPr>
          </a:p>
          <a:p>
            <a:pPr marL="305435" indent="-305435">
              <a:buFont typeface="Arial" panose="020B0604020202020204" pitchFamily="18" charset="2"/>
              <a:buChar char="•"/>
            </a:pPr>
            <a:r>
              <a:rPr lang="en-US" sz="2400">
                <a:solidFill>
                  <a:srgbClr val="000000"/>
                </a:solidFill>
                <a:latin typeface="Times New Roman" panose="02020603050405020304"/>
                <a:cs typeface="Times New Roman" panose="02020603050405020304"/>
              </a:rPr>
              <a:t>The testing methodologies for system testing and user acceptance testing are as follows:</a:t>
            </a:r>
            <a:endParaRPr lang="en-US" sz="2400">
              <a:latin typeface="Times New Roman" panose="02020603050405020304"/>
              <a:cs typeface="Times New Roman" panose="02020603050405020304"/>
            </a:endParaRPr>
          </a:p>
          <a:p>
            <a:pPr marL="305435" indent="-305435">
              <a:buFont typeface="Arial" panose="020B0604020202020204" pitchFamily="18" charset="2"/>
              <a:buChar char="•"/>
            </a:pPr>
            <a:r>
              <a:rPr lang="en-US" sz="2400" b="1">
                <a:solidFill>
                  <a:srgbClr val="000000"/>
                </a:solidFill>
                <a:latin typeface="Times New Roman" panose="02020603050405020304"/>
                <a:cs typeface="Times New Roman" panose="02020603050405020304"/>
              </a:rPr>
              <a:t> System Testing:</a:t>
            </a:r>
            <a:r>
              <a:rPr lang="en-US" sz="2400">
                <a:solidFill>
                  <a:srgbClr val="000000"/>
                </a:solidFill>
                <a:latin typeface="Times New Roman" panose="02020603050405020304"/>
                <a:cs typeface="Times New Roman" panose="02020603050405020304"/>
              </a:rPr>
              <a:t> Comprehensive testing of the entire application, covering all functionalities and use cases. </a:t>
            </a:r>
          </a:p>
          <a:p>
            <a:pPr marL="305435" indent="-305435">
              <a:buFont typeface="Arial" panose="020B0604020202020204" pitchFamily="18" charset="2"/>
              <a:buChar char="•"/>
            </a:pPr>
            <a:r>
              <a:rPr lang="en-US" sz="2400" b="1">
                <a:solidFill>
                  <a:srgbClr val="000000"/>
                </a:solidFill>
                <a:latin typeface="Times New Roman" panose="02020603050405020304"/>
                <a:cs typeface="Times New Roman" panose="02020603050405020304"/>
              </a:rPr>
              <a:t> User Acceptance Testing (UAT):</a:t>
            </a:r>
            <a:r>
              <a:rPr lang="en-US" sz="2400">
                <a:solidFill>
                  <a:srgbClr val="000000"/>
                </a:solidFill>
                <a:latin typeface="Times New Roman" panose="02020603050405020304"/>
                <a:cs typeface="Times New Roman" panose="02020603050405020304"/>
              </a:rPr>
              <a:t> End-users will validate the application against their requirements and expectations.</a:t>
            </a:r>
            <a:endParaRPr lang="en-US" sz="2400">
              <a:latin typeface="Times New Roman" panose="02020603050405020304"/>
              <a:cs typeface="Times New Roman" panose="02020603050405020304"/>
            </a:endParaRPr>
          </a:p>
          <a:p>
            <a:pPr marL="305435" indent="-305435">
              <a:buFont typeface="Arial" panose="020B0604020202020204" pitchFamily="18" charset="2"/>
              <a:buChar char="•"/>
            </a:pPr>
            <a:endParaRPr lang="en-US" sz="2400">
              <a:latin typeface="Times New Roman" panose="02020603050405020304"/>
              <a:cs typeface="Times New Roman" panose="02020603050405020304"/>
            </a:endParaRPr>
          </a:p>
        </p:txBody>
      </p:sp>
    </p:spTree>
    <p:extLst>
      <p:ext uri="{BB962C8B-B14F-4D97-AF65-F5344CB8AC3E}">
        <p14:creationId xmlns:p14="http://schemas.microsoft.com/office/powerpoint/2010/main" val="36366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53D9-AF64-B06F-1789-19488FA4B2A7}"/>
              </a:ext>
            </a:extLst>
          </p:cNvPr>
          <p:cNvSpPr>
            <a:spLocks noGrp="1"/>
          </p:cNvSpPr>
          <p:nvPr>
            <p:ph type="title"/>
          </p:nvPr>
        </p:nvSpPr>
        <p:spPr>
          <a:xfrm>
            <a:off x="1548063" y="2482516"/>
            <a:ext cx="9601200" cy="1485900"/>
          </a:xfrm>
        </p:spPr>
        <p:txBody>
          <a:bodyPr>
            <a:normAutofit/>
          </a:bodyPr>
          <a:lstStyle/>
          <a:p>
            <a:r>
              <a:rPr lang="en-IN" sz="9600" b="1">
                <a:latin typeface="Arial Black" panose="020B0A04020102020204" pitchFamily="34" charset="0"/>
              </a:rPr>
              <a:t> THANK YOU </a:t>
            </a:r>
          </a:p>
        </p:txBody>
      </p:sp>
    </p:spTree>
    <p:extLst>
      <p:ext uri="{BB962C8B-B14F-4D97-AF65-F5344CB8AC3E}">
        <p14:creationId xmlns:p14="http://schemas.microsoft.com/office/powerpoint/2010/main" val="184011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1C0-3292-196F-EE69-230F4C4C5BD5}"/>
              </a:ext>
            </a:extLst>
          </p:cNvPr>
          <p:cNvSpPr>
            <a:spLocks noGrp="1"/>
          </p:cNvSpPr>
          <p:nvPr>
            <p:ph type="title"/>
          </p:nvPr>
        </p:nvSpPr>
        <p:spPr>
          <a:xfrm>
            <a:off x="-2687660" y="79022"/>
            <a:ext cx="10493524" cy="1485900"/>
          </a:xfrm>
        </p:spPr>
        <p:txBody>
          <a:bodyPr>
            <a:normAutofit/>
          </a:bodyPr>
          <a:lstStyle/>
          <a:p>
            <a:r>
              <a:rPr lang="en-IN"/>
              <a:t>                       </a:t>
            </a:r>
            <a:r>
              <a:rPr lang="en-IN">
                <a:latin typeface="Arial Rounded MT Bold" panose="020F0704030504030204" pitchFamily="34" charset="0"/>
              </a:rPr>
              <a:t>  FLY SHARE</a:t>
            </a:r>
          </a:p>
        </p:txBody>
      </p:sp>
      <p:sp>
        <p:nvSpPr>
          <p:cNvPr id="20" name="Rectangle 1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FD37FF8-7E38-E5EB-434E-623339F1FDC8}"/>
              </a:ext>
            </a:extLst>
          </p:cNvPr>
          <p:cNvSpPr>
            <a:spLocks noGrp="1"/>
          </p:cNvSpPr>
          <p:nvPr>
            <p:ph idx="1"/>
          </p:nvPr>
        </p:nvSpPr>
        <p:spPr>
          <a:xfrm>
            <a:off x="1461006" y="5249334"/>
            <a:ext cx="10081880" cy="1323624"/>
          </a:xfrm>
        </p:spPr>
        <p:txBody>
          <a:bodyPr vert="horz" lIns="91440" tIns="45720" rIns="91440" bIns="45720" rtlCol="0" anchor="t">
            <a:normAutofit/>
          </a:bodyPr>
          <a:lstStyle/>
          <a:p>
            <a:pPr marL="383540" indent="-383540" algn="just"/>
            <a:r>
              <a:rPr lang="en-US" sz="1800" err="1">
                <a:effectLst/>
                <a:latin typeface="Times New Roman"/>
                <a:ea typeface="Calibri" panose="020F0502020204030204" pitchFamily="34" charset="0"/>
                <a:cs typeface="Times New Roman"/>
              </a:rPr>
              <a:t>FlyShare</a:t>
            </a:r>
            <a:r>
              <a:rPr lang="en-US" sz="1800">
                <a:latin typeface="Times New Roman"/>
                <a:ea typeface="Calibri" panose="020F0502020204030204" pitchFamily="34" charset="0"/>
                <a:cs typeface="Times New Roman"/>
              </a:rPr>
              <a:t> is a</a:t>
            </a:r>
            <a:r>
              <a:rPr lang="en-US" sz="1800">
                <a:effectLst/>
                <a:latin typeface="Times New Roman"/>
                <a:ea typeface="Calibri" panose="020F0502020204030204" pitchFamily="34" charset="0"/>
                <a:cs typeface="Times New Roman"/>
              </a:rPr>
              <a:t> travel </a:t>
            </a:r>
            <a:r>
              <a:rPr lang="en-US" sz="1800">
                <a:latin typeface="Times New Roman"/>
                <a:ea typeface="Calibri" panose="020F0502020204030204" pitchFamily="34" charset="0"/>
                <a:cs typeface="Times New Roman"/>
              </a:rPr>
              <a:t>platform that makes it easy for people to share luggage while traveling. It uses technology to help passengers connect </a:t>
            </a:r>
            <a:r>
              <a:rPr lang="en-US" sz="1800">
                <a:effectLst/>
                <a:latin typeface="Times New Roman"/>
                <a:ea typeface="Calibri" panose="020F0502020204030204" pitchFamily="34" charset="0"/>
                <a:cs typeface="Times New Roman"/>
              </a:rPr>
              <a:t>and </a:t>
            </a:r>
            <a:r>
              <a:rPr lang="en-US" sz="1800">
                <a:latin typeface="Times New Roman"/>
                <a:ea typeface="Calibri" panose="020F0502020204030204" pitchFamily="34" charset="0"/>
                <a:cs typeface="Times New Roman"/>
              </a:rPr>
              <a:t>share their luggage securely</a:t>
            </a:r>
            <a:r>
              <a:rPr lang="en-US" sz="1800">
                <a:effectLst/>
                <a:latin typeface="Times New Roman"/>
                <a:ea typeface="Calibri" panose="020F0502020204030204" pitchFamily="34" charset="0"/>
                <a:cs typeface="Times New Roman"/>
              </a:rPr>
              <a:t>. </a:t>
            </a:r>
            <a:r>
              <a:rPr lang="en-US" sz="1800">
                <a:latin typeface="Times New Roman"/>
                <a:ea typeface="Calibri" panose="020F0502020204030204" pitchFamily="34" charset="0"/>
                <a:cs typeface="Times New Roman"/>
              </a:rPr>
              <a:t>With </a:t>
            </a:r>
            <a:r>
              <a:rPr lang="en-US" sz="1800">
                <a:effectLst/>
                <a:latin typeface="Times New Roman"/>
                <a:ea typeface="Calibri" panose="020F0502020204030204" pitchFamily="34" charset="0"/>
                <a:cs typeface="Times New Roman"/>
              </a:rPr>
              <a:t>a </a:t>
            </a:r>
            <a:r>
              <a:rPr lang="en-US" sz="1800">
                <a:latin typeface="Times New Roman"/>
                <a:ea typeface="Calibri" panose="020F0502020204030204" pitchFamily="34" charset="0"/>
                <a:cs typeface="Times New Roman"/>
              </a:rPr>
              <a:t>user-friendly app</a:t>
            </a:r>
            <a:r>
              <a:rPr lang="en-US" sz="1800">
                <a:effectLst/>
                <a:latin typeface="Times New Roman"/>
                <a:ea typeface="Calibri" panose="020F0502020204030204" pitchFamily="34" charset="0"/>
                <a:cs typeface="Times New Roman"/>
              </a:rPr>
              <a:t>,</a:t>
            </a:r>
            <a:r>
              <a:rPr lang="en-US" sz="1800">
                <a:latin typeface="Times New Roman"/>
                <a:ea typeface="Calibri" panose="020F0502020204030204" pitchFamily="34" charset="0"/>
                <a:cs typeface="Times New Roman"/>
              </a:rPr>
              <a:t> </a:t>
            </a:r>
            <a:r>
              <a:rPr lang="en-US" sz="1800" err="1">
                <a:effectLst/>
                <a:latin typeface="Times New Roman"/>
                <a:ea typeface="Calibri" panose="020F0502020204030204" pitchFamily="34" charset="0"/>
                <a:cs typeface="Times New Roman"/>
              </a:rPr>
              <a:t>FlyShare</a:t>
            </a:r>
            <a:r>
              <a:rPr lang="en-US" sz="1800">
                <a:latin typeface="Times New Roman"/>
                <a:ea typeface="Calibri" panose="020F0502020204030204" pitchFamily="34" charset="0"/>
                <a:cs typeface="Times New Roman"/>
              </a:rPr>
              <a:t> aims</a:t>
            </a:r>
            <a:r>
              <a:rPr lang="en-US" sz="1800">
                <a:effectLst/>
                <a:latin typeface="Times New Roman"/>
                <a:ea typeface="Calibri" panose="020F0502020204030204" pitchFamily="34" charset="0"/>
                <a:cs typeface="Times New Roman"/>
              </a:rPr>
              <a:t> to </a:t>
            </a:r>
            <a:r>
              <a:rPr lang="en-US" sz="1800">
                <a:latin typeface="Times New Roman"/>
                <a:ea typeface="Calibri" panose="020F0502020204030204" pitchFamily="34" charset="0"/>
                <a:cs typeface="Times New Roman"/>
              </a:rPr>
              <a:t>simplify how people manage their baggage, making travel more convenient </a:t>
            </a:r>
            <a:r>
              <a:rPr lang="en-US" sz="1800">
                <a:effectLst/>
                <a:latin typeface="Times New Roman"/>
                <a:ea typeface="Calibri" panose="020F0502020204030204" pitchFamily="34" charset="0"/>
                <a:cs typeface="Times New Roman"/>
              </a:rPr>
              <a:t>and </a:t>
            </a:r>
            <a:r>
              <a:rPr lang="en-US" sz="1800">
                <a:latin typeface="Times New Roman"/>
                <a:ea typeface="Calibri" panose="020F0502020204030204" pitchFamily="34" charset="0"/>
                <a:cs typeface="Times New Roman"/>
              </a:rPr>
              <a:t>affordable</a:t>
            </a:r>
            <a:r>
              <a:rPr lang="en-US" sz="1800">
                <a:effectLst/>
                <a:latin typeface="Times New Roman"/>
                <a:ea typeface="Calibri" panose="020F0502020204030204" pitchFamily="34" charset="0"/>
                <a:cs typeface="Times New Roman"/>
              </a:rPr>
              <a:t>.</a:t>
            </a:r>
            <a:endParaRPr lang="en-US" sz="1800">
              <a:effectLst/>
              <a:latin typeface="Times New Roman"/>
              <a:cs typeface="Times New Roman"/>
            </a:endParaRPr>
          </a:p>
          <a:p>
            <a:pPr marL="383540" indent="-383540"/>
            <a:endParaRPr lang="en-IN" sz="1800"/>
          </a:p>
        </p:txBody>
      </p:sp>
      <p:pic>
        <p:nvPicPr>
          <p:cNvPr id="5" name="Picture 4">
            <a:extLst>
              <a:ext uri="{FF2B5EF4-FFF2-40B4-BE49-F238E27FC236}">
                <a16:creationId xmlns:a16="http://schemas.microsoft.com/office/drawing/2014/main" id="{C0EB9111-5781-2033-F822-D8CBFCACA20A}"/>
              </a:ext>
            </a:extLst>
          </p:cNvPr>
          <p:cNvPicPr>
            <a:picLocks noChangeAspect="1"/>
          </p:cNvPicPr>
          <p:nvPr/>
        </p:nvPicPr>
        <p:blipFill>
          <a:blip r:embed="rId2"/>
          <a:stretch>
            <a:fillRect/>
          </a:stretch>
        </p:blipFill>
        <p:spPr>
          <a:xfrm>
            <a:off x="2008973" y="955641"/>
            <a:ext cx="8012333" cy="4045805"/>
          </a:xfrm>
          <a:prstGeom prst="rect">
            <a:avLst/>
          </a:prstGeom>
        </p:spPr>
      </p:pic>
    </p:spTree>
    <p:extLst>
      <p:ext uri="{BB962C8B-B14F-4D97-AF65-F5344CB8AC3E}">
        <p14:creationId xmlns:p14="http://schemas.microsoft.com/office/powerpoint/2010/main" val="196372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7" name="Rectangle 26">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94813CC-1AF7-62C0-FFAE-59B0BEA3D598}"/>
              </a:ext>
            </a:extLst>
          </p:cNvPr>
          <p:cNvSpPr>
            <a:spLocks noGrp="1"/>
          </p:cNvSpPr>
          <p:nvPr>
            <p:ph type="ctrTitle"/>
          </p:nvPr>
        </p:nvSpPr>
        <p:spPr>
          <a:xfrm>
            <a:off x="3363864" y="685800"/>
            <a:ext cx="8150862" cy="824542"/>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89000"/>
              </a:lnSpc>
            </a:pPr>
            <a:r>
              <a:rPr lang="en-US" sz="4400" b="1">
                <a:solidFill>
                  <a:schemeClr val="tx2"/>
                </a:solidFill>
                <a:latin typeface="Times New Roman"/>
                <a:cs typeface="Times New Roman"/>
              </a:rPr>
              <a:t>Introduction</a:t>
            </a:r>
          </a:p>
          <a:p>
            <a:pPr defTabSz="914400">
              <a:lnSpc>
                <a:spcPct val="89000"/>
              </a:lnSpc>
            </a:pPr>
            <a:endParaRPr lang="en-US" sz="4400">
              <a:solidFill>
                <a:schemeClr val="tx2"/>
              </a:solidFill>
            </a:endParaRPr>
          </a:p>
        </p:txBody>
      </p:sp>
      <p:sp>
        <p:nvSpPr>
          <p:cNvPr id="28" name="Rectangle 27">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2">
            <a:extLst>
              <a:ext uri="{FF2B5EF4-FFF2-40B4-BE49-F238E27FC236}">
                <a16:creationId xmlns:a16="http://schemas.microsoft.com/office/drawing/2014/main" id="{58C9DBE4-77ED-A90E-9C79-5A3943D907CA}"/>
              </a:ext>
            </a:extLst>
          </p:cNvPr>
          <p:cNvSpPr>
            <a:spLocks noGrp="1"/>
          </p:cNvSpPr>
          <p:nvPr/>
        </p:nvSpPr>
        <p:spPr>
          <a:xfrm>
            <a:off x="3579525" y="1509623"/>
            <a:ext cx="8122107" cy="4544683"/>
          </a:xfrm>
          <a:prstGeom prst="rect">
            <a:avLst/>
          </a:prstGeom>
        </p:spPr>
        <p:txBody>
          <a:bodyPr vert="horz" lIns="91440" tIns="45720" rIns="91440" bIns="45720" rtlCol="0" anchor="t">
            <a:normAutofit fontScale="92500"/>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83540" defTabSz="914400">
              <a:lnSpc>
                <a:spcPct val="94000"/>
              </a:lnSpc>
              <a:spcAft>
                <a:spcPts val="200"/>
              </a:spcAft>
              <a:buFont typeface="Franklin Gothic Book" panose="020B0503020102020204" pitchFamily="34" charset="0"/>
              <a:buNone/>
            </a:pPr>
            <a:r>
              <a:rPr lang="en-US" sz="2600" b="1">
                <a:solidFill>
                  <a:schemeClr val="tx2"/>
                </a:solidFill>
                <a:latin typeface="Times New Roman"/>
                <a:cs typeface="Times New Roman"/>
              </a:rPr>
              <a:t>Software Design Document:</a:t>
            </a:r>
            <a:endParaRPr lang="en-US" sz="2600">
              <a:solidFill>
                <a:schemeClr val="tx2"/>
              </a:solidFill>
              <a:latin typeface="Times New Roman"/>
              <a:cs typeface="Times New Roman"/>
            </a:endParaRPr>
          </a:p>
          <a:p>
            <a:pPr marL="0" indent="0" algn="just" defTabSz="914400">
              <a:buNone/>
            </a:pPr>
            <a:r>
              <a:rPr lang="en-US" sz="2400">
                <a:solidFill>
                  <a:schemeClr val="tx2"/>
                </a:solidFill>
                <a:latin typeface="Times New Roman"/>
                <a:cs typeface="Times New Roman"/>
              </a:rPr>
              <a:t>      This  software design document presents a detailed overview of the architectural design, system functionalities, and components integral to the </a:t>
            </a:r>
            <a:r>
              <a:rPr lang="en-US" sz="2400" err="1">
                <a:solidFill>
                  <a:schemeClr val="tx2"/>
                </a:solidFill>
                <a:latin typeface="Times New Roman"/>
                <a:cs typeface="Times New Roman"/>
              </a:rPr>
              <a:t>FlyShare</a:t>
            </a:r>
            <a:r>
              <a:rPr lang="en-US" sz="2400">
                <a:solidFill>
                  <a:schemeClr val="tx2"/>
                </a:solidFill>
                <a:latin typeface="Times New Roman"/>
                <a:cs typeface="Times New Roman"/>
              </a:rPr>
              <a:t> platform. It encompasses a comprehensive analysis of the system architecture, database structure, and component-level designs, providing a blueprint for the successful implementation and deployment  of the </a:t>
            </a:r>
            <a:r>
              <a:rPr lang="en-US" sz="2400" err="1">
                <a:solidFill>
                  <a:schemeClr val="tx2"/>
                </a:solidFill>
                <a:latin typeface="Times New Roman"/>
                <a:cs typeface="Times New Roman"/>
              </a:rPr>
              <a:t>FlyShare</a:t>
            </a:r>
            <a:r>
              <a:rPr lang="en-US" sz="2400">
                <a:solidFill>
                  <a:schemeClr val="tx2"/>
                </a:solidFill>
                <a:latin typeface="Times New Roman"/>
                <a:cs typeface="Times New Roman"/>
              </a:rPr>
              <a:t> application</a:t>
            </a:r>
            <a:r>
              <a:rPr lang="en-US" sz="2400">
                <a:solidFill>
                  <a:schemeClr val="tx2"/>
                </a:solidFill>
                <a:latin typeface="Times New Roman"/>
                <a:ea typeface="+mn-lt"/>
                <a:cs typeface="+mn-lt"/>
              </a:rPr>
              <a:t>.</a:t>
            </a:r>
            <a:endParaRPr lang="en-US">
              <a:solidFill>
                <a:schemeClr val="tx2"/>
              </a:solidFill>
              <a:latin typeface="Times New Roman"/>
              <a:ea typeface="+mn-lt"/>
              <a:cs typeface="+mn-lt"/>
            </a:endParaRPr>
          </a:p>
          <a:p>
            <a:pPr marL="0" indent="-383540" algn="just" defTabSz="914400">
              <a:lnSpc>
                <a:spcPct val="94000"/>
              </a:lnSpc>
              <a:spcAft>
                <a:spcPts val="200"/>
              </a:spcAft>
              <a:buFont typeface="Franklin Gothic Book" panose="020B0503020102020204" pitchFamily="34" charset="0"/>
              <a:buNone/>
            </a:pPr>
            <a:r>
              <a:rPr lang="en-US" sz="2600" b="1">
                <a:solidFill>
                  <a:schemeClr val="tx2"/>
                </a:solidFill>
                <a:latin typeface="Times New Roman"/>
                <a:cs typeface="Times New Roman"/>
              </a:rPr>
              <a:t>Test Plan Document:</a:t>
            </a:r>
            <a:endParaRPr lang="en-US" sz="2600">
              <a:solidFill>
                <a:schemeClr val="tx2"/>
              </a:solidFill>
              <a:latin typeface="Times New Roman"/>
              <a:cs typeface="Times New Roman"/>
            </a:endParaRPr>
          </a:p>
          <a:p>
            <a:pPr marL="0" indent="-78105" algn="just" defTabSz="914400">
              <a:lnSpc>
                <a:spcPct val="94000"/>
              </a:lnSpc>
              <a:spcAft>
                <a:spcPts val="200"/>
              </a:spcAft>
              <a:buNone/>
            </a:pPr>
            <a:r>
              <a:rPr lang="en-US" sz="2400">
                <a:solidFill>
                  <a:schemeClr val="tx2"/>
                </a:solidFill>
                <a:latin typeface="Times New Roman"/>
                <a:cs typeface="Times New Roman"/>
              </a:rPr>
              <a:t>      The Test Plan  describe the overall testing strategy and plan to validate the functionality, performance, and security of the "</a:t>
            </a:r>
            <a:r>
              <a:rPr lang="en-US" sz="2400" err="1">
                <a:solidFill>
                  <a:schemeClr val="tx2"/>
                </a:solidFill>
                <a:latin typeface="Times New Roman"/>
                <a:cs typeface="Times New Roman"/>
              </a:rPr>
              <a:t>FlyShare</a:t>
            </a:r>
            <a:r>
              <a:rPr lang="en-US" sz="2400">
                <a:solidFill>
                  <a:schemeClr val="tx2"/>
                </a:solidFill>
                <a:latin typeface="Times New Roman"/>
                <a:cs typeface="Times New Roman"/>
              </a:rPr>
              <a:t>" web application before public launch.</a:t>
            </a:r>
            <a:endParaRPr lang="en-US">
              <a:solidFill>
                <a:schemeClr val="tx2"/>
              </a:solidFill>
            </a:endParaRPr>
          </a:p>
          <a:p>
            <a:pPr marL="305435" indent="-383540" defTabSz="914400">
              <a:lnSpc>
                <a:spcPct val="94000"/>
              </a:lnSpc>
              <a:spcAft>
                <a:spcPts val="200"/>
              </a:spcAft>
              <a:buFont typeface="Franklin Gothic Book" panose="020B0503020102020204" pitchFamily="34" charset="0"/>
              <a:buNone/>
            </a:pPr>
            <a:endParaRPr lang="en-US">
              <a:solidFill>
                <a:schemeClr val="tx2"/>
              </a:solidFill>
            </a:endParaRPr>
          </a:p>
          <a:p>
            <a:pPr marL="0" indent="-383540" defTabSz="914400">
              <a:lnSpc>
                <a:spcPct val="94000"/>
              </a:lnSpc>
              <a:spcAft>
                <a:spcPts val="200"/>
              </a:spcAft>
              <a:buFont typeface="Franklin Gothic Book" panose="020B0503020102020204" pitchFamily="34" charset="0"/>
              <a:buNone/>
            </a:pPr>
            <a:endParaRPr lang="en-US">
              <a:solidFill>
                <a:schemeClr val="tx2"/>
              </a:solidFill>
            </a:endParaRPr>
          </a:p>
        </p:txBody>
      </p:sp>
    </p:spTree>
    <p:extLst>
      <p:ext uri="{BB962C8B-B14F-4D97-AF65-F5344CB8AC3E}">
        <p14:creationId xmlns:p14="http://schemas.microsoft.com/office/powerpoint/2010/main" val="280038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D4DC-1666-C5AE-1F3A-64320E725E78}"/>
              </a:ext>
            </a:extLst>
          </p:cNvPr>
          <p:cNvSpPr>
            <a:spLocks noGrp="1"/>
          </p:cNvSpPr>
          <p:nvPr>
            <p:ph type="title"/>
          </p:nvPr>
        </p:nvSpPr>
        <p:spPr>
          <a:xfrm>
            <a:off x="1012166" y="153838"/>
            <a:ext cx="9931879" cy="752655"/>
          </a:xfrm>
        </p:spPr>
        <p:txBody>
          <a:bodyPr/>
          <a:lstStyle/>
          <a:p>
            <a:r>
              <a:rPr lang="en-US">
                <a:latin typeface="Times New Roman"/>
                <a:cs typeface="Times New Roman"/>
              </a:rPr>
              <a:t>System Architecture</a:t>
            </a:r>
          </a:p>
        </p:txBody>
      </p:sp>
      <p:pic>
        <p:nvPicPr>
          <p:cNvPr id="6" name="Content Placeholder 5" descr="A diagram of a chat&#10;&#10;Description automatically generated">
            <a:extLst>
              <a:ext uri="{FF2B5EF4-FFF2-40B4-BE49-F238E27FC236}">
                <a16:creationId xmlns:a16="http://schemas.microsoft.com/office/drawing/2014/main" id="{09F317A9-33A9-5C54-14E5-4F7D7F7B1C35}"/>
              </a:ext>
            </a:extLst>
          </p:cNvPr>
          <p:cNvPicPr>
            <a:picLocks noGrp="1" noChangeAspect="1"/>
          </p:cNvPicPr>
          <p:nvPr>
            <p:ph idx="1"/>
          </p:nvPr>
        </p:nvPicPr>
        <p:blipFill>
          <a:blip r:embed="rId2"/>
          <a:stretch>
            <a:fillRect/>
          </a:stretch>
        </p:blipFill>
        <p:spPr>
          <a:xfrm>
            <a:off x="911525" y="1877626"/>
            <a:ext cx="10995803" cy="3621771"/>
          </a:xfrm>
        </p:spPr>
      </p:pic>
    </p:spTree>
    <p:extLst>
      <p:ext uri="{BB962C8B-B14F-4D97-AF65-F5344CB8AC3E}">
        <p14:creationId xmlns:p14="http://schemas.microsoft.com/office/powerpoint/2010/main" val="416014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636FAB6-8759-8591-55E4-7B55D10B4BBC}"/>
              </a:ext>
            </a:extLst>
          </p:cNvPr>
          <p:cNvSpPr>
            <a:spLocks noGrp="1"/>
          </p:cNvSpPr>
          <p:nvPr/>
        </p:nvSpPr>
        <p:spPr>
          <a:xfrm>
            <a:off x="3363864" y="685800"/>
            <a:ext cx="8093352" cy="767033"/>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89000"/>
              </a:lnSpc>
              <a:spcAft>
                <a:spcPts val="600"/>
              </a:spcAft>
            </a:pPr>
            <a:r>
              <a:rPr lang="en-US" sz="4400" b="1">
                <a:solidFill>
                  <a:schemeClr val="tx2"/>
                </a:solidFill>
              </a:rPr>
              <a:t>Database design</a:t>
            </a:r>
          </a:p>
        </p:txBody>
      </p:sp>
      <p:sp>
        <p:nvSpPr>
          <p:cNvPr id="18" name="Rectangle 17">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2">
            <a:extLst>
              <a:ext uri="{FF2B5EF4-FFF2-40B4-BE49-F238E27FC236}">
                <a16:creationId xmlns:a16="http://schemas.microsoft.com/office/drawing/2014/main" id="{20F29D64-3BD3-AF9F-281C-3F19162677DA}"/>
              </a:ext>
            </a:extLst>
          </p:cNvPr>
          <p:cNvSpPr>
            <a:spLocks noGrp="1"/>
          </p:cNvSpPr>
          <p:nvPr/>
        </p:nvSpPr>
        <p:spPr>
          <a:xfrm>
            <a:off x="3507638" y="1452113"/>
            <a:ext cx="8107730" cy="3581400"/>
          </a:xfrm>
          <a:prstGeom prst="rect">
            <a:avLst/>
          </a:prstGeom>
        </p:spPr>
        <p:txBody>
          <a:bodyPr vert="horz" lIns="91440" tIns="45720" rIns="91440" bIns="45720" rtlCol="0" anchor="t">
            <a:no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383540" defTabSz="914400">
              <a:lnSpc>
                <a:spcPct val="94000"/>
              </a:lnSpc>
              <a:spcAft>
                <a:spcPts val="200"/>
              </a:spcAft>
              <a:buFont typeface="Franklin Gothic Book" panose="020B0503020102020204" pitchFamily="34" charset="0"/>
              <a:buNone/>
            </a:pPr>
            <a:r>
              <a:rPr lang="en-US" sz="2400" b="1">
                <a:solidFill>
                  <a:schemeClr val="tx2"/>
                </a:solidFill>
                <a:latin typeface="Times New Roman"/>
                <a:cs typeface="Times New Roman"/>
              </a:rPr>
              <a:t> User Profiles: </a:t>
            </a:r>
          </a:p>
          <a:p>
            <a:pPr marL="305435" indent="-383540" algn="just"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Collection: Users </a:t>
            </a:r>
          </a:p>
          <a:p>
            <a:pPr marL="305435" indent="-383540" algn="just"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Field : Username, Email, Password, </a:t>
            </a:r>
            <a:r>
              <a:rPr lang="en-US" sz="2400" err="1">
                <a:solidFill>
                  <a:schemeClr val="tx2"/>
                </a:solidFill>
                <a:latin typeface="Times New Roman"/>
                <a:cs typeface="Times New Roman"/>
              </a:rPr>
              <a:t>First_name,Last_name</a:t>
            </a:r>
            <a:r>
              <a:rPr lang="en-US" sz="2400">
                <a:solidFill>
                  <a:schemeClr val="tx2"/>
                </a:solidFill>
                <a:latin typeface="Times New Roman"/>
                <a:cs typeface="Times New Roman"/>
              </a:rPr>
              <a:t>,</a:t>
            </a:r>
          </a:p>
          <a:p>
            <a:pPr marL="0" indent="0" algn="just" defTabSz="914400">
              <a:lnSpc>
                <a:spcPct val="94000"/>
              </a:lnSpc>
              <a:spcAft>
                <a:spcPts val="200"/>
              </a:spcAft>
              <a:buNone/>
            </a:pPr>
            <a:r>
              <a:rPr lang="en-US" sz="2400" b="1">
                <a:solidFill>
                  <a:schemeClr val="tx2"/>
                </a:solidFill>
                <a:latin typeface="Times New Roman"/>
                <a:cs typeface="Times New Roman"/>
              </a:rPr>
              <a:t> Posts  &amp; filter:</a:t>
            </a:r>
            <a:r>
              <a:rPr lang="en-US" sz="2400">
                <a:solidFill>
                  <a:schemeClr val="tx2"/>
                </a:solidFill>
                <a:latin typeface="Times New Roman"/>
                <a:cs typeface="Times New Roman"/>
              </a:rPr>
              <a:t> </a:t>
            </a:r>
          </a:p>
          <a:p>
            <a:pPr marL="305435" indent="-383540" algn="just"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Collection: Posts</a:t>
            </a:r>
          </a:p>
          <a:p>
            <a:pPr marL="305435" indent="-383540" algn="just"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Field: </a:t>
            </a:r>
            <a:r>
              <a:rPr lang="en-US" sz="2400" err="1">
                <a:solidFill>
                  <a:schemeClr val="tx2"/>
                </a:solidFill>
                <a:latin typeface="Times New Roman"/>
                <a:cs typeface="Times New Roman"/>
              </a:rPr>
              <a:t>User_id</a:t>
            </a:r>
            <a:r>
              <a:rPr lang="en-US" sz="2400">
                <a:solidFill>
                  <a:schemeClr val="tx2"/>
                </a:solidFill>
                <a:latin typeface="Times New Roman"/>
                <a:cs typeface="Times New Roman"/>
              </a:rPr>
              <a:t>, Passenger name, Departure date,  </a:t>
            </a:r>
          </a:p>
          <a:p>
            <a:pPr marL="457200" indent="-400050" algn="just" defTabSz="914400">
              <a:lnSpc>
                <a:spcPct val="94000"/>
              </a:lnSpc>
              <a:spcAft>
                <a:spcPts val="200"/>
              </a:spcAft>
              <a:buNone/>
            </a:pPr>
            <a:r>
              <a:rPr lang="en-US" sz="2400">
                <a:solidFill>
                  <a:schemeClr val="tx2"/>
                </a:solidFill>
                <a:latin typeface="Times New Roman"/>
                <a:cs typeface="Times New Roman"/>
              </a:rPr>
              <a:t>   Departure city, Destination City, Flight Number, PNR      number, Baggage description</a:t>
            </a:r>
          </a:p>
          <a:p>
            <a:pPr marL="0" indent="0" algn="just" defTabSz="914400">
              <a:lnSpc>
                <a:spcPct val="94000"/>
              </a:lnSpc>
              <a:spcAft>
                <a:spcPts val="200"/>
              </a:spcAft>
              <a:buNone/>
            </a:pPr>
            <a:r>
              <a:rPr lang="en-US" sz="2400" b="1">
                <a:solidFill>
                  <a:schemeClr val="tx2"/>
                </a:solidFill>
                <a:latin typeface="Times New Roman"/>
                <a:cs typeface="Times New Roman"/>
              </a:rPr>
              <a:t> Chat:</a:t>
            </a:r>
          </a:p>
          <a:p>
            <a:pPr marL="305435" indent="-383540" algn="just"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Collection: Chat</a:t>
            </a:r>
          </a:p>
          <a:p>
            <a:pPr marL="305435" indent="-383540" algn="just" defTabSz="914400">
              <a:lnSpc>
                <a:spcPct val="94000"/>
              </a:lnSpc>
              <a:spcAft>
                <a:spcPts val="200"/>
              </a:spcAft>
              <a:buFont typeface="Wingdings" panose="020B0503020102020204" pitchFamily="34" charset="0"/>
              <a:buChar char="§"/>
            </a:pPr>
            <a:r>
              <a:rPr lang="en-US" sz="2400">
                <a:solidFill>
                  <a:schemeClr val="tx2"/>
                </a:solidFill>
                <a:latin typeface="Times New Roman"/>
                <a:cs typeface="Times New Roman"/>
              </a:rPr>
              <a:t>Field: </a:t>
            </a:r>
            <a:r>
              <a:rPr lang="en-US" sz="2400" err="1">
                <a:solidFill>
                  <a:schemeClr val="tx2"/>
                </a:solidFill>
                <a:latin typeface="Times New Roman"/>
                <a:cs typeface="Times New Roman"/>
              </a:rPr>
              <a:t>Sender_id</a:t>
            </a:r>
            <a:r>
              <a:rPr lang="en-US" sz="2400">
                <a:solidFill>
                  <a:schemeClr val="tx2"/>
                </a:solidFill>
                <a:latin typeface="Times New Roman"/>
                <a:cs typeface="Times New Roman"/>
              </a:rPr>
              <a:t>, </a:t>
            </a:r>
            <a:r>
              <a:rPr lang="en-US" sz="2400" err="1">
                <a:solidFill>
                  <a:schemeClr val="tx2"/>
                </a:solidFill>
                <a:latin typeface="Times New Roman"/>
                <a:cs typeface="Times New Roman"/>
              </a:rPr>
              <a:t>Receiver_id</a:t>
            </a:r>
            <a:r>
              <a:rPr lang="en-US" sz="2400">
                <a:solidFill>
                  <a:schemeClr val="tx2"/>
                </a:solidFill>
                <a:latin typeface="Times New Roman"/>
                <a:cs typeface="Times New Roman"/>
              </a:rPr>
              <a:t>, Message, timestamp, Image</a:t>
            </a:r>
          </a:p>
        </p:txBody>
      </p:sp>
      <p:sp>
        <p:nvSpPr>
          <p:cNvPr id="5" name="Content Placeholder 2">
            <a:extLst>
              <a:ext uri="{FF2B5EF4-FFF2-40B4-BE49-F238E27FC236}">
                <a16:creationId xmlns:a16="http://schemas.microsoft.com/office/drawing/2014/main" id="{571A6DDC-9C80-6BFF-9270-76DDC3523FB3}"/>
              </a:ext>
            </a:extLst>
          </p:cNvPr>
          <p:cNvSpPr>
            <a:spLocks noGrp="1"/>
          </p:cNvSpPr>
          <p:nvPr/>
        </p:nvSpPr>
        <p:spPr>
          <a:xfrm>
            <a:off x="1162385" y="932238"/>
            <a:ext cx="11029615" cy="5474787"/>
          </a:xfrm>
          <a:prstGeom prst="rect">
            <a:avLst/>
          </a:prstGeom>
        </p:spPr>
        <p:txBody>
          <a:bodyPr vert="horz" lIns="91440" tIns="45720" rIns="91440" bIns="45720" rtlCol="0" anchor="ctr">
            <a:norm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b="1">
                <a:latin typeface="Times New Roman" panose="02020603050405020304"/>
                <a:cs typeface="Times New Roman" panose="02020603050405020304"/>
              </a:rPr>
              <a:t> </a:t>
            </a:r>
            <a:endParaRPr lang="en-US"/>
          </a:p>
        </p:txBody>
      </p:sp>
    </p:spTree>
    <p:extLst>
      <p:ext uri="{BB962C8B-B14F-4D97-AF65-F5344CB8AC3E}">
        <p14:creationId xmlns:p14="http://schemas.microsoft.com/office/powerpoint/2010/main" val="251617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E54E44-3951-5613-93E0-B7B034334AAA}"/>
              </a:ext>
            </a:extLst>
          </p:cNvPr>
          <p:cNvSpPr txBox="1"/>
          <p:nvPr/>
        </p:nvSpPr>
        <p:spPr>
          <a:xfrm>
            <a:off x="1219200" y="125783"/>
            <a:ext cx="6929887" cy="768031"/>
          </a:xfrm>
          <a:prstGeom prst="rect">
            <a:avLst/>
          </a:prstGeom>
          <a:noFill/>
        </p:spPr>
        <p:txBody>
          <a:bodyPr wrap="square" lIns="91440" tIns="45720" rIns="91440" bIns="45720" anchor="t">
            <a:spAutoFit/>
          </a:bodyPr>
          <a:lstStyle/>
          <a:p>
            <a:pPr algn="just">
              <a:lnSpc>
                <a:spcPct val="107000"/>
              </a:lnSpc>
              <a:spcAft>
                <a:spcPts val="800"/>
              </a:spcAft>
            </a:pPr>
            <a:r>
              <a:rPr lang="en-IN" sz="4400" b="1">
                <a:effectLst/>
                <a:latin typeface="Times New Roman"/>
                <a:cs typeface="Times New Roman"/>
              </a:rPr>
              <a:t>SEQUENCE DIAGRAM</a:t>
            </a:r>
            <a:endParaRPr lang="en-IN" sz="4400">
              <a:effectLst/>
              <a:latin typeface="Times New Roman"/>
              <a:cs typeface="Times New Roman"/>
            </a:endParaRPr>
          </a:p>
        </p:txBody>
      </p:sp>
      <p:sp>
        <p:nvSpPr>
          <p:cNvPr id="3" name="TextBox 2">
            <a:extLst>
              <a:ext uri="{FF2B5EF4-FFF2-40B4-BE49-F238E27FC236}">
                <a16:creationId xmlns:a16="http://schemas.microsoft.com/office/drawing/2014/main" id="{6CD992FD-5290-0308-9B2D-A9A381665970}"/>
              </a:ext>
            </a:extLst>
          </p:cNvPr>
          <p:cNvSpPr txBox="1"/>
          <p:nvPr/>
        </p:nvSpPr>
        <p:spPr>
          <a:xfrm>
            <a:off x="668859" y="1516810"/>
            <a:ext cx="636041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
            </a:pPr>
            <a:r>
              <a:rPr lang="en-US" sz="2400">
                <a:latin typeface="Times New Roman"/>
                <a:ea typeface="+mn-lt"/>
                <a:cs typeface="+mn-lt"/>
              </a:rPr>
              <a:t>It depicts the flow of messages, actions, and their chronological sequence, showcasing how various entities collaborate and communicate to accomplish a specific task or functionality. </a:t>
            </a:r>
            <a:endParaRPr lang="en-US"/>
          </a:p>
          <a:p>
            <a:pPr algn="just"/>
            <a:endParaRPr lang="en-US" sz="2400">
              <a:latin typeface="Times New Roman"/>
              <a:ea typeface="+mn-lt"/>
              <a:cs typeface="+mn-lt"/>
            </a:endParaRPr>
          </a:p>
          <a:p>
            <a:pPr marL="342900" indent="-342900" algn="just">
              <a:buFont typeface="Wingdings"/>
              <a:buChar char="§"/>
            </a:pPr>
            <a:r>
              <a:rPr lang="en-US" sz="2400">
                <a:latin typeface="Times New Roman"/>
                <a:ea typeface="+mn-lt"/>
                <a:cs typeface="+mn-lt"/>
              </a:rPr>
              <a:t>Sequence diagrams employ lifelines (vertical lines representing objects or participants) and messages (horizontal arrows indicating communication between lifelines) to demonstrate the chronological order and flow of interactions among these objects </a:t>
            </a:r>
            <a:endParaRPr lang="en-US" sz="2400"/>
          </a:p>
        </p:txBody>
      </p:sp>
      <p:pic>
        <p:nvPicPr>
          <p:cNvPr id="1026" name="Picture 2" descr="PlantUML diagram">
            <a:extLst>
              <a:ext uri="{FF2B5EF4-FFF2-40B4-BE49-F238E27FC236}">
                <a16:creationId xmlns:a16="http://schemas.microsoft.com/office/drawing/2014/main" id="{CA1ACB59-409E-1D19-3E14-FDF5F3D17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014" y="59634"/>
            <a:ext cx="4542182" cy="674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17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17793-62AB-AD07-8DFB-599EF8255A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7068" y="353142"/>
            <a:ext cx="4092008" cy="6296445"/>
          </a:xfrm>
          <a:prstGeom prst="rect">
            <a:avLst/>
          </a:prstGeom>
          <a:ln>
            <a:solidFill>
              <a:schemeClr val="tx1"/>
            </a:solidFill>
          </a:ln>
        </p:spPr>
      </p:pic>
      <p:sp>
        <p:nvSpPr>
          <p:cNvPr id="7" name="TextBox 6">
            <a:extLst>
              <a:ext uri="{FF2B5EF4-FFF2-40B4-BE49-F238E27FC236}">
                <a16:creationId xmlns:a16="http://schemas.microsoft.com/office/drawing/2014/main" id="{77AB05AF-8194-4B20-EB00-6A8B670EA1DE}"/>
              </a:ext>
            </a:extLst>
          </p:cNvPr>
          <p:cNvSpPr txBox="1"/>
          <p:nvPr/>
        </p:nvSpPr>
        <p:spPr>
          <a:xfrm>
            <a:off x="883073" y="125145"/>
            <a:ext cx="5779698" cy="779282"/>
          </a:xfrm>
          <a:prstGeom prst="rect">
            <a:avLst/>
          </a:prstGeom>
          <a:noFill/>
        </p:spPr>
        <p:txBody>
          <a:bodyPr wrap="square" lIns="91440" tIns="45720" rIns="91440" bIns="45720" anchor="t">
            <a:spAutoFit/>
          </a:bodyPr>
          <a:lstStyle/>
          <a:p>
            <a:pPr>
              <a:lnSpc>
                <a:spcPct val="107000"/>
              </a:lnSpc>
              <a:spcAft>
                <a:spcPts val="800"/>
              </a:spcAft>
            </a:pPr>
            <a:r>
              <a:rPr lang="en-IN" sz="4400" b="1">
                <a:effectLst/>
                <a:latin typeface="Times New Roman"/>
                <a:cs typeface="Times New Roman"/>
              </a:rPr>
              <a:t>CLASS DIAGRAM</a:t>
            </a:r>
            <a:endParaRPr lang="en-IN" sz="4400">
              <a:effectLst/>
              <a:latin typeface="Times New Roman"/>
              <a:cs typeface="Times New Roman"/>
            </a:endParaRPr>
          </a:p>
        </p:txBody>
      </p:sp>
      <p:sp>
        <p:nvSpPr>
          <p:cNvPr id="2" name="TextBox 1">
            <a:extLst>
              <a:ext uri="{FF2B5EF4-FFF2-40B4-BE49-F238E27FC236}">
                <a16:creationId xmlns:a16="http://schemas.microsoft.com/office/drawing/2014/main" id="{B7E354B8-6F82-68DF-4CD0-D7A222526768}"/>
              </a:ext>
            </a:extLst>
          </p:cNvPr>
          <p:cNvSpPr txBox="1"/>
          <p:nvPr/>
        </p:nvSpPr>
        <p:spPr>
          <a:xfrm>
            <a:off x="1013915" y="1718093"/>
            <a:ext cx="621664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
            </a:pPr>
            <a:r>
              <a:rPr lang="en-US" sz="2400">
                <a:latin typeface="Times New Roman"/>
                <a:cs typeface="Times New Roman"/>
              </a:rPr>
              <a:t>A class diagram is a visual representation used in software engineering to illustrate the structure of a system by showing classes, their attributes, methods, and relationships between classes.</a:t>
            </a:r>
            <a:endParaRPr lang="en-US"/>
          </a:p>
          <a:p>
            <a:pPr algn="just"/>
            <a:endParaRPr lang="en-US" sz="2400">
              <a:latin typeface="Times New Roman"/>
              <a:ea typeface="+mn-lt"/>
              <a:cs typeface="Times New Roman"/>
            </a:endParaRPr>
          </a:p>
          <a:p>
            <a:pPr marL="342900" indent="-342900" algn="just">
              <a:buFont typeface="Wingdings"/>
              <a:buChar char="§"/>
            </a:pPr>
            <a:r>
              <a:rPr lang="en-US" sz="2400">
                <a:latin typeface="Times New Roman"/>
                <a:ea typeface="+mn-lt"/>
                <a:cs typeface="+mn-lt"/>
              </a:rPr>
              <a:t>Classes represent entities in the system, while attributes define their properties or characteristics, and methods depict their behaviors or functions. </a:t>
            </a:r>
            <a:endParaRPr lang="en-US" sz="2400"/>
          </a:p>
        </p:txBody>
      </p:sp>
    </p:spTree>
    <p:extLst>
      <p:ext uri="{BB962C8B-B14F-4D97-AF65-F5344CB8AC3E}">
        <p14:creationId xmlns:p14="http://schemas.microsoft.com/office/powerpoint/2010/main" val="200998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08E1B4-4454-7DE5-D182-2A2472D927B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1915" y="920150"/>
            <a:ext cx="5147506" cy="5783179"/>
          </a:xfrm>
          <a:prstGeom prst="rect">
            <a:avLst/>
          </a:prstGeom>
          <a:ln>
            <a:solidFill>
              <a:schemeClr val="tx1"/>
            </a:solidFill>
          </a:ln>
        </p:spPr>
      </p:pic>
      <p:sp>
        <p:nvSpPr>
          <p:cNvPr id="8" name="TextBox 7">
            <a:extLst>
              <a:ext uri="{FF2B5EF4-FFF2-40B4-BE49-F238E27FC236}">
                <a16:creationId xmlns:a16="http://schemas.microsoft.com/office/drawing/2014/main" id="{4FDD6CBB-6314-2464-8FD7-2E9B48451C40}"/>
              </a:ext>
            </a:extLst>
          </p:cNvPr>
          <p:cNvSpPr txBox="1"/>
          <p:nvPr/>
        </p:nvSpPr>
        <p:spPr>
          <a:xfrm>
            <a:off x="891850" y="154671"/>
            <a:ext cx="6556075" cy="768031"/>
          </a:xfrm>
          <a:prstGeom prst="rect">
            <a:avLst/>
          </a:prstGeom>
          <a:noFill/>
        </p:spPr>
        <p:txBody>
          <a:bodyPr wrap="square" lIns="91440" tIns="45720" rIns="91440" bIns="45720" anchor="t">
            <a:spAutoFit/>
          </a:bodyPr>
          <a:lstStyle/>
          <a:p>
            <a:pPr>
              <a:lnSpc>
                <a:spcPct val="107000"/>
              </a:lnSpc>
              <a:spcAft>
                <a:spcPts val="800"/>
              </a:spcAft>
            </a:pPr>
            <a:r>
              <a:rPr lang="en-IN" sz="4400" b="1">
                <a:effectLst/>
                <a:latin typeface="Times New Roman"/>
                <a:cs typeface="Times New Roman"/>
              </a:rPr>
              <a:t>ACTIVITY DIAGRAM</a:t>
            </a:r>
            <a:endParaRPr lang="en-IN" sz="4400">
              <a:effectLst/>
              <a:latin typeface="Times New Roman"/>
              <a:cs typeface="Times New Roman"/>
            </a:endParaRPr>
          </a:p>
        </p:txBody>
      </p:sp>
      <p:sp>
        <p:nvSpPr>
          <p:cNvPr id="3" name="TextBox 2">
            <a:extLst>
              <a:ext uri="{FF2B5EF4-FFF2-40B4-BE49-F238E27FC236}">
                <a16:creationId xmlns:a16="http://schemas.microsoft.com/office/drawing/2014/main" id="{A2668D8D-735B-DFFF-5575-9083A74D4BA3}"/>
              </a:ext>
            </a:extLst>
          </p:cNvPr>
          <p:cNvSpPr txBox="1"/>
          <p:nvPr/>
        </p:nvSpPr>
        <p:spPr>
          <a:xfrm>
            <a:off x="726367" y="984848"/>
            <a:ext cx="592909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a:latin typeface="Times New Roman"/>
              <a:cs typeface="Times New Roman"/>
            </a:endParaRPr>
          </a:p>
          <a:p>
            <a:pPr marL="342900" indent="-342900" algn="just">
              <a:buFont typeface="Wingdings"/>
              <a:buChar char="§"/>
            </a:pPr>
            <a:endParaRPr lang="en-US" sz="2400">
              <a:latin typeface="Times New Roman"/>
              <a:cs typeface="Times New Roman"/>
            </a:endParaRPr>
          </a:p>
          <a:p>
            <a:pPr marL="342900" indent="-342900" algn="just">
              <a:buFont typeface="Wingdings"/>
              <a:buChar char="§"/>
            </a:pPr>
            <a:r>
              <a:rPr lang="en-US" sz="2400">
                <a:latin typeface="Times New Roman"/>
                <a:ea typeface="+mn-lt"/>
                <a:cs typeface="+mn-lt"/>
              </a:rPr>
              <a:t>It portrays the flow of activities or actions within a system, showcasing the sequence of tasks, decisions, and transitions from one activity to another.</a:t>
            </a:r>
          </a:p>
          <a:p>
            <a:pPr algn="just"/>
            <a:endParaRPr lang="en-US" sz="2400">
              <a:latin typeface="Times New Roman"/>
              <a:ea typeface="+mn-lt"/>
              <a:cs typeface="Times New Roman"/>
            </a:endParaRPr>
          </a:p>
          <a:p>
            <a:pPr marL="342900" indent="-342900" algn="just">
              <a:buFont typeface="Wingdings"/>
              <a:buChar char="§"/>
            </a:pPr>
            <a:r>
              <a:rPr lang="en-US" sz="2400">
                <a:latin typeface="Times New Roman"/>
                <a:ea typeface="+mn-lt"/>
                <a:cs typeface="+mn-lt"/>
              </a:rPr>
              <a:t>Activity diagrams use various elements such as nodes (representing activities or actions), transitions (connecting these activities), decision points, and control flows to illustrate the flow of control or logic within the system. </a:t>
            </a:r>
            <a:endParaRPr lang="en-US" sz="2400">
              <a:latin typeface="Times New Roman"/>
              <a:ea typeface="+mn-lt"/>
              <a:cs typeface="Times New Roman"/>
            </a:endParaRPr>
          </a:p>
          <a:p>
            <a:pPr algn="just"/>
            <a:endParaRPr lang="en-US" sz="2400">
              <a:latin typeface="Times New Roman"/>
              <a:cs typeface="Times New Roman"/>
            </a:endParaRPr>
          </a:p>
          <a:p>
            <a:pPr algn="just"/>
            <a:endParaRPr lang="en-US" sz="2400"/>
          </a:p>
        </p:txBody>
      </p:sp>
    </p:spTree>
    <p:extLst>
      <p:ext uri="{BB962C8B-B14F-4D97-AF65-F5344CB8AC3E}">
        <p14:creationId xmlns:p14="http://schemas.microsoft.com/office/powerpoint/2010/main" val="91833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56ADEA-DAA1-87D3-A522-0BF6A0311873}"/>
              </a:ext>
            </a:extLst>
          </p:cNvPr>
          <p:cNvSpPr>
            <a:spLocks noGrp="1"/>
          </p:cNvSpPr>
          <p:nvPr/>
        </p:nvSpPr>
        <p:spPr>
          <a:xfrm>
            <a:off x="965598" y="383300"/>
            <a:ext cx="11029616" cy="84366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rgbClr val="000000"/>
                </a:solidFill>
                <a:latin typeface="Times New Roman" panose="02020603050405020304"/>
                <a:cs typeface="Times New Roman" panose="02020603050405020304"/>
              </a:rPr>
              <a:t>Unit Testing Plan</a:t>
            </a:r>
            <a:endParaRPr lang="en-US" sz="4400"/>
          </a:p>
        </p:txBody>
      </p:sp>
      <p:sp>
        <p:nvSpPr>
          <p:cNvPr id="5" name="Content Placeholder 2">
            <a:extLst>
              <a:ext uri="{FF2B5EF4-FFF2-40B4-BE49-F238E27FC236}">
                <a16:creationId xmlns:a16="http://schemas.microsoft.com/office/drawing/2014/main" id="{C5EB63C5-6258-C3C7-0C79-DD43116C9EBC}"/>
              </a:ext>
            </a:extLst>
          </p:cNvPr>
          <p:cNvSpPr>
            <a:spLocks noGrp="1"/>
          </p:cNvSpPr>
          <p:nvPr/>
        </p:nvSpPr>
        <p:spPr>
          <a:xfrm>
            <a:off x="1205517" y="1126322"/>
            <a:ext cx="10785200" cy="5575428"/>
          </a:xfrm>
          <a:prstGeom prst="rect">
            <a:avLst/>
          </a:prstGeom>
        </p:spPr>
        <p:txBody>
          <a:bodyPr vert="horz" lIns="91440" tIns="45720" rIns="91440" bIns="45720" rtlCol="0" anchor="ctr">
            <a:normAutofit lnSpcReduction="10000"/>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endParaRPr lang="en-US" sz="2400">
              <a:solidFill>
                <a:srgbClr val="000000"/>
              </a:solidFill>
              <a:latin typeface="Times New Roman"/>
              <a:ea typeface="+mn-lt"/>
              <a:cs typeface="+mn-lt"/>
            </a:endParaRPr>
          </a:p>
          <a:p>
            <a:pPr marL="305435" indent="-305435" algn="just">
              <a:buFont typeface="Wingdings" panose="05020102010507070707" pitchFamily="18" charset="2"/>
              <a:buChar char="§"/>
            </a:pPr>
            <a:r>
              <a:rPr lang="en-US" sz="2400">
                <a:solidFill>
                  <a:srgbClr val="000000"/>
                </a:solidFill>
                <a:latin typeface="Times New Roman"/>
                <a:ea typeface="+mn-lt"/>
                <a:cs typeface="+mn-lt"/>
              </a:rPr>
              <a:t>Unit testing involves the testing of each unit or an individual component of the software application. It is the first level of functional testing. The aim behind unit testing is to validate unit components with its performance.</a:t>
            </a:r>
            <a:endParaRPr lang="en-US" sz="2400">
              <a:solidFill>
                <a:srgbClr val="000000"/>
              </a:solidFill>
              <a:latin typeface="Times New Roman"/>
              <a:cs typeface="Times New Roman" panose="02020603050405020304"/>
            </a:endParaRPr>
          </a:p>
          <a:p>
            <a:pPr marL="0" indent="0">
              <a:buNone/>
            </a:pPr>
            <a:r>
              <a:rPr lang="en-US" sz="2400" b="1">
                <a:solidFill>
                  <a:srgbClr val="000000"/>
                </a:solidFill>
                <a:latin typeface="Times New Roman" panose="02020603050405020304"/>
                <a:cs typeface="Times New Roman" panose="02020603050405020304"/>
              </a:rPr>
              <a:t>Units Identified for Testing:</a:t>
            </a:r>
            <a:endParaRPr lang="en-US" sz="2400" b="1">
              <a:latin typeface="Times New Roman" panose="02020603050405020304"/>
              <a:cs typeface="Times New Roman" panose="02020603050405020304"/>
            </a:endParaRPr>
          </a:p>
          <a:p>
            <a:pPr marL="305435" indent="-305435">
              <a:buFont typeface="Wingdings" panose="05020102010507070707" pitchFamily="18" charset="2"/>
              <a:buChar char="§"/>
            </a:pPr>
            <a:r>
              <a:rPr lang="en-US" sz="2400">
                <a:solidFill>
                  <a:srgbClr val="000000"/>
                </a:solidFill>
                <a:latin typeface="Times New Roman" panose="02020603050405020304"/>
                <a:cs typeface="Times New Roman" panose="02020603050405020304"/>
              </a:rPr>
              <a:t>User Authentication</a:t>
            </a:r>
          </a:p>
          <a:p>
            <a:pPr marL="305435" indent="-305435">
              <a:buFont typeface="Wingdings" panose="05020102010507070707" pitchFamily="18" charset="2"/>
              <a:buChar char="§"/>
            </a:pPr>
            <a:r>
              <a:rPr lang="en-US" sz="2400">
                <a:solidFill>
                  <a:srgbClr val="000000"/>
                </a:solidFill>
                <a:latin typeface="Times New Roman" panose="02020603050405020304"/>
                <a:cs typeface="Times New Roman" panose="02020603050405020304"/>
              </a:rPr>
              <a:t>Create help Post</a:t>
            </a:r>
          </a:p>
          <a:p>
            <a:pPr marL="305435" indent="-305435">
              <a:buFont typeface="Wingdings" panose="05020102010507070707" pitchFamily="18" charset="2"/>
              <a:buChar char="§"/>
            </a:pPr>
            <a:r>
              <a:rPr lang="en-US" sz="2400">
                <a:latin typeface="Times New Roman" panose="02020603050405020304"/>
                <a:cs typeface="Times New Roman" panose="02020603050405020304"/>
              </a:rPr>
              <a:t>Filter posts</a:t>
            </a:r>
          </a:p>
          <a:p>
            <a:pPr marL="305435" indent="-305435">
              <a:buFont typeface="Wingdings" panose="05020102010507070707" pitchFamily="18" charset="2"/>
              <a:buChar char="§"/>
            </a:pPr>
            <a:r>
              <a:rPr lang="en-US" sz="2400">
                <a:latin typeface="Times New Roman" panose="02020603050405020304"/>
                <a:cs typeface="Times New Roman" panose="02020603050405020304"/>
              </a:rPr>
              <a:t>Chat Module</a:t>
            </a:r>
          </a:p>
          <a:p>
            <a:pPr marL="305435" indent="-305435">
              <a:buFont typeface="Wingdings" panose="05020102010507070707" pitchFamily="18" charset="2"/>
              <a:buChar char="§"/>
            </a:pPr>
            <a:r>
              <a:rPr lang="en-US" sz="2400">
                <a:solidFill>
                  <a:srgbClr val="000000"/>
                </a:solidFill>
                <a:latin typeface="Times New Roman" panose="02020603050405020304"/>
                <a:cs typeface="Times New Roman" panose="02020603050405020304"/>
              </a:rPr>
              <a:t>Alerts &amp; Notifications</a:t>
            </a:r>
          </a:p>
          <a:p>
            <a:pPr marL="305435" indent="-305435">
              <a:buFont typeface="Wingdings" panose="05020102010507070707" pitchFamily="18" charset="2"/>
              <a:buChar char="§"/>
            </a:pPr>
            <a:r>
              <a:rPr lang="en-US" sz="2400">
                <a:solidFill>
                  <a:srgbClr val="000000"/>
                </a:solidFill>
                <a:latin typeface="Times New Roman" panose="02020603050405020304"/>
                <a:cs typeface="Times New Roman" panose="02020603050405020304"/>
              </a:rPr>
              <a:t>Review System</a:t>
            </a:r>
          </a:p>
          <a:p>
            <a:pPr marL="0" indent="0">
              <a:buNone/>
            </a:pPr>
            <a:endParaRPr lang="en-US" sz="2400">
              <a:solidFill>
                <a:srgbClr val="000000"/>
              </a:solidFill>
              <a:latin typeface="Times New Roman" panose="02020603050405020304"/>
              <a:cs typeface="Times New Roman" panose="02020603050405020304"/>
            </a:endParaRPr>
          </a:p>
          <a:p>
            <a:pPr marL="305435" indent="-305435">
              <a:buFont typeface="Wingdings" panose="05020102010507070707" pitchFamily="18" charset="2"/>
              <a:buChar char="§"/>
            </a:pPr>
            <a:endParaRPr lang="en-US"/>
          </a:p>
        </p:txBody>
      </p:sp>
      <p:graphicFrame>
        <p:nvGraphicFramePr>
          <p:cNvPr id="3" name="Table 2">
            <a:extLst>
              <a:ext uri="{FF2B5EF4-FFF2-40B4-BE49-F238E27FC236}">
                <a16:creationId xmlns:a16="http://schemas.microsoft.com/office/drawing/2014/main" id="{65884C46-605D-E682-67B4-99F9DFA51A68}"/>
              </a:ext>
            </a:extLst>
          </p:cNvPr>
          <p:cNvGraphicFramePr>
            <a:graphicFrameLocks noGrp="1"/>
          </p:cNvGraphicFramePr>
          <p:nvPr>
            <p:extLst>
              <p:ext uri="{D42A27DB-BD31-4B8C-83A1-F6EECF244321}">
                <p14:modId xmlns:p14="http://schemas.microsoft.com/office/powerpoint/2010/main" val="2160620910"/>
              </p:ext>
            </p:extLst>
          </p:nvPr>
        </p:nvGraphicFramePr>
        <p:xfrm>
          <a:off x="4775529" y="3165319"/>
          <a:ext cx="7125158" cy="2983854"/>
        </p:xfrm>
        <a:graphic>
          <a:graphicData uri="http://schemas.openxmlformats.org/drawingml/2006/table">
            <a:tbl>
              <a:tblPr firstRow="1" bandRow="1">
                <a:tableStyleId>{5C22544A-7EE6-4342-B048-85BDC9FD1C3A}</a:tableStyleId>
              </a:tblPr>
              <a:tblGrid>
                <a:gridCol w="1016456">
                  <a:extLst>
                    <a:ext uri="{9D8B030D-6E8A-4147-A177-3AD203B41FA5}">
                      <a16:colId xmlns:a16="http://schemas.microsoft.com/office/drawing/2014/main" val="1202818360"/>
                    </a:ext>
                  </a:extLst>
                </a:gridCol>
                <a:gridCol w="1016456">
                  <a:extLst>
                    <a:ext uri="{9D8B030D-6E8A-4147-A177-3AD203B41FA5}">
                      <a16:colId xmlns:a16="http://schemas.microsoft.com/office/drawing/2014/main" val="3656129421"/>
                    </a:ext>
                  </a:extLst>
                </a:gridCol>
                <a:gridCol w="1126074">
                  <a:extLst>
                    <a:ext uri="{9D8B030D-6E8A-4147-A177-3AD203B41FA5}">
                      <a16:colId xmlns:a16="http://schemas.microsoft.com/office/drawing/2014/main" val="544080460"/>
                    </a:ext>
                  </a:extLst>
                </a:gridCol>
                <a:gridCol w="916804">
                  <a:extLst>
                    <a:ext uri="{9D8B030D-6E8A-4147-A177-3AD203B41FA5}">
                      <a16:colId xmlns:a16="http://schemas.microsoft.com/office/drawing/2014/main" val="3962323489"/>
                    </a:ext>
                  </a:extLst>
                </a:gridCol>
                <a:gridCol w="1016456">
                  <a:extLst>
                    <a:ext uri="{9D8B030D-6E8A-4147-A177-3AD203B41FA5}">
                      <a16:colId xmlns:a16="http://schemas.microsoft.com/office/drawing/2014/main" val="1962478092"/>
                    </a:ext>
                  </a:extLst>
                </a:gridCol>
                <a:gridCol w="1016456">
                  <a:extLst>
                    <a:ext uri="{9D8B030D-6E8A-4147-A177-3AD203B41FA5}">
                      <a16:colId xmlns:a16="http://schemas.microsoft.com/office/drawing/2014/main" val="401435680"/>
                    </a:ext>
                  </a:extLst>
                </a:gridCol>
                <a:gridCol w="1016456">
                  <a:extLst>
                    <a:ext uri="{9D8B030D-6E8A-4147-A177-3AD203B41FA5}">
                      <a16:colId xmlns:a16="http://schemas.microsoft.com/office/drawing/2014/main" val="504304905"/>
                    </a:ext>
                  </a:extLst>
                </a:gridCol>
              </a:tblGrid>
              <a:tr h="772926">
                <a:tc>
                  <a:txBody>
                    <a:bodyPr/>
                    <a:lstStyle/>
                    <a:p>
                      <a:pPr fontAlgn="t"/>
                      <a:endParaRPr lang="en-US">
                        <a:effectLst/>
                      </a:endParaRPr>
                    </a:p>
                    <a:p>
                      <a:pPr algn="l" rtl="0" fontAlgn="base"/>
                      <a:r>
                        <a:rPr lang="en-US" sz="1100" b="1" i="0">
                          <a:solidFill>
                            <a:srgbClr val="000000"/>
                          </a:solidFill>
                          <a:effectLst/>
                          <a:latin typeface="Times New Roman" panose="02020603050405020304" pitchFamily="18" charset="0"/>
                        </a:rPr>
                        <a:t>Sl. No</a:t>
                      </a:r>
                      <a:r>
                        <a:rPr lang="en-US" sz="11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algn="ctr" fontAlgn="t"/>
                      <a:endParaRPr lang="en-US">
                        <a:effectLst/>
                      </a:endParaRPr>
                    </a:p>
                    <a:p>
                      <a:pPr algn="l" rtl="0" fontAlgn="base"/>
                      <a:r>
                        <a:rPr lang="en-US" sz="1100" b="1" i="0">
                          <a:solidFill>
                            <a:srgbClr val="000000"/>
                          </a:solidFill>
                          <a:effectLst/>
                          <a:latin typeface="Times New Roman" panose="02020603050405020304" pitchFamily="18" charset="0"/>
                        </a:rPr>
                        <a:t>Test ID</a:t>
                      </a:r>
                      <a:r>
                        <a:rPr lang="en-US" sz="11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algn="ctr" fontAlgn="t"/>
                      <a:endParaRPr lang="en-US">
                        <a:effectLst/>
                      </a:endParaRPr>
                    </a:p>
                    <a:p>
                      <a:pPr algn="l" rtl="0" fontAlgn="base"/>
                      <a:r>
                        <a:rPr lang="en-US" sz="1100" b="1" i="0">
                          <a:solidFill>
                            <a:srgbClr val="000000"/>
                          </a:solidFill>
                          <a:effectLst/>
                          <a:latin typeface="Times New Roman" panose="02020603050405020304" pitchFamily="18" charset="0"/>
                        </a:rPr>
                        <a:t>Test Description</a:t>
                      </a:r>
                      <a:r>
                        <a:rPr lang="en-US" sz="11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algn="ctr" fontAlgn="t"/>
                      <a:endParaRPr lang="en-US">
                        <a:effectLst/>
                      </a:endParaRPr>
                    </a:p>
                    <a:p>
                      <a:pPr algn="l" rtl="0" fontAlgn="base"/>
                      <a:r>
                        <a:rPr lang="en-US" sz="1100" b="1" i="0">
                          <a:solidFill>
                            <a:srgbClr val="000000"/>
                          </a:solidFill>
                          <a:effectLst/>
                          <a:latin typeface="Times New Roman" panose="02020603050405020304" pitchFamily="18" charset="0"/>
                        </a:rPr>
                        <a:t>Input</a:t>
                      </a:r>
                      <a:r>
                        <a:rPr lang="en-US" sz="11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algn="ctr" fontAlgn="t"/>
                      <a:endParaRPr lang="en-US">
                        <a:effectLst/>
                      </a:endParaRPr>
                    </a:p>
                    <a:p>
                      <a:pPr algn="l" rtl="0" fontAlgn="base"/>
                      <a:r>
                        <a:rPr lang="en-US" sz="1100" b="1" i="0">
                          <a:solidFill>
                            <a:srgbClr val="000000"/>
                          </a:solidFill>
                          <a:effectLst/>
                          <a:latin typeface="Times New Roman" panose="02020603050405020304" pitchFamily="18" charset="0"/>
                        </a:rPr>
                        <a:t>Expected</a:t>
                      </a:r>
                      <a:r>
                        <a:rPr lang="en-US" sz="1100" b="0" i="0">
                          <a:solidFill>
                            <a:srgbClr val="000000"/>
                          </a:solidFill>
                          <a:effectLst/>
                          <a:latin typeface="Times New Roman" panose="02020603050405020304" pitchFamily="18" charset="0"/>
                        </a:rPr>
                        <a:t> </a:t>
                      </a:r>
                      <a:endParaRPr lang="en-US" b="0" i="0">
                        <a:effectLst/>
                      </a:endParaRPr>
                    </a:p>
                    <a:p>
                      <a:pPr algn="l" rtl="0" fontAlgn="base"/>
                      <a:r>
                        <a:rPr lang="en-US" sz="1100" b="1" i="0">
                          <a:solidFill>
                            <a:srgbClr val="000000"/>
                          </a:solidFill>
                          <a:effectLst/>
                          <a:latin typeface="Times New Roman" panose="02020603050405020304" pitchFamily="18" charset="0"/>
                        </a:rPr>
                        <a:t>Output</a:t>
                      </a:r>
                      <a:r>
                        <a:rPr lang="en-US" sz="11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algn="ctr" fontAlgn="t"/>
                      <a:endParaRPr lang="en-US">
                        <a:effectLst/>
                      </a:endParaRPr>
                    </a:p>
                    <a:p>
                      <a:pPr algn="l" rtl="0" fontAlgn="base"/>
                      <a:r>
                        <a:rPr lang="en-US" sz="1100" b="1" i="0">
                          <a:solidFill>
                            <a:srgbClr val="000000"/>
                          </a:solidFill>
                          <a:effectLst/>
                          <a:latin typeface="Times New Roman" panose="02020603050405020304" pitchFamily="18" charset="0"/>
                        </a:rPr>
                        <a:t>Actual</a:t>
                      </a:r>
                      <a:r>
                        <a:rPr lang="en-US" sz="1100" b="0" i="0">
                          <a:solidFill>
                            <a:srgbClr val="000000"/>
                          </a:solidFill>
                          <a:effectLst/>
                          <a:latin typeface="Times New Roman" panose="02020603050405020304" pitchFamily="18" charset="0"/>
                        </a:rPr>
                        <a:t> </a:t>
                      </a:r>
                      <a:endParaRPr lang="en-US" b="0" i="0">
                        <a:effectLst/>
                      </a:endParaRPr>
                    </a:p>
                    <a:p>
                      <a:pPr algn="l" rtl="0" fontAlgn="base"/>
                      <a:r>
                        <a:rPr lang="en-US" sz="1100" b="1" i="0">
                          <a:solidFill>
                            <a:srgbClr val="000000"/>
                          </a:solidFill>
                          <a:effectLst/>
                          <a:latin typeface="Times New Roman" panose="02020603050405020304" pitchFamily="18" charset="0"/>
                        </a:rPr>
                        <a:t>Output</a:t>
                      </a:r>
                      <a:r>
                        <a:rPr lang="en-US" sz="11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algn="ctr" fontAlgn="t"/>
                      <a:endParaRPr lang="en-US">
                        <a:effectLst/>
                      </a:endParaRPr>
                    </a:p>
                    <a:p>
                      <a:pPr algn="l" rtl="0" fontAlgn="base"/>
                      <a:r>
                        <a:rPr lang="en-US" sz="1100" b="1" i="0">
                          <a:solidFill>
                            <a:srgbClr val="000000"/>
                          </a:solidFill>
                          <a:effectLst/>
                          <a:latin typeface="Times New Roman" panose="02020603050405020304" pitchFamily="18" charset="0"/>
                        </a:rPr>
                        <a:t>Test Result</a:t>
                      </a:r>
                      <a:r>
                        <a:rPr lang="en-US" sz="1100" b="0" i="0">
                          <a:solidFill>
                            <a:srgbClr val="000000"/>
                          </a:solidFill>
                          <a:effectLst/>
                          <a:latin typeface="Times New Roman" panose="02020603050405020304" pitchFamily="18" charset="0"/>
                        </a:rPr>
                        <a:t> </a:t>
                      </a:r>
                      <a:endParaRPr lang="en-US" b="0" i="0">
                        <a:effectLst/>
                      </a:endParaRPr>
                    </a:p>
                    <a:p>
                      <a:pPr algn="l" rtl="0" fontAlgn="base"/>
                      <a:r>
                        <a:rPr lang="en-US" sz="1100" b="1" i="0">
                          <a:solidFill>
                            <a:srgbClr val="000000"/>
                          </a:solidFill>
                          <a:effectLst/>
                          <a:latin typeface="Times New Roman" panose="02020603050405020304" pitchFamily="18" charset="0"/>
                        </a:rPr>
                        <a:t>(Pass/ Fail)</a:t>
                      </a:r>
                      <a:r>
                        <a:rPr lang="en-US" sz="11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473340920"/>
                  </a:ext>
                </a:extLst>
              </a:tr>
              <a:tr h="1204326">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 </a:t>
                      </a:r>
                      <a:endParaRPr lang="en-US" b="0" i="0">
                        <a:effectLst/>
                      </a:endParaRPr>
                    </a:p>
                    <a:p>
                      <a:pPr algn="l" rtl="0" fontAlgn="base"/>
                      <a:r>
                        <a:rPr lang="en-US" sz="1200" b="0" i="0">
                          <a:solidFill>
                            <a:srgbClr val="1C1917"/>
                          </a:solidFill>
                          <a:effectLst/>
                          <a:latin typeface="Times New Roman" panose="02020603050405020304" pitchFamily="18" charset="0"/>
                        </a:rPr>
                        <a:t>1 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SI_001 </a:t>
                      </a:r>
                      <a:endParaRPr lang="en-US" b="0" i="0">
                        <a:effectLst/>
                      </a:endParaRPr>
                    </a:p>
                    <a:p>
                      <a:pPr algn="l" rtl="0" fontAlgn="base"/>
                      <a:r>
                        <a:rPr lang="en-US" sz="1200" b="0" i="0">
                          <a:solidFill>
                            <a:srgbClr val="1C1917"/>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Valid Credentials </a:t>
                      </a:r>
                      <a:endParaRPr lang="en-US" b="0" i="0">
                        <a:effectLst/>
                      </a:endParaRPr>
                    </a:p>
                    <a:p>
                      <a:pPr algn="l" rtl="0" fontAlgn="base"/>
                      <a:r>
                        <a:rPr lang="en-US" sz="1200" b="0" i="0">
                          <a:solidFill>
                            <a:srgbClr val="1C1917"/>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Registered email &amp; password </a:t>
                      </a:r>
                      <a:endParaRPr lang="en-US" b="0" i="0">
                        <a:effectLst/>
                      </a:endParaRPr>
                    </a:p>
                    <a:p>
                      <a:pPr algn="l" rtl="0" fontAlgn="base"/>
                      <a:r>
                        <a:rPr lang="en-US" sz="1200" b="0" i="0">
                          <a:solidFill>
                            <a:srgbClr val="1C1917"/>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Sign in successful, dashboard page loads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1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3657435"/>
                  </a:ext>
                </a:extLst>
              </a:tr>
              <a:tr h="1006602">
                <a:tc>
                  <a:txBody>
                    <a:bodyPr/>
                    <a:lstStyle/>
                    <a:p>
                      <a:pPr fontAlgn="t"/>
                      <a:endParaRPr lang="en-US">
                        <a:effectLst/>
                      </a:endParaRPr>
                    </a:p>
                    <a:p>
                      <a:pPr algn="l" rtl="0" fontAlgn="base"/>
                      <a:r>
                        <a:rPr lang="en-US" sz="1100" b="0" i="0">
                          <a:solidFill>
                            <a:srgbClr val="000000"/>
                          </a:solidFill>
                          <a:effectLst/>
                          <a:latin typeface="Times New Roman" panose="02020603050405020304" pitchFamily="18" charset="0"/>
                        </a:rPr>
                        <a:t> </a:t>
                      </a:r>
                      <a:endParaRPr lang="en-US" b="0" i="0">
                        <a:effectLst/>
                      </a:endParaRPr>
                    </a:p>
                    <a:p>
                      <a:pPr algn="l" rtl="0" fontAlgn="base"/>
                      <a:r>
                        <a:rPr lang="en-US" sz="1100" b="0" i="0">
                          <a:solidFill>
                            <a:srgbClr val="000000"/>
                          </a:solidFill>
                          <a:effectLst/>
                          <a:latin typeface="Times New Roman" panose="02020603050405020304" pitchFamily="18" charset="0"/>
                        </a:rPr>
                        <a:t>2 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SI_002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Invalid Credentials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Invalid Credentials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Invalid Credentials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200" b="0" i="0">
                          <a:solidFill>
                            <a:srgbClr val="1C1917"/>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endParaRPr lang="en-US">
                        <a:effectLst/>
                      </a:endParaRPr>
                    </a:p>
                    <a:p>
                      <a:pPr algn="l" rtl="0" fontAlgn="base"/>
                      <a:r>
                        <a:rPr lang="en-US" sz="11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153463"/>
                  </a:ext>
                </a:extLst>
              </a:tr>
            </a:tbl>
          </a:graphicData>
        </a:graphic>
      </p:graphicFrame>
    </p:spTree>
    <p:extLst>
      <p:ext uri="{BB962C8B-B14F-4D97-AF65-F5344CB8AC3E}">
        <p14:creationId xmlns:p14="http://schemas.microsoft.com/office/powerpoint/2010/main" val="32634415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{C684E885-5667-4A56-B5B0-23505A1950A2}tf10001105</Template>
  <TotalTime>0</TotalTime>
  <Words>693</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 Rounded MT Bold</vt:lpstr>
      <vt:lpstr>Franklin Gothic Book</vt:lpstr>
      <vt:lpstr>Times New Roman</vt:lpstr>
      <vt:lpstr>Wingdings</vt:lpstr>
      <vt:lpstr>Wingdings 2</vt:lpstr>
      <vt:lpstr>Crop</vt:lpstr>
      <vt:lpstr>                   FLY SHARE</vt:lpstr>
      <vt:lpstr>                         FLY SHARE</vt:lpstr>
      <vt:lpstr>Introduction </vt:lpstr>
      <vt:lpstr>System Architecture</vt:lpstr>
      <vt:lpstr>PowerPoint Presentation</vt:lpstr>
      <vt:lpstr>PowerPoint Presentation</vt:lpstr>
      <vt:lpstr>PowerPoint Presentation</vt:lpstr>
      <vt:lpstr>PowerPoint Presentation</vt:lpstr>
      <vt:lpstr>PowerPoint Presentation</vt:lpstr>
      <vt:lpstr>Integration Test Plan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 SHARE</dc:title>
  <dc:creator>Sravya Pothuraju</dc:creator>
  <cp:lastModifiedBy>Polamarasetty Abhishek</cp:lastModifiedBy>
  <cp:revision>6</cp:revision>
  <dcterms:created xsi:type="dcterms:W3CDTF">2023-11-30T15:52:23Z</dcterms:created>
  <dcterms:modified xsi:type="dcterms:W3CDTF">2023-12-05T17:14:49Z</dcterms:modified>
</cp:coreProperties>
</file>