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  <p:sldId id="269" r:id="rId9"/>
    <p:sldId id="263" r:id="rId10"/>
    <p:sldId id="264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/>
    <p:restoredTop sz="94710"/>
  </p:normalViewPr>
  <p:slideViewPr>
    <p:cSldViewPr snapToGrid="0">
      <p:cViewPr varScale="1">
        <p:scale>
          <a:sx n="149" d="100"/>
          <a:sy n="149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8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5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77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7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53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8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4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3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1BCAA-A34E-E448-90E7-0AD4A112766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3BE3-559C-98C3-B175-517A274B8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CS6384 PROJECT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Object Detection and Tracking for Autonomous Surveillance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56EE5-F2DF-E6CC-1037-0FE518CD7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854647" cy="18274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35: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Nagaveda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Kumar Reddy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Gajjala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(NSG230000)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Yamini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Sunkari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(YXS220036)</a:t>
            </a:r>
          </a:p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Harsha Vardhan Chowdary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Vundavalli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(HXV230008)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ravya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Meghana Mitta(SMM230008)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E38-6E01-9FC9-0AD4-E93D091B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Analytics and Logging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F1A1-476F-A16B-5737-9494C7DD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Performance metrics: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Frames per second (FPS)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Number of active tracks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System uptime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ID switches (tracking accuracy indicator)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Logging capabilities: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CSV tracking log with timestamp, track ID, class, and 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Console and file logging for system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Historical data for post-processing and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8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CEFF-EE2E-B5EE-9879-07417E95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Real-time Processing 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79B6-A433-F8F5-9B1D-F0CB9C2F9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Processing workflow: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Frame acquisition from video source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Frame queuing for asynchronous processing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Object detection on each frame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Association of detections with existing tracks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Track state update and prediction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Visualization with bounding boxes and track IDs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Results streaming to web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7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B695-AE36-3E5F-7D71-F51002B4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System Performance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9AD9-0796-C631-1869-20361812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Quantitative metrics: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Processing speed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15-30 FPS on commodity hardware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Tracking reliability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&lt;10% ID switches in standard scenarios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Latency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&lt;100ms end-to-end processing time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Qualitative results: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Robust tracking through partial occlusions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Stable object identification in varying lighting conditions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Accurate classification of common surveillance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5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7437-A9BA-8C6E-94DC-1988CFDC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6364-4481-D518-4946-E3D410CD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684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F7C3-D981-805C-0744-42D22CD0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13B1-CB13-14DD-CFE3-C50E0C9D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Advanced surveillance system with real-time object detection and tracking</a:t>
            </a:r>
          </a:p>
          <a:p>
            <a:r>
              <a:rPr lang="en-US" b="1" dirty="0"/>
              <a:t>Core technology</a:t>
            </a:r>
            <a:r>
              <a:rPr lang="en-US" dirty="0"/>
              <a:t>: Computer vision + deep learning for intelligent monitoring</a:t>
            </a:r>
          </a:p>
          <a:p>
            <a:r>
              <a:rPr lang="en-US" b="1" dirty="0"/>
              <a:t>Key features</a:t>
            </a:r>
            <a:r>
              <a:rPr lang="en-US" dirty="0"/>
              <a:t>: Real-time processing, multi-object tracking, web dashboard, performance analytics</a:t>
            </a:r>
          </a:p>
          <a:p>
            <a:r>
              <a:rPr lang="en-US" b="1" dirty="0"/>
              <a:t>Applications</a:t>
            </a:r>
            <a:r>
              <a:rPr lang="en-US" dirty="0"/>
              <a:t>: Security monitoring, crowd analysis, traffic management,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425744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D5755-3770-4AE7-DFFA-7828DF34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u="none" strike="noStrike">
                <a:solidFill>
                  <a:srgbClr val="FFFFFF"/>
                </a:solidFill>
                <a:effectLst/>
              </a:rPr>
              <a:t>System Architecture</a:t>
            </a:r>
            <a:br>
              <a:rPr lang="en-US" sz="3600" b="1" i="0" u="none" strike="noStrike">
                <a:solidFill>
                  <a:srgbClr val="FFFFFF"/>
                </a:solidFill>
                <a:effectLst/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93E8388-24FB-0546-0503-2FC052C09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07" y="1168399"/>
            <a:ext cx="2850062" cy="46101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C9D3-4BD0-B044-082C-32B81D7E4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b="1" i="0" u="none" strike="noStrike">
                <a:solidFill>
                  <a:srgbClr val="FFFFFF"/>
                </a:solidFill>
                <a:effectLst/>
              </a:rPr>
              <a:t>Three-tier architecture:</a:t>
            </a:r>
            <a:endParaRPr lang="en-US" b="0" i="0" u="none" strike="noStrike">
              <a:solidFill>
                <a:srgbClr val="FFFFFF"/>
              </a:solidFill>
              <a:effectLst/>
            </a:endParaRPr>
          </a:p>
          <a:p>
            <a:pPr>
              <a:buFont typeface="Wingdings 3" charset="2"/>
              <a:buChar char=""/>
            </a:pPr>
            <a:r>
              <a:rPr lang="en-US" b="1" i="0" u="none" strike="noStrike">
                <a:solidFill>
                  <a:srgbClr val="FFFFFF"/>
                </a:solidFill>
                <a:effectLst/>
              </a:rPr>
              <a:t>Input Layer</a:t>
            </a:r>
          </a:p>
          <a:p>
            <a:pPr>
              <a:buFont typeface="Wingdings 3" charset="2"/>
              <a:buChar char=""/>
            </a:pPr>
            <a:r>
              <a:rPr lang="en-US" b="1" i="0" u="none" strike="noStrike">
                <a:solidFill>
                  <a:srgbClr val="FFFFFF"/>
                </a:solidFill>
                <a:effectLst/>
              </a:rPr>
              <a:t>Processing Layer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n-US" b="0" i="0" u="none" strike="noStrike">
              <a:solidFill>
                <a:srgbClr val="FFFFFF"/>
              </a:solidFill>
              <a:effectLst/>
            </a:endParaRPr>
          </a:p>
          <a:p>
            <a:pPr>
              <a:buFont typeface="Wingdings 3" charset="2"/>
              <a:buChar char=""/>
            </a:pPr>
            <a:r>
              <a:rPr lang="en-US" b="1" i="0" u="none" strike="noStrike">
                <a:solidFill>
                  <a:srgbClr val="FFFFFF"/>
                </a:solidFill>
                <a:effectLst/>
              </a:rPr>
              <a:t>Presentation Layer</a:t>
            </a:r>
            <a:r>
              <a:rPr lang="en-US">
                <a:solidFill>
                  <a:srgbClr val="FFFFFF"/>
                </a:solidFill>
              </a:rPr>
              <a:t>.</a:t>
            </a:r>
            <a:r>
              <a:rPr lang="en-US" b="0" i="0" u="none" strike="noStrike">
                <a:solidFill>
                  <a:srgbClr val="FFFFFF"/>
                </a:solidFill>
                <a:effectLst/>
              </a:rPr>
              <a:t> 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24318-D447-5C43-950C-3A57A342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6" y="652176"/>
            <a:ext cx="4876799" cy="1375608"/>
          </a:xfrm>
        </p:spPr>
        <p:txBody>
          <a:bodyPr anchor="ctr">
            <a:normAutofit fontScale="90000"/>
          </a:bodyPr>
          <a:lstStyle/>
          <a:p>
            <a:r>
              <a:rPr lang="en-US" b="1" i="0" u="none" strike="noStrike" dirty="0">
                <a:solidFill>
                  <a:schemeClr val="bg1"/>
                </a:solidFill>
                <a:effectLst/>
              </a:rPr>
              <a:t>Key design principles:</a:t>
            </a:r>
            <a:br>
              <a:rPr lang="en-US" b="0" i="0" u="none" strike="noStrike" dirty="0">
                <a:solidFill>
                  <a:schemeClr val="bg1"/>
                </a:solidFill>
                <a:effectLst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1DCA-AECE-4B5D-38EF-7D1010DE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Multi-threaded processing for real-time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Decoupled components for modularity and maintainability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Producer-consumer pattern with frame queues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diagram of a video frame processing process&#10;&#10;Description automatically generated">
            <a:extLst>
              <a:ext uri="{FF2B5EF4-FFF2-40B4-BE49-F238E27FC236}">
                <a16:creationId xmlns:a16="http://schemas.microsoft.com/office/drawing/2014/main" id="{7562B647-684F-C12A-2D31-5FBCC65D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3" y="1476260"/>
            <a:ext cx="6421816" cy="3888954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F5A5-1008-C7BB-2F6A-0F5EBD7D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Technical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1232-6DFC-7C93-2D66-F359395E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06" y="1445623"/>
            <a:ext cx="8760196" cy="45957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Core Modules: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Video Processor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Object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Object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Web Dashboard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Analytics Engine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Technologies Used: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Python + OpenCV for image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YOLOv8 for object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Custom Kalman filter for motion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Flask for web server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HTML/CSS/JavaScript for interactive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5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0BEA-1BDD-67C0-BA22-9CECB0C4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Object Detection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470B-A303-AEDD-9904-5FD61746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48" y="1681617"/>
            <a:ext cx="8596668" cy="388077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Technical approach: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YOLOv8 neural network model for object detection trained on COCO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Device optimization based on availability (CPU/GPU/MPS)(apple silicon)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Detection capabilities: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Identifies 80+ object classes (people, vehicles,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Provides bounding boxes with confidence scores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Processes frames independently without temporal context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Performance optimization: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Confidence threshold filtering to reduce false positives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Hardware acceleration when available</a:t>
            </a: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354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232F-D4E3-7A5D-FEF6-E8A8948E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269965"/>
            <a:ext cx="5618963" cy="679269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Object Tracking Module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5A504-2A14-4D16-C765-64991C467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820" y="1159497"/>
            <a:ext cx="4185623" cy="5762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Core Components</a:t>
            </a:r>
            <a:r>
              <a:rPr lang="en-US" b="1" i="0" u="none" strike="noStrike" dirty="0">
                <a:solidFill>
                  <a:schemeClr val="tx1"/>
                </a:solidFill>
                <a:effectLst/>
              </a:rPr>
              <a:t>:</a:t>
            </a:r>
            <a:endParaRPr lang="en-US" b="0" i="0" u="none" strike="noStrike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2B5B2-AB9D-85C8-C8C9-9222421F9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820" y="1840262"/>
            <a:ext cx="3530495" cy="113806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Kalman Filter:</a:t>
            </a:r>
            <a:r>
              <a:rPr lang="en-US" sz="1400" dirty="0">
                <a:solidFill>
                  <a:schemeClr val="tx1"/>
                </a:solidFill>
              </a:rPr>
              <a:t> Predicts object 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Hungarian Algorithm (Optimal Matching)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 Matches detections to tracks based on IOU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Track Manager:</a:t>
            </a:r>
            <a:r>
              <a:rPr lang="en-US" sz="1400" dirty="0">
                <a:solidFill>
                  <a:schemeClr val="tx1"/>
                </a:solidFill>
              </a:rPr>
              <a:t> Handles creation, updating, and deletion of tracks.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0A7A8-AEA2-1D61-4F8E-9BFDB0B51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4448" y="1734502"/>
            <a:ext cx="4185618" cy="5762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Working: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7421C-6465-2F4A-7BAB-68219AAF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2859" y="2521027"/>
            <a:ext cx="5184352" cy="330411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Prediction: </a:t>
            </a:r>
            <a:r>
              <a:rPr lang="en-US" sz="1400" dirty="0">
                <a:solidFill>
                  <a:schemeClr val="tx1"/>
                </a:solidFill>
              </a:rPr>
              <a:t>Each existing track predicts its next position using a Kalman Filter.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Matching: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Compute the IOU-based cost matrix between predicted tracks and detections. (Intersection over Unions)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Apply the </a:t>
            </a:r>
            <a:r>
              <a:rPr lang="en-US" sz="1200" b="1" dirty="0"/>
              <a:t>Hungarian Algorithm</a:t>
            </a:r>
            <a:r>
              <a:rPr lang="en-US" sz="1200" dirty="0"/>
              <a:t> to find the best matching that minimizes total cost.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Update: 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Matched tracks are updated with new detections.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New tracks are created for unmatched detections.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Tracks are deleted if they are unmatched for a specified number of frames.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Output:</a:t>
            </a:r>
            <a:r>
              <a:rPr lang="en-US" sz="1400" dirty="0">
                <a:solidFill>
                  <a:schemeClr val="tx1"/>
                </a:solidFill>
              </a:rPr>
              <a:t> Updated object tracks with consistent IDs across frames. 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3440B1-53B7-157C-6ED4-EC62BF00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735" y="2669625"/>
            <a:ext cx="3508588" cy="13901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Frame Processing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06049-AB14-6EA2-BA79-6818523D6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69" y="218267"/>
            <a:ext cx="6001014" cy="60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9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36B7-522B-DAC3-5F90-5709D494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Web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420F-0582-65A8-124F-2ED9E2A7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Features: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Live video feed with detection/tracking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Real-time statistics (FPS, active tracks, uptime)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Tracking logs with timestamp and object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Object count by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Interactive controls (toggle tracking, capture snapshots)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 visualization: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Color-coded bounding boxes by object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Track IDs and confidence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9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593</Words>
  <Application>Microsoft Macintosh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-webkit-standard</vt:lpstr>
      <vt:lpstr>Arial</vt:lpstr>
      <vt:lpstr>Helvetica</vt:lpstr>
      <vt:lpstr>Times New Roman</vt:lpstr>
      <vt:lpstr>Trebuchet MS</vt:lpstr>
      <vt:lpstr>Wingdings 3</vt:lpstr>
      <vt:lpstr>Facet</vt:lpstr>
      <vt:lpstr>CS6384 PROJECT Real-time Object Detection and Tracking for Autonomous Surveillance</vt:lpstr>
      <vt:lpstr>Introduction</vt:lpstr>
      <vt:lpstr>System Architecture </vt:lpstr>
      <vt:lpstr>Key design principles: </vt:lpstr>
      <vt:lpstr>Technical Components</vt:lpstr>
      <vt:lpstr>Object Detection Module</vt:lpstr>
      <vt:lpstr>Object Tracking Module </vt:lpstr>
      <vt:lpstr>Frame Processing</vt:lpstr>
      <vt:lpstr>Web Dashboard</vt:lpstr>
      <vt:lpstr>Analytics and Logging </vt:lpstr>
      <vt:lpstr>Real-time Processing Pipeline</vt:lpstr>
      <vt:lpstr>System Performance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CS6384 PROJECT Real-time Object Detection and Tracking for Autonomous Surveillance</dc:title>
  <dc:creator>Gajjala, Nagaveda Sai Kumar Reddy</dc:creator>
  <cp:lastModifiedBy>Gajjala, Nagaveda Sai Kumar Reddy</cp:lastModifiedBy>
  <cp:revision>22</cp:revision>
  <dcterms:created xsi:type="dcterms:W3CDTF">2025-04-27T23:50:37Z</dcterms:created>
  <dcterms:modified xsi:type="dcterms:W3CDTF">2025-04-29T18:49:50Z</dcterms:modified>
</cp:coreProperties>
</file>