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embeddedFontLst>
    <p:embeddedFont>
      <p:font typeface="Montserrat"/>
      <p:regular r:id="rId42"/>
      <p:bold r:id="rId43"/>
      <p:italic r:id="rId44"/>
      <p:boldItalic r:id="rId45"/>
    </p:embeddedFont>
    <p:embeddedFont>
      <p:font typeface="Lato"/>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Montserrat-regular.fntdata"/><Relationship Id="rId41" Type="http://schemas.openxmlformats.org/officeDocument/2006/relationships/slide" Target="slides/slide36.xml"/><Relationship Id="rId44" Type="http://schemas.openxmlformats.org/officeDocument/2006/relationships/font" Target="fonts/Montserrat-italic.fntdata"/><Relationship Id="rId43" Type="http://schemas.openxmlformats.org/officeDocument/2006/relationships/font" Target="fonts/Montserrat-bold.fntdata"/><Relationship Id="rId46" Type="http://schemas.openxmlformats.org/officeDocument/2006/relationships/font" Target="fonts/Lato-regular.fntdata"/><Relationship Id="rId45"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ato-italic.fntdata"/><Relationship Id="rId47" Type="http://schemas.openxmlformats.org/officeDocument/2006/relationships/font" Target="fonts/Lato-bold.fntdata"/><Relationship Id="rId49"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4" name="Shape 2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0" name="Shape 2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2" name="Shape 2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8" name="Shape 2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Shape 2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4" name="Shape 2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6" name="Shape 2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2" name="Shape 2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8" name="Shape 2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Shape 2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4" name="Shape 2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Shape 2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0" name="Shape 3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6" name="Shape 3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2" name="Shape 3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Shape 3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8" name="Shape 3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Shape 3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4" name="Shape 3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Shape 3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0" name="Shape 3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Shape 3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6" name="Shape 3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Shape 3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2" name="Shape 3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5" name="Shape 125"/>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Shape 126"/>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Shape 1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www.forbes.com/sites/theyec/2017/02/28/sunk-cost-fallacy-the-real-truth-about-the-value-of-half-finished-projects/#1541f5a9f398"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www.forbes.com/sites/theyec/2017/02/28/sunk-cost-fallacy-the-real-truth-about-the-value-of-half-finished-projects/#1541f5a9f398"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www.forbes.com/sites/theyec/2017/02/28/sunk-cost-fallacy-the-real-truth-about-the-value-of-half-finished-projects/#1541f5a9f398"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3013050" y="570800"/>
            <a:ext cx="5541600" cy="15789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GB" sz="3500"/>
              <a:t>Thinking, </a:t>
            </a:r>
            <a:endParaRPr sz="3500"/>
          </a:p>
          <a:p>
            <a:pPr indent="0" lvl="0" marL="0" rtl="0" algn="ctr">
              <a:spcBef>
                <a:spcPts val="0"/>
              </a:spcBef>
              <a:spcAft>
                <a:spcPts val="0"/>
              </a:spcAft>
              <a:buNone/>
            </a:pPr>
            <a:r>
              <a:rPr lang="en-GB" sz="3500"/>
              <a:t>Fast and Slow,</a:t>
            </a:r>
            <a:endParaRPr sz="3500"/>
          </a:p>
          <a:p>
            <a:pPr indent="0" lvl="0" marL="0" rtl="0" algn="ctr">
              <a:spcBef>
                <a:spcPts val="0"/>
              </a:spcBef>
              <a:spcAft>
                <a:spcPts val="0"/>
              </a:spcAft>
              <a:buNone/>
            </a:pPr>
            <a:r>
              <a:t/>
            </a:r>
            <a:endParaRPr sz="3500"/>
          </a:p>
          <a:p>
            <a:pPr indent="0" lvl="0" marL="0" algn="ctr">
              <a:spcBef>
                <a:spcPts val="0"/>
              </a:spcBef>
              <a:spcAft>
                <a:spcPts val="0"/>
              </a:spcAft>
              <a:buNone/>
            </a:pPr>
            <a:r>
              <a:rPr lang="en-GB" sz="3500"/>
              <a:t>A Review</a:t>
            </a:r>
            <a:endParaRPr sz="3500"/>
          </a:p>
        </p:txBody>
      </p:sp>
      <p:sp>
        <p:nvSpPr>
          <p:cNvPr id="135" name="Shape 135"/>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GB"/>
              <a:t>By Sravya Pidugu</a:t>
            </a:r>
            <a:endParaRPr/>
          </a:p>
          <a:p>
            <a:pPr indent="0" lvl="0" marL="0" algn="r">
              <a:spcBef>
                <a:spcPts val="0"/>
              </a:spcBef>
              <a:spcAft>
                <a:spcPts val="0"/>
              </a:spcAft>
              <a:buNone/>
            </a:pPr>
            <a:r>
              <a:rPr lang="en-GB"/>
              <a:t>#50249282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Heuristics: Confirmation Bias</a:t>
            </a:r>
            <a:endParaRPr/>
          </a:p>
        </p:txBody>
      </p:sp>
      <p:sp>
        <p:nvSpPr>
          <p:cNvPr id="189" name="Shape 18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nSpc>
                <a:spcPct val="200000"/>
              </a:lnSpc>
              <a:spcBef>
                <a:spcPts val="0"/>
              </a:spcBef>
              <a:spcAft>
                <a:spcPts val="0"/>
              </a:spcAft>
              <a:buSzPts val="1300"/>
              <a:buChar char="●"/>
            </a:pPr>
            <a:r>
              <a:rPr lang="en-GB"/>
              <a:t>This heuristic makes people find good evidence while we overlook opposing examples</a:t>
            </a:r>
            <a:endParaRPr/>
          </a:p>
          <a:p>
            <a:pPr indent="-311150" lvl="0" marL="457200" rtl="0">
              <a:lnSpc>
                <a:spcPct val="100000"/>
              </a:lnSpc>
              <a:spcBef>
                <a:spcPts val="0"/>
              </a:spcBef>
              <a:spcAft>
                <a:spcPts val="0"/>
              </a:spcAft>
              <a:buSzPts val="1300"/>
              <a:buChar char="●"/>
            </a:pPr>
            <a:r>
              <a:rPr lang="en-GB"/>
              <a:t>Kahneman says: “Jumping to conclusions is efficient if the conclusions are likely to be correct and the costs of an occasional mistake acceptable, and if the jump saves much time and effort</a:t>
            </a:r>
            <a:endParaRPr/>
          </a:p>
          <a:p>
            <a:pPr indent="-311150" lvl="0" marL="457200" rtl="0">
              <a:lnSpc>
                <a:spcPct val="100000"/>
              </a:lnSpc>
              <a:spcBef>
                <a:spcPts val="1000"/>
              </a:spcBef>
              <a:spcAft>
                <a:spcPts val="1000"/>
              </a:spcAft>
              <a:buSzPts val="1300"/>
              <a:buChar char="●"/>
            </a:pPr>
            <a:r>
              <a:rPr lang="en-GB"/>
              <a:t>He also says: “Jumping to conclusions is risky when the situation is unfamiliar, the stakes are high, and there is no time to collect more information”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Heuristics: The Halo Effect</a:t>
            </a:r>
            <a:endParaRPr/>
          </a:p>
        </p:txBody>
      </p:sp>
      <p:sp>
        <p:nvSpPr>
          <p:cNvPr id="195" name="Shape 19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nSpc>
                <a:spcPct val="200000"/>
              </a:lnSpc>
              <a:spcBef>
                <a:spcPts val="0"/>
              </a:spcBef>
              <a:spcAft>
                <a:spcPts val="0"/>
              </a:spcAft>
              <a:buSzPts val="1300"/>
              <a:buChar char="●"/>
            </a:pPr>
            <a:r>
              <a:rPr lang="en-GB"/>
              <a:t>We assume things more than we know about a person based on a few interactions</a:t>
            </a:r>
            <a:endParaRPr/>
          </a:p>
          <a:p>
            <a:pPr indent="-311150" lvl="0" marL="457200" rtl="0">
              <a:lnSpc>
                <a:spcPct val="100000"/>
              </a:lnSpc>
              <a:spcBef>
                <a:spcPts val="0"/>
              </a:spcBef>
              <a:spcAft>
                <a:spcPts val="0"/>
              </a:spcAft>
              <a:buSzPts val="1300"/>
              <a:buChar char="●"/>
            </a:pPr>
            <a:r>
              <a:rPr lang="en-GB"/>
              <a:t>Kahneman says: “This is the tendency to like or dislike everything about a person—including things you have not observed”</a:t>
            </a:r>
            <a:endParaRPr/>
          </a:p>
          <a:p>
            <a:pPr indent="-311150" lvl="0" marL="457200" rtl="0">
              <a:lnSpc>
                <a:spcPct val="200000"/>
              </a:lnSpc>
              <a:spcBef>
                <a:spcPts val="1000"/>
              </a:spcBef>
              <a:spcAft>
                <a:spcPts val="0"/>
              </a:spcAft>
              <a:buSzPts val="1300"/>
              <a:buChar char="●"/>
            </a:pPr>
            <a:r>
              <a:rPr lang="en-GB"/>
              <a:t>Our intuitive predispositions are very impulsive</a:t>
            </a:r>
            <a:endParaRPr/>
          </a:p>
          <a:p>
            <a:pPr indent="-311150" lvl="0" marL="457200" rtl="0">
              <a:lnSpc>
                <a:spcPct val="200000"/>
              </a:lnSpc>
              <a:spcBef>
                <a:spcPts val="0"/>
              </a:spcBef>
              <a:spcAft>
                <a:spcPts val="0"/>
              </a:spcAft>
              <a:buSzPts val="1300"/>
              <a:buChar char="●"/>
            </a:pPr>
            <a:r>
              <a:rPr lang="en-GB"/>
              <a:t>They are without critical thinking or clear thought process</a:t>
            </a:r>
            <a:endParaRPr/>
          </a:p>
          <a:p>
            <a:pPr indent="-311150" lvl="0" marL="457200" rtl="0">
              <a:lnSpc>
                <a:spcPct val="200000"/>
              </a:lnSpc>
              <a:spcBef>
                <a:spcPts val="0"/>
              </a:spcBef>
              <a:spcAft>
                <a:spcPts val="0"/>
              </a:spcAft>
              <a:buSzPts val="1300"/>
              <a:buChar char="●"/>
            </a:pPr>
            <a:r>
              <a:rPr lang="en-GB"/>
              <a:t>Kahneman says in </a:t>
            </a:r>
            <a:r>
              <a:rPr lang="en-GB"/>
              <a:t>abbreviation: “WYSIATI”, what you see is all there is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Heuristics: Judgement</a:t>
            </a:r>
            <a:endParaRPr/>
          </a:p>
        </p:txBody>
      </p:sp>
      <p:sp>
        <p:nvSpPr>
          <p:cNvPr id="201" name="Shape 20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nSpc>
                <a:spcPct val="200000"/>
              </a:lnSpc>
              <a:spcBef>
                <a:spcPts val="0"/>
              </a:spcBef>
              <a:spcAft>
                <a:spcPts val="0"/>
              </a:spcAft>
              <a:buSzPts val="1300"/>
              <a:buChar char="●"/>
            </a:pPr>
            <a:r>
              <a:rPr lang="en-GB"/>
              <a:t>We are </a:t>
            </a:r>
            <a:r>
              <a:rPr lang="en-GB"/>
              <a:t>susceptible to make decisions about a thing without weighing the variables</a:t>
            </a:r>
            <a:endParaRPr/>
          </a:p>
          <a:p>
            <a:pPr indent="-311150" lvl="0" marL="457200" rtl="0">
              <a:lnSpc>
                <a:spcPct val="200000"/>
              </a:lnSpc>
              <a:spcBef>
                <a:spcPts val="0"/>
              </a:spcBef>
              <a:spcAft>
                <a:spcPts val="0"/>
              </a:spcAft>
              <a:buSzPts val="1300"/>
              <a:buChar char="●"/>
            </a:pPr>
            <a:r>
              <a:rPr lang="en-GB"/>
              <a:t>The “Mental Shotgun” approach, he coined, for this behaviour</a:t>
            </a:r>
            <a:endParaRPr/>
          </a:p>
          <a:p>
            <a:pPr indent="-311150" lvl="0" marL="457200" rtl="0">
              <a:lnSpc>
                <a:spcPct val="200000"/>
              </a:lnSpc>
              <a:spcBef>
                <a:spcPts val="0"/>
              </a:spcBef>
              <a:spcAft>
                <a:spcPts val="0"/>
              </a:spcAft>
              <a:buSzPts val="1300"/>
              <a:buChar char="●"/>
            </a:pPr>
            <a:r>
              <a:rPr lang="en-GB"/>
              <a:t>These are easier replacements to the hard work that System 2 does</a:t>
            </a:r>
            <a:endParaRPr/>
          </a:p>
          <a:p>
            <a:pPr indent="-311150" lvl="0" marL="457200" rtl="0">
              <a:lnSpc>
                <a:spcPct val="200000"/>
              </a:lnSpc>
              <a:spcBef>
                <a:spcPts val="0"/>
              </a:spcBef>
              <a:spcAft>
                <a:spcPts val="0"/>
              </a:spcAft>
              <a:buSzPts val="1300"/>
              <a:buChar char="●"/>
            </a:pPr>
            <a:r>
              <a:rPr lang="en-GB"/>
              <a:t>Our brain obviously picks the easier approach</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Heuristics: Substitution</a:t>
            </a:r>
            <a:endParaRPr/>
          </a:p>
        </p:txBody>
      </p:sp>
      <p:sp>
        <p:nvSpPr>
          <p:cNvPr id="207" name="Shape 20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nSpc>
                <a:spcPct val="200000"/>
              </a:lnSpc>
              <a:spcBef>
                <a:spcPts val="0"/>
              </a:spcBef>
              <a:spcAft>
                <a:spcPts val="0"/>
              </a:spcAft>
              <a:buSzPts val="1300"/>
              <a:buChar char="●"/>
            </a:pPr>
            <a:r>
              <a:rPr lang="en-GB"/>
              <a:t>This happens when we are faced with a particularly hard question or a problem</a:t>
            </a:r>
            <a:endParaRPr/>
          </a:p>
          <a:p>
            <a:pPr indent="-311150" lvl="0" marL="457200" rtl="0">
              <a:lnSpc>
                <a:spcPct val="200000"/>
              </a:lnSpc>
              <a:spcBef>
                <a:spcPts val="0"/>
              </a:spcBef>
              <a:spcAft>
                <a:spcPts val="0"/>
              </a:spcAft>
              <a:buSzPts val="1300"/>
              <a:buChar char="●"/>
            </a:pPr>
            <a:r>
              <a:rPr lang="en-GB"/>
              <a:t>We tend to “substitute” it with a simpler question and answer it instead</a:t>
            </a:r>
            <a:endParaRPr/>
          </a:p>
          <a:p>
            <a:pPr indent="-311150" lvl="0" marL="457200" rtl="0">
              <a:lnSpc>
                <a:spcPct val="200000"/>
              </a:lnSpc>
              <a:spcBef>
                <a:spcPts val="0"/>
              </a:spcBef>
              <a:spcAft>
                <a:spcPts val="0"/>
              </a:spcAft>
              <a:buSzPts val="1300"/>
              <a:buChar char="●"/>
            </a:pPr>
            <a:r>
              <a:rPr lang="en-GB"/>
              <a:t>“What is happiness?” can be changed to “What is my mood right now?”</a:t>
            </a:r>
            <a:endParaRPr/>
          </a:p>
          <a:p>
            <a:pPr indent="-311150" lvl="0" marL="457200" rtl="0">
              <a:lnSpc>
                <a:spcPct val="200000"/>
              </a:lnSpc>
              <a:spcBef>
                <a:spcPts val="0"/>
              </a:spcBef>
              <a:spcAft>
                <a:spcPts val="0"/>
              </a:spcAft>
              <a:buSzPts val="1300"/>
              <a:buChar char="●"/>
            </a:pPr>
            <a:r>
              <a:rPr lang="en-GB"/>
              <a:t>The first question is philosophical and requires a lot of thinking</a:t>
            </a:r>
            <a:endParaRPr/>
          </a:p>
          <a:p>
            <a:pPr indent="-311150" lvl="0" marL="457200" rtl="0">
              <a:lnSpc>
                <a:spcPct val="200000"/>
              </a:lnSpc>
              <a:spcBef>
                <a:spcPts val="0"/>
              </a:spcBef>
              <a:spcAft>
                <a:spcPts val="0"/>
              </a:spcAft>
              <a:buSzPts val="1300"/>
              <a:buChar char="●"/>
            </a:pPr>
            <a:r>
              <a:rPr lang="en-GB"/>
              <a:t>The latter is an easier substitution and simple to answer</a:t>
            </a:r>
            <a:endParaRPr/>
          </a:p>
          <a:p>
            <a:pPr indent="-311150" lvl="0" marL="457200" rtl="0">
              <a:lnSpc>
                <a:spcPct val="200000"/>
              </a:lnSpc>
              <a:spcBef>
                <a:spcPts val="0"/>
              </a:spcBef>
              <a:spcAft>
                <a:spcPts val="0"/>
              </a:spcAft>
              <a:buSzPts val="1300"/>
              <a:buChar char="●"/>
            </a:pPr>
            <a:r>
              <a:rPr lang="en-GB"/>
              <a:t>The problem is, we never end up facing the question, much less, answering it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Shape 21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Heuristics: Affect</a:t>
            </a:r>
            <a:endParaRPr/>
          </a:p>
        </p:txBody>
      </p:sp>
      <p:sp>
        <p:nvSpPr>
          <p:cNvPr id="213" name="Shape 21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SzPts val="1300"/>
              <a:buChar char="●"/>
            </a:pPr>
            <a:r>
              <a:rPr lang="en-GB"/>
              <a:t>Kahneman says: “People let their likes and dislikes determine their beliefs about the world”</a:t>
            </a:r>
            <a:endParaRPr/>
          </a:p>
          <a:p>
            <a:pPr indent="-311150" lvl="0" marL="457200" rtl="0">
              <a:lnSpc>
                <a:spcPct val="100000"/>
              </a:lnSpc>
              <a:spcBef>
                <a:spcPts val="1000"/>
              </a:spcBef>
              <a:spcAft>
                <a:spcPts val="0"/>
              </a:spcAft>
              <a:buSzPts val="1300"/>
              <a:buChar char="●"/>
            </a:pPr>
            <a:r>
              <a:rPr lang="en-GB"/>
              <a:t>Our subjective preferences cloud the judgement that we make</a:t>
            </a:r>
            <a:endParaRPr/>
          </a:p>
          <a:p>
            <a:pPr indent="-311150" lvl="0" marL="457200" rtl="0">
              <a:lnSpc>
                <a:spcPct val="100000"/>
              </a:lnSpc>
              <a:spcBef>
                <a:spcPts val="1000"/>
              </a:spcBef>
              <a:spcAft>
                <a:spcPts val="1000"/>
              </a:spcAft>
              <a:buSzPts val="1300"/>
              <a:buChar char="●"/>
            </a:pPr>
            <a:r>
              <a:rPr lang="en-GB"/>
              <a:t>We end up underestimating or overestimating the benefits or risks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Shape 2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Heuristics: The Law of Small Numbers</a:t>
            </a:r>
            <a:endParaRPr/>
          </a:p>
        </p:txBody>
      </p:sp>
      <p:sp>
        <p:nvSpPr>
          <p:cNvPr id="219" name="Shape 2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nSpc>
                <a:spcPct val="200000"/>
              </a:lnSpc>
              <a:spcBef>
                <a:spcPts val="0"/>
              </a:spcBef>
              <a:spcAft>
                <a:spcPts val="0"/>
              </a:spcAft>
              <a:buSzPts val="1300"/>
              <a:buChar char="●"/>
            </a:pPr>
            <a:r>
              <a:rPr lang="en-GB"/>
              <a:t>We tend to assume the results from a small sample and generalize it to be the result</a:t>
            </a:r>
            <a:endParaRPr/>
          </a:p>
          <a:p>
            <a:pPr indent="-311150" lvl="0" marL="457200" rtl="0">
              <a:lnSpc>
                <a:spcPct val="200000"/>
              </a:lnSpc>
              <a:spcBef>
                <a:spcPts val="0"/>
              </a:spcBef>
              <a:spcAft>
                <a:spcPts val="0"/>
              </a:spcAft>
              <a:buSzPts val="1300"/>
              <a:buChar char="●"/>
            </a:pPr>
            <a:r>
              <a:rPr lang="en-GB"/>
              <a:t>System 1 sees the result from small sample and lazily decides it to be the case</a:t>
            </a:r>
            <a:endParaRPr/>
          </a:p>
          <a:p>
            <a:pPr indent="-311150" lvl="0" marL="457200" rtl="0">
              <a:lnSpc>
                <a:spcPct val="200000"/>
              </a:lnSpc>
              <a:spcBef>
                <a:spcPts val="0"/>
              </a:spcBef>
              <a:spcAft>
                <a:spcPts val="0"/>
              </a:spcAft>
              <a:buSzPts val="1300"/>
              <a:buChar char="●"/>
            </a:pPr>
            <a:r>
              <a:rPr lang="en-GB"/>
              <a:t>But small samples are prone to errors if we extrapolate to the general result</a:t>
            </a:r>
            <a:endParaRPr/>
          </a:p>
          <a:p>
            <a:pPr indent="-311150" lvl="0" marL="457200" rtl="0">
              <a:lnSpc>
                <a:spcPct val="200000"/>
              </a:lnSpc>
              <a:spcBef>
                <a:spcPts val="0"/>
              </a:spcBef>
              <a:spcAft>
                <a:spcPts val="0"/>
              </a:spcAft>
              <a:buSzPts val="1300"/>
              <a:buChar char="●"/>
            </a:pPr>
            <a:r>
              <a:rPr lang="en-GB"/>
              <a:t>Large samples are more precise but are statistically difficult to compute</a:t>
            </a:r>
            <a:endParaRPr/>
          </a:p>
          <a:p>
            <a:pPr indent="-311150" lvl="0" marL="457200" rtl="0">
              <a:lnSpc>
                <a:spcPct val="200000"/>
              </a:lnSpc>
              <a:spcBef>
                <a:spcPts val="0"/>
              </a:spcBef>
              <a:spcAft>
                <a:spcPts val="0"/>
              </a:spcAft>
              <a:buSzPts val="1300"/>
              <a:buChar char="●"/>
            </a:pPr>
            <a:r>
              <a:rPr lang="en-GB"/>
              <a:t>We need to force System 2 into action here</a:t>
            </a:r>
            <a:endParaRPr/>
          </a:p>
          <a:p>
            <a:pPr indent="-311150" lvl="0" marL="457200" rtl="0">
              <a:lnSpc>
                <a:spcPct val="200000"/>
              </a:lnSpc>
              <a:spcBef>
                <a:spcPts val="0"/>
              </a:spcBef>
              <a:spcAft>
                <a:spcPts val="0"/>
              </a:spcAft>
              <a:buSzPts val="1300"/>
              <a:buChar char="●"/>
            </a:pPr>
            <a:r>
              <a:rPr lang="en-GB"/>
              <a:t>We basically use insufficient data to make decisions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Shape 2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Heuristics: Confidence over Doubt</a:t>
            </a:r>
            <a:endParaRPr/>
          </a:p>
        </p:txBody>
      </p:sp>
      <p:sp>
        <p:nvSpPr>
          <p:cNvPr id="225" name="Shape 22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nSpc>
                <a:spcPct val="200000"/>
              </a:lnSpc>
              <a:spcBef>
                <a:spcPts val="0"/>
              </a:spcBef>
              <a:spcAft>
                <a:spcPts val="0"/>
              </a:spcAft>
              <a:buSzPts val="1300"/>
              <a:buChar char="●"/>
            </a:pPr>
            <a:r>
              <a:rPr lang="en-GB"/>
              <a:t>We tend to </a:t>
            </a:r>
            <a:r>
              <a:rPr lang="en-GB"/>
              <a:t>suppress</a:t>
            </a:r>
            <a:r>
              <a:rPr lang="en-GB"/>
              <a:t> doubt by constructing cohesive stories from small data</a:t>
            </a:r>
            <a:endParaRPr/>
          </a:p>
          <a:p>
            <a:pPr indent="-311150" lvl="0" marL="457200" rtl="0">
              <a:lnSpc>
                <a:spcPct val="200000"/>
              </a:lnSpc>
              <a:spcBef>
                <a:spcPts val="0"/>
              </a:spcBef>
              <a:spcAft>
                <a:spcPts val="0"/>
              </a:spcAft>
              <a:buSzPts val="1300"/>
              <a:buChar char="●"/>
            </a:pPr>
            <a:r>
              <a:rPr lang="en-GB"/>
              <a:t>System 2 usually weighs these stories and becomes sceptic</a:t>
            </a:r>
            <a:endParaRPr/>
          </a:p>
          <a:p>
            <a:pPr indent="-311150" lvl="0" marL="457200" rtl="0">
              <a:lnSpc>
                <a:spcPct val="200000"/>
              </a:lnSpc>
              <a:spcBef>
                <a:spcPts val="0"/>
              </a:spcBef>
              <a:spcAft>
                <a:spcPts val="0"/>
              </a:spcAft>
              <a:buSzPts val="1300"/>
              <a:buChar char="●"/>
            </a:pPr>
            <a:r>
              <a:rPr lang="en-GB"/>
              <a:t>But using System 2 requires work</a:t>
            </a:r>
            <a:endParaRPr/>
          </a:p>
          <a:p>
            <a:pPr indent="-311150" lvl="0" marL="457200" rtl="0">
              <a:lnSpc>
                <a:spcPct val="200000"/>
              </a:lnSpc>
              <a:spcBef>
                <a:spcPts val="0"/>
              </a:spcBef>
              <a:spcAft>
                <a:spcPts val="0"/>
              </a:spcAft>
              <a:buSzPts val="1300"/>
              <a:buChar char="●"/>
            </a:pPr>
            <a:r>
              <a:rPr lang="en-GB"/>
              <a:t>So, we tend to accept the stories from small data</a:t>
            </a:r>
            <a:endParaRPr/>
          </a:p>
          <a:p>
            <a:pPr indent="-311150" lvl="0" marL="457200" rtl="0">
              <a:lnSpc>
                <a:spcPct val="200000"/>
              </a:lnSpc>
              <a:spcBef>
                <a:spcPts val="0"/>
              </a:spcBef>
              <a:spcAft>
                <a:spcPts val="0"/>
              </a:spcAft>
              <a:buSzPts val="1300"/>
              <a:buChar char="●"/>
            </a:pPr>
            <a:r>
              <a:rPr lang="en-GB"/>
              <a:t>We basically find links where things are random</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Shape 2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Heuristics: The Endowment Effect</a:t>
            </a:r>
            <a:endParaRPr/>
          </a:p>
        </p:txBody>
      </p:sp>
      <p:sp>
        <p:nvSpPr>
          <p:cNvPr id="231" name="Shape 23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nSpc>
                <a:spcPct val="200000"/>
              </a:lnSpc>
              <a:spcBef>
                <a:spcPts val="0"/>
              </a:spcBef>
              <a:spcAft>
                <a:spcPts val="0"/>
              </a:spcAft>
              <a:buSzPts val="1300"/>
              <a:buChar char="●"/>
            </a:pPr>
            <a:r>
              <a:rPr lang="en-GB"/>
              <a:t>If we own something it’s value automatically is higher than the things we don’t own</a:t>
            </a:r>
            <a:endParaRPr/>
          </a:p>
          <a:p>
            <a:pPr indent="-311150" lvl="0" marL="457200" rtl="0">
              <a:lnSpc>
                <a:spcPct val="200000"/>
              </a:lnSpc>
              <a:spcBef>
                <a:spcPts val="0"/>
              </a:spcBef>
              <a:spcAft>
                <a:spcPts val="0"/>
              </a:spcAft>
              <a:buSzPts val="1300"/>
              <a:buChar char="●"/>
            </a:pPr>
            <a:r>
              <a:rPr lang="en-GB"/>
              <a:t>Similar for the things we us</a:t>
            </a:r>
            <a:r>
              <a:rPr lang="en-GB"/>
              <a:t>e</a:t>
            </a:r>
            <a:endParaRPr/>
          </a:p>
          <a:p>
            <a:pPr indent="-311150" lvl="0" marL="457200" rtl="0">
              <a:lnSpc>
                <a:spcPct val="200000"/>
              </a:lnSpc>
              <a:spcBef>
                <a:spcPts val="0"/>
              </a:spcBef>
              <a:spcAft>
                <a:spcPts val="0"/>
              </a:spcAft>
              <a:buSzPts val="1300"/>
              <a:buChar char="●"/>
            </a:pPr>
            <a:r>
              <a:rPr lang="en-GB"/>
              <a:t>History ties us to items and we feel at loss if we part ways with it</a:t>
            </a:r>
            <a:endParaRPr/>
          </a:p>
          <a:p>
            <a:pPr indent="-311150" lvl="0" marL="457200" rtl="0">
              <a:lnSpc>
                <a:spcPct val="200000"/>
              </a:lnSpc>
              <a:spcBef>
                <a:spcPts val="0"/>
              </a:spcBef>
              <a:spcAft>
                <a:spcPts val="0"/>
              </a:spcAft>
              <a:buSzPts val="1300"/>
              <a:buChar char="●"/>
            </a:pPr>
            <a:r>
              <a:rPr lang="en-GB"/>
              <a:t>We won’t sell it unless someone offers significant money</a:t>
            </a:r>
            <a:endParaRPr/>
          </a:p>
          <a:p>
            <a:pPr indent="-311150" lvl="0" marL="457200" rtl="0">
              <a:lnSpc>
                <a:spcPct val="200000"/>
              </a:lnSpc>
              <a:spcBef>
                <a:spcPts val="0"/>
              </a:spcBef>
              <a:spcAft>
                <a:spcPts val="0"/>
              </a:spcAft>
              <a:buSzPts val="1300"/>
              <a:buChar char="●"/>
            </a:pPr>
            <a:r>
              <a:rPr lang="en-GB"/>
              <a:t>We cling to the item or object with emotional reasons with definite loss of income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Shape 23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Heuristics: The Disposition Effect</a:t>
            </a:r>
            <a:endParaRPr/>
          </a:p>
        </p:txBody>
      </p:sp>
      <p:sp>
        <p:nvSpPr>
          <p:cNvPr id="237" name="Shape 23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nSpc>
                <a:spcPct val="200000"/>
              </a:lnSpc>
              <a:spcBef>
                <a:spcPts val="0"/>
              </a:spcBef>
              <a:spcAft>
                <a:spcPts val="0"/>
              </a:spcAft>
              <a:buSzPts val="1300"/>
              <a:buChar char="●"/>
            </a:pPr>
            <a:r>
              <a:rPr lang="en-GB"/>
              <a:t>Let’s take the example of stocks to explain this</a:t>
            </a:r>
            <a:endParaRPr/>
          </a:p>
          <a:p>
            <a:pPr indent="-311150" lvl="0" marL="457200" rtl="0">
              <a:lnSpc>
                <a:spcPct val="200000"/>
              </a:lnSpc>
              <a:spcBef>
                <a:spcPts val="0"/>
              </a:spcBef>
              <a:spcAft>
                <a:spcPts val="0"/>
              </a:spcAft>
              <a:buSzPts val="1300"/>
              <a:buChar char="●"/>
            </a:pPr>
            <a:r>
              <a:rPr lang="en-GB"/>
              <a:t>We save stocks which are growing just because we feel like wise traders</a:t>
            </a:r>
            <a:endParaRPr/>
          </a:p>
          <a:p>
            <a:pPr indent="-311150" lvl="0" marL="457200" rtl="0">
              <a:lnSpc>
                <a:spcPct val="200000"/>
              </a:lnSpc>
              <a:spcBef>
                <a:spcPts val="0"/>
              </a:spcBef>
              <a:spcAft>
                <a:spcPts val="0"/>
              </a:spcAft>
              <a:buSzPts val="1300"/>
              <a:buChar char="●"/>
            </a:pPr>
            <a:r>
              <a:rPr lang="en-GB"/>
              <a:t>We don’t sell bad stocks just because it’s accepting defeat</a:t>
            </a:r>
            <a:endParaRPr/>
          </a:p>
          <a:p>
            <a:pPr indent="-311150" lvl="0" marL="457200" rtl="0">
              <a:lnSpc>
                <a:spcPct val="200000"/>
              </a:lnSpc>
              <a:spcBef>
                <a:spcPts val="0"/>
              </a:spcBef>
              <a:spcAft>
                <a:spcPts val="0"/>
              </a:spcAft>
              <a:buSzPts val="1300"/>
              <a:buChar char="●"/>
            </a:pPr>
            <a:r>
              <a:rPr lang="en-GB"/>
              <a:t>This is irrational because we would earn money by selling the growing stock</a:t>
            </a:r>
            <a:endParaRPr/>
          </a:p>
          <a:p>
            <a:pPr indent="-311150" lvl="0" marL="457200" rtl="0">
              <a:lnSpc>
                <a:spcPct val="200000"/>
              </a:lnSpc>
              <a:spcBef>
                <a:spcPts val="0"/>
              </a:spcBef>
              <a:spcAft>
                <a:spcPts val="0"/>
              </a:spcAft>
              <a:buSzPts val="1300"/>
              <a:buChar char="●"/>
            </a:pPr>
            <a:r>
              <a:rPr lang="en-GB"/>
              <a:t>And, we lose more money if we don’t sell the bad stock</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Shape 24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Heuristics: </a:t>
            </a:r>
            <a:r>
              <a:rPr lang="en-GB"/>
              <a:t>The Sunk Cost Fallacy</a:t>
            </a:r>
            <a:endParaRPr/>
          </a:p>
        </p:txBody>
      </p:sp>
      <p:sp>
        <p:nvSpPr>
          <p:cNvPr id="243" name="Shape 24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nSpc>
                <a:spcPct val="200000"/>
              </a:lnSpc>
              <a:spcBef>
                <a:spcPts val="0"/>
              </a:spcBef>
              <a:spcAft>
                <a:spcPts val="0"/>
              </a:spcAft>
              <a:buSzPts val="1300"/>
              <a:buChar char="●"/>
            </a:pPr>
            <a:r>
              <a:rPr lang="en-GB"/>
              <a:t>A good example would be, buying food and eating it even if it’s not good</a:t>
            </a:r>
            <a:endParaRPr/>
          </a:p>
          <a:p>
            <a:pPr indent="-311150" lvl="0" marL="457200" rtl="0">
              <a:lnSpc>
                <a:spcPct val="200000"/>
              </a:lnSpc>
              <a:spcBef>
                <a:spcPts val="0"/>
              </a:spcBef>
              <a:spcAft>
                <a:spcPts val="0"/>
              </a:spcAft>
              <a:buSzPts val="1300"/>
              <a:buChar char="●"/>
            </a:pPr>
            <a:r>
              <a:rPr lang="en-GB"/>
              <a:t>We feel like we would waste money if we throw away bad food</a:t>
            </a:r>
            <a:endParaRPr/>
          </a:p>
          <a:p>
            <a:pPr indent="-311150" lvl="0" marL="457200" rtl="0">
              <a:lnSpc>
                <a:spcPct val="200000"/>
              </a:lnSpc>
              <a:spcBef>
                <a:spcPts val="0"/>
              </a:spcBef>
              <a:spcAft>
                <a:spcPts val="0"/>
              </a:spcAft>
              <a:buSzPts val="1300"/>
              <a:buChar char="●"/>
            </a:pPr>
            <a:r>
              <a:rPr lang="en-GB"/>
              <a:t>But, we don’t realize that we had already wasted the money on the food</a:t>
            </a:r>
            <a:endParaRPr/>
          </a:p>
          <a:p>
            <a:pPr indent="-311150" lvl="0" marL="457200" rtl="0">
              <a:lnSpc>
                <a:spcPct val="200000"/>
              </a:lnSpc>
              <a:spcBef>
                <a:spcPts val="0"/>
              </a:spcBef>
              <a:spcAft>
                <a:spcPts val="0"/>
              </a:spcAft>
              <a:buSzPts val="1300"/>
              <a:buChar char="●"/>
            </a:pPr>
            <a:r>
              <a:rPr lang="en-GB"/>
              <a:t>We continue a failure just because we started it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Introduction</a:t>
            </a:r>
            <a:endParaRPr/>
          </a:p>
        </p:txBody>
      </p:sp>
      <p:sp>
        <p:nvSpPr>
          <p:cNvPr id="141" name="Shape 14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nSpc>
                <a:spcPct val="200000"/>
              </a:lnSpc>
              <a:spcBef>
                <a:spcPts val="0"/>
              </a:spcBef>
              <a:spcAft>
                <a:spcPts val="0"/>
              </a:spcAft>
              <a:buSzPts val="1300"/>
              <a:buChar char="●"/>
            </a:pPr>
            <a:r>
              <a:rPr lang="en-GB"/>
              <a:t>About the biases of our intuition that leads to muddled thinking</a:t>
            </a:r>
            <a:endParaRPr/>
          </a:p>
          <a:p>
            <a:pPr indent="-311150" lvl="0" marL="457200" rtl="0">
              <a:lnSpc>
                <a:spcPct val="200000"/>
              </a:lnSpc>
              <a:spcBef>
                <a:spcPts val="0"/>
              </a:spcBef>
              <a:spcAft>
                <a:spcPts val="0"/>
              </a:spcAft>
              <a:buSzPts val="1300"/>
              <a:buChar char="●"/>
            </a:pPr>
            <a:r>
              <a:rPr lang="en-GB"/>
              <a:t>We have the tendency to assume things that aren’t always true without careful thinking</a:t>
            </a:r>
            <a:endParaRPr/>
          </a:p>
          <a:p>
            <a:pPr indent="-311150" lvl="0" marL="457200" rtl="0">
              <a:lnSpc>
                <a:spcPct val="200000"/>
              </a:lnSpc>
              <a:spcBef>
                <a:spcPts val="0"/>
              </a:spcBef>
              <a:spcAft>
                <a:spcPts val="0"/>
              </a:spcAft>
              <a:buSzPts val="1300"/>
              <a:buChar char="●"/>
            </a:pPr>
            <a:r>
              <a:rPr lang="en-GB"/>
              <a:t>He calls these assumptions, Heuristics</a:t>
            </a:r>
            <a:endParaRPr/>
          </a:p>
          <a:p>
            <a:pPr indent="-311150" lvl="0" marL="457200" rtl="0">
              <a:lnSpc>
                <a:spcPct val="200000"/>
              </a:lnSpc>
              <a:spcBef>
                <a:spcPts val="0"/>
              </a:spcBef>
              <a:spcAft>
                <a:spcPts val="0"/>
              </a:spcAft>
              <a:buSzPts val="1300"/>
              <a:buChar char="●"/>
            </a:pPr>
            <a:r>
              <a:rPr lang="en-GB"/>
              <a:t>He gave 500 examples of Heuristics and gave each a name</a:t>
            </a:r>
            <a:endParaRPr/>
          </a:p>
          <a:p>
            <a:pPr indent="-311150" lvl="0" marL="457200" rtl="0">
              <a:lnSpc>
                <a:spcPct val="200000"/>
              </a:lnSpc>
              <a:spcBef>
                <a:spcPts val="0"/>
              </a:spcBef>
              <a:spcAft>
                <a:spcPts val="0"/>
              </a:spcAft>
              <a:buSzPts val="1300"/>
              <a:buChar char="●"/>
            </a:pPr>
            <a:r>
              <a:rPr lang="en-GB"/>
              <a:t>“Associative Memory”, “Halo Effect”, “Availability Bias”, etc., are a few examples</a:t>
            </a:r>
            <a:endParaRPr/>
          </a:p>
          <a:p>
            <a:pPr indent="-311150" lvl="0" marL="457200">
              <a:lnSpc>
                <a:spcPct val="200000"/>
              </a:lnSpc>
              <a:spcBef>
                <a:spcPts val="0"/>
              </a:spcBef>
              <a:spcAft>
                <a:spcPts val="0"/>
              </a:spcAft>
              <a:buSzPts val="1300"/>
              <a:buChar char="●"/>
            </a:pPr>
            <a:r>
              <a:rPr lang="en-GB"/>
              <a:t>These slides explain the book in parts, in chapters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Shape 24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Heuristics: Ignoring our two selves</a:t>
            </a:r>
            <a:endParaRPr/>
          </a:p>
        </p:txBody>
      </p:sp>
      <p:sp>
        <p:nvSpPr>
          <p:cNvPr id="249" name="Shape 24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nSpc>
                <a:spcPct val="100000"/>
              </a:lnSpc>
              <a:spcBef>
                <a:spcPts val="1000"/>
              </a:spcBef>
              <a:spcAft>
                <a:spcPts val="0"/>
              </a:spcAft>
              <a:buSzPts val="1300"/>
              <a:buChar char="●"/>
            </a:pPr>
            <a:r>
              <a:rPr lang="en-GB"/>
              <a:t>“Remembering” self takes precedence over “experiencing” self</a:t>
            </a:r>
            <a:endParaRPr/>
          </a:p>
          <a:p>
            <a:pPr indent="-311150" lvl="0" marL="457200" rtl="0">
              <a:lnSpc>
                <a:spcPct val="100000"/>
              </a:lnSpc>
              <a:spcBef>
                <a:spcPts val="1600"/>
              </a:spcBef>
              <a:spcAft>
                <a:spcPts val="0"/>
              </a:spcAft>
              <a:buSzPts val="1300"/>
              <a:buChar char="●"/>
            </a:pPr>
            <a:r>
              <a:rPr lang="en-GB"/>
              <a:t>I tend to remember the vacation as negative if 14th day goes bad, </a:t>
            </a:r>
            <a:r>
              <a:rPr lang="en-GB"/>
              <a:t>inspite</a:t>
            </a:r>
            <a:r>
              <a:rPr lang="en-GB"/>
              <a:t> of 13 days being a bliss in terms of experience</a:t>
            </a:r>
            <a:endParaRPr/>
          </a:p>
          <a:p>
            <a:pPr indent="-311150" lvl="0" marL="457200" rtl="0">
              <a:lnSpc>
                <a:spcPct val="100000"/>
              </a:lnSpc>
              <a:spcBef>
                <a:spcPts val="1600"/>
              </a:spcBef>
              <a:spcAft>
                <a:spcPts val="0"/>
              </a:spcAft>
              <a:buSzPts val="1300"/>
              <a:buChar char="●"/>
            </a:pPr>
            <a:r>
              <a:rPr lang="en-GB"/>
              <a:t>My memory overrides my experience</a:t>
            </a:r>
            <a:endParaRPr/>
          </a:p>
          <a:p>
            <a:pPr indent="-311150" lvl="0" marL="457200" rtl="0">
              <a:lnSpc>
                <a:spcPct val="100000"/>
              </a:lnSpc>
              <a:spcBef>
                <a:spcPts val="1600"/>
              </a:spcBef>
              <a:spcAft>
                <a:spcPts val="1600"/>
              </a:spcAft>
              <a:buSzPts val="1300"/>
              <a:buChar char="●"/>
            </a:pPr>
            <a:r>
              <a:rPr lang="en-GB"/>
              <a:t>“Confusing experience with the memory of it is a compelling cognitive illusion—and it is the substitution that makes us believe a past experience can be ruined. The experiencing self does not have a voice” </a:t>
            </a:r>
            <a:r>
              <a:rPr lang="en-GB"/>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Shape 25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Heuristics: The peak end rule</a:t>
            </a:r>
            <a:endParaRPr/>
          </a:p>
        </p:txBody>
      </p:sp>
      <p:sp>
        <p:nvSpPr>
          <p:cNvPr id="255" name="Shape 25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nSpc>
                <a:spcPct val="200000"/>
              </a:lnSpc>
              <a:spcBef>
                <a:spcPts val="0"/>
              </a:spcBef>
              <a:spcAft>
                <a:spcPts val="0"/>
              </a:spcAft>
              <a:buSzPts val="1300"/>
              <a:buChar char="●"/>
            </a:pPr>
            <a:r>
              <a:rPr lang="en-GB"/>
              <a:t>Experience end holds greater weight compared to how the experience was lived</a:t>
            </a:r>
            <a:endParaRPr/>
          </a:p>
          <a:p>
            <a:pPr indent="-311150" lvl="0" marL="457200" rtl="0">
              <a:lnSpc>
                <a:spcPct val="100000"/>
              </a:lnSpc>
              <a:spcBef>
                <a:spcPts val="0"/>
              </a:spcBef>
              <a:spcAft>
                <a:spcPts val="0"/>
              </a:spcAft>
              <a:buSzPts val="1300"/>
              <a:buChar char="●"/>
            </a:pPr>
            <a:r>
              <a:rPr lang="en-GB"/>
              <a:t> The peak end rule is shorthand for remembering only how an experience felt at its end not at this worst moment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Shape 26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Heuristics: Duration neglect</a:t>
            </a:r>
            <a:endParaRPr/>
          </a:p>
        </p:txBody>
      </p:sp>
      <p:sp>
        <p:nvSpPr>
          <p:cNvPr id="261" name="Shape 26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SzPts val="1300"/>
              <a:buChar char="●"/>
            </a:pPr>
            <a:r>
              <a:rPr lang="en-GB"/>
              <a:t>T</a:t>
            </a:r>
            <a:r>
              <a:rPr lang="en-GB"/>
              <a:t>he duration of an unpleasant or pleasant experience doesn’t seem to be as important as the memory of how painful or pleasurable the experience was.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Shape 26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i="1" lang="en-GB" sz="1200"/>
              <a:t>LIFE AS HISTORY</a:t>
            </a:r>
            <a:endParaRPr b="1" i="1" sz="1200"/>
          </a:p>
          <a:p>
            <a:pPr indent="0" lvl="0" marL="0" rtl="0">
              <a:spcBef>
                <a:spcPts val="0"/>
              </a:spcBef>
              <a:spcAft>
                <a:spcPts val="0"/>
              </a:spcAft>
              <a:buNone/>
            </a:pPr>
            <a:r>
              <a:rPr lang="en-GB"/>
              <a:t>Heuristics: Narrative wholeness</a:t>
            </a:r>
            <a:endParaRPr/>
          </a:p>
        </p:txBody>
      </p:sp>
      <p:sp>
        <p:nvSpPr>
          <p:cNvPr id="267" name="Shape 267"/>
          <p:cNvSpPr txBox="1"/>
          <p:nvPr>
            <p:ph idx="1" type="body"/>
          </p:nvPr>
        </p:nvSpPr>
        <p:spPr>
          <a:xfrm>
            <a:off x="1297500" y="1615700"/>
            <a:ext cx="7038900" cy="29391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SzPts val="1300"/>
              <a:buChar char="●"/>
            </a:pPr>
            <a:r>
              <a:rPr lang="en-GB"/>
              <a:t>When we evaluate how well ours and others’ lives have been lived we do well to consider the whole narrative and not just the end.</a:t>
            </a:r>
            <a:endParaRPr/>
          </a:p>
          <a:p>
            <a:pPr indent="-311150" lvl="0" marL="457200" rtl="0">
              <a:lnSpc>
                <a:spcPct val="100000"/>
              </a:lnSpc>
              <a:spcBef>
                <a:spcPts val="1000"/>
              </a:spcBef>
              <a:spcAft>
                <a:spcPts val="0"/>
              </a:spcAft>
              <a:buSzPts val="1300"/>
              <a:buChar char="●"/>
            </a:pPr>
            <a:r>
              <a:rPr lang="en-GB"/>
              <a:t> But because of the previous three heuristics we are prone to devalue a long, sacrificial, generous life if at the end (or even after death) we discover episodes of selfishness, etc. </a:t>
            </a:r>
            <a:endParaRPr/>
          </a:p>
          <a:p>
            <a:pPr indent="-311150" lvl="0" marL="457200" rtl="0">
              <a:lnSpc>
                <a:spcPct val="200000"/>
              </a:lnSpc>
              <a:spcBef>
                <a:spcPts val="1000"/>
              </a:spcBef>
              <a:spcAft>
                <a:spcPts val="0"/>
              </a:spcAft>
              <a:buSzPts val="1300"/>
              <a:buChar char="●"/>
            </a:pPr>
            <a:r>
              <a:rPr lang="en-GB"/>
              <a:t>Ending often defines the character.</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Shape 27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Heuristics: Valuing a remembering self over an experiencing self</a:t>
            </a:r>
            <a:endParaRPr/>
          </a:p>
        </p:txBody>
      </p:sp>
      <p:sp>
        <p:nvSpPr>
          <p:cNvPr id="273" name="Shape 27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SzPts val="1300"/>
              <a:buChar char="●"/>
            </a:pPr>
            <a:r>
              <a:rPr lang="en-GB"/>
              <a:t>Since most of us rely on unreliable memories we do well to keep in mind what our experiences were like during them, not just at their conclusion. </a:t>
            </a:r>
            <a:endParaRPr/>
          </a:p>
          <a:p>
            <a:pPr indent="-311150" lvl="0" marL="457200" rtl="0">
              <a:lnSpc>
                <a:spcPct val="100000"/>
              </a:lnSpc>
              <a:spcBef>
                <a:spcPts val="1000"/>
              </a:spcBef>
              <a:spcAft>
                <a:spcPts val="0"/>
              </a:spcAft>
              <a:buSzPts val="1300"/>
              <a:buChar char="●"/>
            </a:pPr>
            <a:r>
              <a:rPr lang="en-GB"/>
              <a:t>“Our emotional state is largely determined by what we attend to, and we are normally focused on our current activity and immediate environment”</a:t>
            </a:r>
            <a:endParaRPr/>
          </a:p>
          <a:p>
            <a:pPr indent="-311150" lvl="0" marL="457200" rtl="0">
              <a:lnSpc>
                <a:spcPct val="100000"/>
              </a:lnSpc>
              <a:spcBef>
                <a:spcPts val="1000"/>
              </a:spcBef>
              <a:spcAft>
                <a:spcPts val="0"/>
              </a:spcAft>
              <a:buSzPts val="1300"/>
              <a:buChar char="●"/>
            </a:pPr>
            <a:r>
              <a:rPr lang="en-GB"/>
              <a:t> Potential for error: not paying attention to what we are doing, letting experiences happen without reflection, and going with the flow with no attempt to alter our schedules, activities, or experiences. </a:t>
            </a:r>
            <a:endParaRPr/>
          </a:p>
          <a:p>
            <a:pPr indent="0" lvl="0" marL="0" rtl="0">
              <a:lnSpc>
                <a:spcPct val="200000"/>
              </a:lnSpc>
              <a:spcBef>
                <a:spcPts val="160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Shape 27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i="1" lang="en-GB" sz="1200"/>
              <a:t>THINKING ABOUT LIFE</a:t>
            </a:r>
            <a:r>
              <a:rPr lang="en-GB"/>
              <a:t> </a:t>
            </a:r>
            <a:endParaRPr/>
          </a:p>
          <a:p>
            <a:pPr indent="0" lvl="0" marL="0" rtl="0">
              <a:spcBef>
                <a:spcPts val="0"/>
              </a:spcBef>
              <a:spcAft>
                <a:spcPts val="0"/>
              </a:spcAft>
              <a:buNone/>
            </a:pPr>
            <a:r>
              <a:rPr lang="en-GB"/>
              <a:t>Heuristics: Affective forecasting</a:t>
            </a:r>
            <a:endParaRPr/>
          </a:p>
        </p:txBody>
      </p:sp>
      <p:sp>
        <p:nvSpPr>
          <p:cNvPr id="279" name="Shape 27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nSpc>
                <a:spcPct val="100000"/>
              </a:lnSpc>
              <a:spcBef>
                <a:spcPts val="1000"/>
              </a:spcBef>
              <a:spcAft>
                <a:spcPts val="0"/>
              </a:spcAft>
              <a:buSzPts val="1300"/>
              <a:buChar char="●"/>
            </a:pPr>
            <a:r>
              <a:rPr lang="en-GB"/>
              <a:t>Which factor leads to a happier life duration: or experiences?</a:t>
            </a:r>
            <a:endParaRPr/>
          </a:p>
          <a:p>
            <a:pPr indent="-311150" lvl="0" marL="457200" rtl="0">
              <a:lnSpc>
                <a:spcPct val="100000"/>
              </a:lnSpc>
              <a:spcBef>
                <a:spcPts val="1000"/>
              </a:spcBef>
              <a:spcAft>
                <a:spcPts val="0"/>
              </a:spcAft>
              <a:buSzPts val="1300"/>
              <a:buChar char="●"/>
            </a:pPr>
            <a:r>
              <a:rPr lang="en-GB"/>
              <a:t>We are terrible at predicting what will make us happy</a:t>
            </a:r>
            <a:endParaRPr/>
          </a:p>
          <a:p>
            <a:pPr indent="-311150" lvl="0" marL="457200" rtl="0">
              <a:lnSpc>
                <a:spcPct val="100000"/>
              </a:lnSpc>
              <a:spcBef>
                <a:spcPts val="1000"/>
              </a:spcBef>
              <a:spcAft>
                <a:spcPts val="0"/>
              </a:spcAft>
              <a:buSzPts val="1300"/>
              <a:buChar char="●"/>
            </a:pPr>
            <a:r>
              <a:rPr lang="en-GB"/>
              <a:t>People make decisions based on what will make them happy in the future but when it’s achieved the happiness doesn’t last. We don’t know our future selves very well.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Shape 28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The Article: </a:t>
            </a:r>
            <a:r>
              <a:rPr lang="en-GB" u="sng">
                <a:solidFill>
                  <a:schemeClr val="hlink"/>
                </a:solidFill>
                <a:hlinkClick r:id="rId3"/>
              </a:rPr>
              <a:t>Sunk-Cost Fallacy: The Real Truth About The Value Of Half-Finished Projects</a:t>
            </a:r>
            <a:endParaRPr/>
          </a:p>
        </p:txBody>
      </p:sp>
      <p:sp>
        <p:nvSpPr>
          <p:cNvPr id="285" name="Shape 28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Summary: </a:t>
            </a:r>
            <a:endParaRPr/>
          </a:p>
          <a:p>
            <a:pPr indent="-311150" lvl="0" marL="457200" rtl="0">
              <a:lnSpc>
                <a:spcPct val="200000"/>
              </a:lnSpc>
              <a:spcBef>
                <a:spcPts val="1600"/>
              </a:spcBef>
              <a:spcAft>
                <a:spcPts val="0"/>
              </a:spcAft>
              <a:buSzPts val="1300"/>
              <a:buChar char="●"/>
            </a:pPr>
            <a:r>
              <a:rPr lang="en-GB"/>
              <a:t>This article is about “Russ” (not his real name”)</a:t>
            </a:r>
            <a:endParaRPr/>
          </a:p>
          <a:p>
            <a:pPr indent="-311150" lvl="0" marL="457200" rtl="0">
              <a:lnSpc>
                <a:spcPct val="200000"/>
              </a:lnSpc>
              <a:spcBef>
                <a:spcPts val="0"/>
              </a:spcBef>
              <a:spcAft>
                <a:spcPts val="0"/>
              </a:spcAft>
              <a:buSzPts val="1300"/>
              <a:buChar char="●"/>
            </a:pPr>
            <a:r>
              <a:rPr lang="en-GB"/>
              <a:t>He owns a netflix-like online movie streaming service</a:t>
            </a:r>
            <a:endParaRPr/>
          </a:p>
          <a:p>
            <a:pPr indent="-311150" lvl="0" marL="457200" rtl="0">
              <a:lnSpc>
                <a:spcPct val="200000"/>
              </a:lnSpc>
              <a:spcBef>
                <a:spcPts val="0"/>
              </a:spcBef>
              <a:spcAft>
                <a:spcPts val="0"/>
              </a:spcAft>
              <a:buSzPts val="1300"/>
              <a:buChar char="●"/>
            </a:pPr>
            <a:r>
              <a:rPr lang="en-GB"/>
              <a:t>Several thousand test users had access to his 100k titles, but only a handful were paying</a:t>
            </a:r>
            <a:endParaRPr/>
          </a:p>
          <a:p>
            <a:pPr indent="-311150" lvl="0" marL="457200" rtl="0">
              <a:lnSpc>
                <a:spcPct val="200000"/>
              </a:lnSpc>
              <a:spcBef>
                <a:spcPts val="0"/>
              </a:spcBef>
              <a:spcAft>
                <a:spcPts val="0"/>
              </a:spcAft>
              <a:buSzPts val="1300"/>
              <a:buChar char="●"/>
            </a:pPr>
            <a:r>
              <a:rPr lang="en-GB"/>
              <a:t>He spent $250,000 on it and he hoped to get at least half the money out of it</a:t>
            </a:r>
            <a:endParaRPr/>
          </a:p>
          <a:p>
            <a:pPr indent="-311150" lvl="0" marL="457200" rtl="0">
              <a:lnSpc>
                <a:spcPct val="200000"/>
              </a:lnSpc>
              <a:spcBef>
                <a:spcPts val="0"/>
              </a:spcBef>
              <a:spcAft>
                <a:spcPts val="0"/>
              </a:spcAft>
              <a:buSzPts val="1300"/>
              <a:buChar char="●"/>
            </a:pPr>
            <a:r>
              <a:rPr lang="en-GB"/>
              <a:t>He went to a firm to help him sell his business for at least half the price he spent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Shape 29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The Article: </a:t>
            </a:r>
            <a:r>
              <a:rPr lang="en-GB" u="sng">
                <a:solidFill>
                  <a:schemeClr val="hlink"/>
                </a:solidFill>
                <a:hlinkClick r:id="rId3"/>
              </a:rPr>
              <a:t>Sunk-Cost Fallacy: The Real Truth About The Value Of Half-Finished Projects</a:t>
            </a:r>
            <a:endParaRPr/>
          </a:p>
        </p:txBody>
      </p:sp>
      <p:sp>
        <p:nvSpPr>
          <p:cNvPr id="291" name="Shape 29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nSpc>
                <a:spcPct val="200000"/>
              </a:lnSpc>
              <a:spcBef>
                <a:spcPts val="0"/>
              </a:spcBef>
              <a:spcAft>
                <a:spcPts val="0"/>
              </a:spcAft>
              <a:buSzPts val="1300"/>
              <a:buChar char="●"/>
            </a:pPr>
            <a:r>
              <a:rPr lang="en-GB"/>
              <a:t>Buyers are driven by ROI (Return on Investment)</a:t>
            </a:r>
            <a:endParaRPr/>
          </a:p>
          <a:p>
            <a:pPr indent="-311150" lvl="0" marL="457200" rtl="0">
              <a:lnSpc>
                <a:spcPct val="200000"/>
              </a:lnSpc>
              <a:spcBef>
                <a:spcPts val="0"/>
              </a:spcBef>
              <a:spcAft>
                <a:spcPts val="0"/>
              </a:spcAft>
              <a:buSzPts val="1300"/>
              <a:buChar char="●"/>
            </a:pPr>
            <a:r>
              <a:rPr lang="en-GB"/>
              <a:t>The type of acquisition doesn’t matter, just the ROI</a:t>
            </a:r>
            <a:endParaRPr/>
          </a:p>
          <a:p>
            <a:pPr indent="-311150" lvl="0" marL="457200" rtl="0">
              <a:lnSpc>
                <a:spcPct val="200000"/>
              </a:lnSpc>
              <a:spcBef>
                <a:spcPts val="0"/>
              </a:spcBef>
              <a:spcAft>
                <a:spcPts val="0"/>
              </a:spcAft>
              <a:buSzPts val="1300"/>
              <a:buChar char="●"/>
            </a:pPr>
            <a:r>
              <a:rPr lang="en-GB"/>
              <a:t>But for Russ’s business measuring the ROI was highly speculative</a:t>
            </a:r>
            <a:endParaRPr/>
          </a:p>
          <a:p>
            <a:pPr indent="-311150" lvl="0" marL="457200" rtl="0">
              <a:lnSpc>
                <a:spcPct val="200000"/>
              </a:lnSpc>
              <a:spcBef>
                <a:spcPts val="0"/>
              </a:spcBef>
              <a:spcAft>
                <a:spcPts val="0"/>
              </a:spcAft>
              <a:buSzPts val="1300"/>
              <a:buChar char="●"/>
            </a:pPr>
            <a:r>
              <a:rPr lang="en-GB"/>
              <a:t>He didn’t know anything about the client’s acquisition cost nor how long they remain one</a:t>
            </a:r>
            <a:endParaRPr/>
          </a:p>
          <a:p>
            <a:pPr indent="-311150" lvl="0" marL="457200" rtl="0">
              <a:lnSpc>
                <a:spcPct val="200000"/>
              </a:lnSpc>
              <a:spcBef>
                <a:spcPts val="0"/>
              </a:spcBef>
              <a:spcAft>
                <a:spcPts val="0"/>
              </a:spcAft>
              <a:buSzPts val="1300"/>
              <a:buChar char="●"/>
            </a:pPr>
            <a:r>
              <a:rPr lang="en-GB"/>
              <a:t>This isn’t a reliable model</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Shape 29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The Article: </a:t>
            </a:r>
            <a:r>
              <a:rPr lang="en-GB" u="sng">
                <a:solidFill>
                  <a:schemeClr val="hlink"/>
                </a:solidFill>
                <a:hlinkClick r:id="rId3"/>
              </a:rPr>
              <a:t>Sunk-Cost Fallacy: The Real Truth About The Value Of Half-Finished Projects</a:t>
            </a:r>
            <a:endParaRPr/>
          </a:p>
        </p:txBody>
      </p:sp>
      <p:sp>
        <p:nvSpPr>
          <p:cNvPr id="297" name="Shape 29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nSpc>
                <a:spcPct val="200000"/>
              </a:lnSpc>
              <a:spcBef>
                <a:spcPts val="0"/>
              </a:spcBef>
              <a:spcAft>
                <a:spcPts val="0"/>
              </a:spcAft>
              <a:buSzPts val="1300"/>
              <a:buChar char="●"/>
            </a:pPr>
            <a:r>
              <a:rPr lang="en-GB"/>
              <a:t>When asked what he hoped to sell, he explained his website and his code</a:t>
            </a:r>
            <a:endParaRPr/>
          </a:p>
          <a:p>
            <a:pPr indent="-311150" lvl="0" marL="457200" rtl="0">
              <a:lnSpc>
                <a:spcPct val="200000"/>
              </a:lnSpc>
              <a:spcBef>
                <a:spcPts val="0"/>
              </a:spcBef>
              <a:spcAft>
                <a:spcPts val="0"/>
              </a:spcAft>
              <a:buSzPts val="1300"/>
              <a:buChar char="●"/>
            </a:pPr>
            <a:r>
              <a:rPr lang="en-GB"/>
              <a:t>And, how it took him 2 years and $250,000 in developing it</a:t>
            </a:r>
            <a:endParaRPr/>
          </a:p>
          <a:p>
            <a:pPr indent="-311150" lvl="0" marL="457200" rtl="0">
              <a:lnSpc>
                <a:spcPct val="200000"/>
              </a:lnSpc>
              <a:spcBef>
                <a:spcPts val="0"/>
              </a:spcBef>
              <a:spcAft>
                <a:spcPts val="0"/>
              </a:spcAft>
              <a:buSzPts val="1300"/>
              <a:buChar char="●"/>
            </a:pPr>
            <a:r>
              <a:rPr lang="en-GB"/>
              <a:t>He thinks that it would take anybody at least this much to replicate such a thing</a:t>
            </a:r>
            <a:endParaRPr/>
          </a:p>
          <a:p>
            <a:pPr indent="-311150" lvl="0" marL="457200" rtl="0">
              <a:lnSpc>
                <a:spcPct val="200000"/>
              </a:lnSpc>
              <a:spcBef>
                <a:spcPts val="0"/>
              </a:spcBef>
              <a:spcAft>
                <a:spcPts val="0"/>
              </a:spcAft>
              <a:buSzPts val="1300"/>
              <a:buChar char="●"/>
            </a:pPr>
            <a:r>
              <a:rPr lang="en-GB"/>
              <a:t>Obviously, as we shall see, there are problems with his way of thinking</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Shape 30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Book Comparison</a:t>
            </a:r>
            <a:endParaRPr/>
          </a:p>
        </p:txBody>
      </p:sp>
      <p:sp>
        <p:nvSpPr>
          <p:cNvPr id="303" name="Shape 30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GB" u="sng"/>
              <a:t>Problems</a:t>
            </a:r>
            <a:r>
              <a:rPr lang="en-GB"/>
              <a:t>:</a:t>
            </a:r>
            <a:endParaRPr/>
          </a:p>
          <a:p>
            <a:pPr indent="-311150" lvl="0" marL="457200" rtl="0">
              <a:lnSpc>
                <a:spcPct val="200000"/>
              </a:lnSpc>
              <a:spcBef>
                <a:spcPts val="1600"/>
              </a:spcBef>
              <a:spcAft>
                <a:spcPts val="0"/>
              </a:spcAft>
              <a:buSzPts val="1300"/>
              <a:buChar char="●"/>
            </a:pPr>
            <a:r>
              <a:rPr lang="en-GB"/>
              <a:t>Among entrepreneurs, identical visions are usually rare</a:t>
            </a:r>
            <a:endParaRPr/>
          </a:p>
          <a:p>
            <a:pPr indent="-311150" lvl="0" marL="457200" rtl="0">
              <a:lnSpc>
                <a:spcPct val="200000"/>
              </a:lnSpc>
              <a:spcBef>
                <a:spcPts val="0"/>
              </a:spcBef>
              <a:spcAft>
                <a:spcPts val="0"/>
              </a:spcAft>
              <a:buSzPts val="1300"/>
              <a:buChar char="●"/>
            </a:pPr>
            <a:r>
              <a:rPr lang="en-GB"/>
              <a:t>B</a:t>
            </a:r>
            <a:r>
              <a:rPr lang="en-GB"/>
              <a:t>ut his quick thinking obviously led him to believe the easier alternative</a:t>
            </a:r>
            <a:endParaRPr/>
          </a:p>
          <a:p>
            <a:pPr indent="-311150" lvl="0" marL="457200" rtl="0">
              <a:lnSpc>
                <a:spcPct val="100000"/>
              </a:lnSpc>
              <a:spcBef>
                <a:spcPts val="0"/>
              </a:spcBef>
              <a:spcAft>
                <a:spcPts val="0"/>
              </a:spcAft>
              <a:buSzPts val="1300"/>
              <a:buChar char="●"/>
            </a:pPr>
            <a:r>
              <a:rPr lang="en-GB"/>
              <a:t>“Entrepreneurs often find themselves in sticky spots because they constantly see how things should be done”, says the article</a:t>
            </a:r>
            <a:endParaRPr/>
          </a:p>
          <a:p>
            <a:pPr indent="-311150" lvl="0" marL="457200" rtl="0">
              <a:lnSpc>
                <a:spcPct val="100000"/>
              </a:lnSpc>
              <a:spcBef>
                <a:spcPts val="1000"/>
              </a:spcBef>
              <a:spcAft>
                <a:spcPts val="0"/>
              </a:spcAft>
              <a:buSzPts val="1300"/>
              <a:buChar char="●"/>
            </a:pPr>
            <a:r>
              <a:rPr lang="en-GB"/>
              <a:t>Confirmation Bias explained by Kahneman helps in understanding this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Two Systems</a:t>
            </a:r>
            <a:endParaRPr/>
          </a:p>
        </p:txBody>
      </p:sp>
      <p:sp>
        <p:nvSpPr>
          <p:cNvPr id="147" name="Shape 14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nSpc>
                <a:spcPct val="200000"/>
              </a:lnSpc>
              <a:spcBef>
                <a:spcPts val="0"/>
              </a:spcBef>
              <a:spcAft>
                <a:spcPts val="0"/>
              </a:spcAft>
              <a:buSzPts val="1300"/>
              <a:buChar char="●"/>
            </a:pPr>
            <a:r>
              <a:rPr lang="en-GB"/>
              <a:t>Classifies the brain into two systems</a:t>
            </a:r>
            <a:endParaRPr/>
          </a:p>
          <a:p>
            <a:pPr indent="-311150" lvl="0" marL="457200" rtl="0">
              <a:lnSpc>
                <a:spcPct val="200000"/>
              </a:lnSpc>
              <a:spcBef>
                <a:spcPts val="0"/>
              </a:spcBef>
              <a:spcAft>
                <a:spcPts val="0"/>
              </a:spcAft>
              <a:buSzPts val="1300"/>
              <a:buChar char="●"/>
            </a:pPr>
            <a:r>
              <a:rPr lang="en-GB"/>
              <a:t>One thinks fast, the other slow</a:t>
            </a:r>
            <a:endParaRPr/>
          </a:p>
          <a:p>
            <a:pPr indent="-311150" lvl="0" marL="457200" rtl="0">
              <a:lnSpc>
                <a:spcPct val="200000"/>
              </a:lnSpc>
              <a:spcBef>
                <a:spcPts val="0"/>
              </a:spcBef>
              <a:spcAft>
                <a:spcPts val="0"/>
              </a:spcAft>
              <a:buSzPts val="1300"/>
              <a:buChar char="●"/>
            </a:pPr>
            <a:r>
              <a:rPr lang="en-GB"/>
              <a:t>System 1 is like second nature, that operates effortlessly and involuntarily</a:t>
            </a:r>
            <a:endParaRPr/>
          </a:p>
          <a:p>
            <a:pPr indent="-311150" lvl="0" marL="457200" rtl="0">
              <a:lnSpc>
                <a:spcPct val="200000"/>
              </a:lnSpc>
              <a:spcBef>
                <a:spcPts val="0"/>
              </a:spcBef>
              <a:spcAft>
                <a:spcPts val="0"/>
              </a:spcAft>
              <a:buSzPts val="1300"/>
              <a:buChar char="●"/>
            </a:pPr>
            <a:r>
              <a:rPr lang="en-GB"/>
              <a:t>Example: Like driving a car</a:t>
            </a:r>
            <a:endParaRPr/>
          </a:p>
          <a:p>
            <a:pPr indent="-311150" lvl="0" marL="457200" rtl="0">
              <a:lnSpc>
                <a:spcPct val="200000"/>
              </a:lnSpc>
              <a:spcBef>
                <a:spcPts val="0"/>
              </a:spcBef>
              <a:spcAft>
                <a:spcPts val="0"/>
              </a:spcAft>
              <a:buSzPts val="1300"/>
              <a:buChar char="●"/>
            </a:pPr>
            <a:r>
              <a:rPr lang="en-GB"/>
              <a:t>System 2 is calculative and reasoning</a:t>
            </a:r>
            <a:endParaRPr/>
          </a:p>
          <a:p>
            <a:pPr indent="-311150" lvl="0" marL="457200">
              <a:lnSpc>
                <a:spcPct val="200000"/>
              </a:lnSpc>
              <a:spcBef>
                <a:spcPts val="0"/>
              </a:spcBef>
              <a:spcAft>
                <a:spcPts val="0"/>
              </a:spcAft>
              <a:buSzPts val="1300"/>
              <a:buChar char="●"/>
            </a:pPr>
            <a:r>
              <a:rPr lang="en-GB"/>
              <a:t>Example: Solving a math problem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Shape 30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Book Comparison</a:t>
            </a:r>
            <a:endParaRPr/>
          </a:p>
        </p:txBody>
      </p:sp>
      <p:sp>
        <p:nvSpPr>
          <p:cNvPr id="309" name="Shape 30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GB" u="sng"/>
              <a:t>Problems</a:t>
            </a:r>
            <a:r>
              <a:rPr lang="en-GB"/>
              <a:t>:</a:t>
            </a:r>
            <a:endParaRPr/>
          </a:p>
          <a:p>
            <a:pPr indent="-311150" lvl="0" marL="457200" rtl="0">
              <a:lnSpc>
                <a:spcPct val="200000"/>
              </a:lnSpc>
              <a:spcBef>
                <a:spcPts val="1600"/>
              </a:spcBef>
              <a:spcAft>
                <a:spcPts val="0"/>
              </a:spcAft>
              <a:buSzPts val="1300"/>
              <a:buChar char="●"/>
            </a:pPr>
            <a:r>
              <a:rPr lang="en-GB"/>
              <a:t>Secondly, it would be almost impossible to find a buyer who shares Russ’s vision</a:t>
            </a:r>
            <a:endParaRPr/>
          </a:p>
          <a:p>
            <a:pPr indent="-311150" lvl="0" marL="457200" rtl="0">
              <a:lnSpc>
                <a:spcPct val="200000"/>
              </a:lnSpc>
              <a:spcBef>
                <a:spcPts val="0"/>
              </a:spcBef>
              <a:spcAft>
                <a:spcPts val="0"/>
              </a:spcAft>
              <a:buSzPts val="1300"/>
              <a:buChar char="●"/>
            </a:pPr>
            <a:r>
              <a:rPr lang="en-GB"/>
              <a:t>They would see it as the starting point of their own vision</a:t>
            </a:r>
            <a:endParaRPr/>
          </a:p>
          <a:p>
            <a:pPr indent="-311150" lvl="0" marL="457200" rtl="0">
              <a:lnSpc>
                <a:spcPct val="200000"/>
              </a:lnSpc>
              <a:spcBef>
                <a:spcPts val="0"/>
              </a:spcBef>
              <a:spcAft>
                <a:spcPts val="0"/>
              </a:spcAft>
              <a:buSzPts val="1300"/>
              <a:buChar char="●"/>
            </a:pPr>
            <a:r>
              <a:rPr lang="en-GB"/>
              <a:t>They would discard portions of it and rework</a:t>
            </a:r>
            <a:endParaRPr/>
          </a:p>
          <a:p>
            <a:pPr indent="-311150" lvl="0" marL="457200" rtl="0">
              <a:lnSpc>
                <a:spcPct val="200000"/>
              </a:lnSpc>
              <a:spcBef>
                <a:spcPts val="0"/>
              </a:spcBef>
              <a:spcAft>
                <a:spcPts val="0"/>
              </a:spcAft>
              <a:buSzPts val="1300"/>
              <a:buChar char="●"/>
            </a:pPr>
            <a:r>
              <a:rPr lang="en-GB"/>
              <a:t>Essentially, making it less valuable than it originally was</a:t>
            </a:r>
            <a:endParaRPr/>
          </a:p>
          <a:p>
            <a:pPr indent="-311150" lvl="0" marL="457200" rtl="0">
              <a:lnSpc>
                <a:spcPct val="200000"/>
              </a:lnSpc>
              <a:spcBef>
                <a:spcPts val="0"/>
              </a:spcBef>
              <a:spcAft>
                <a:spcPts val="0"/>
              </a:spcAft>
              <a:buSzPts val="1300"/>
              <a:buChar char="●"/>
            </a:pPr>
            <a:r>
              <a:rPr lang="en-GB"/>
              <a:t>Associative Coherence explained by Kahneman makes us understand this a little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Shape 3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Book Comparison</a:t>
            </a:r>
            <a:endParaRPr/>
          </a:p>
        </p:txBody>
      </p:sp>
      <p:sp>
        <p:nvSpPr>
          <p:cNvPr id="315" name="Shape 3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GB" u="sng"/>
              <a:t>Problems</a:t>
            </a:r>
            <a:r>
              <a:rPr lang="en-GB"/>
              <a:t>:</a:t>
            </a:r>
            <a:endParaRPr/>
          </a:p>
          <a:p>
            <a:pPr indent="-311150" lvl="0" marL="457200" rtl="0">
              <a:lnSpc>
                <a:spcPct val="200000"/>
              </a:lnSpc>
              <a:spcBef>
                <a:spcPts val="1600"/>
              </a:spcBef>
              <a:spcAft>
                <a:spcPts val="0"/>
              </a:spcAft>
              <a:buSzPts val="1300"/>
              <a:buChar char="●"/>
            </a:pPr>
            <a:r>
              <a:rPr lang="en-GB"/>
              <a:t>Finally, entrepreneurs these days are really efficient</a:t>
            </a:r>
            <a:endParaRPr/>
          </a:p>
          <a:p>
            <a:pPr indent="-311150" lvl="0" marL="457200" rtl="0">
              <a:lnSpc>
                <a:spcPct val="200000"/>
              </a:lnSpc>
              <a:spcBef>
                <a:spcPts val="0"/>
              </a:spcBef>
              <a:spcAft>
                <a:spcPts val="0"/>
              </a:spcAft>
              <a:buSzPts val="1300"/>
              <a:buChar char="●"/>
            </a:pPr>
            <a:r>
              <a:rPr lang="en-GB"/>
              <a:t>They probably can replicate what he did within weeks or months</a:t>
            </a:r>
            <a:endParaRPr/>
          </a:p>
          <a:p>
            <a:pPr indent="-311150" lvl="0" marL="457200" rtl="0">
              <a:lnSpc>
                <a:spcPct val="200000"/>
              </a:lnSpc>
              <a:spcBef>
                <a:spcPts val="0"/>
              </a:spcBef>
              <a:spcAft>
                <a:spcPts val="0"/>
              </a:spcAft>
              <a:buSzPts val="1300"/>
              <a:buChar char="●"/>
            </a:pPr>
            <a:r>
              <a:rPr lang="en-GB"/>
              <a:t>At a fraction of the cost it took him</a:t>
            </a:r>
            <a:endParaRPr/>
          </a:p>
          <a:p>
            <a:pPr indent="-311150" lvl="0" marL="457200" rtl="0">
              <a:lnSpc>
                <a:spcPct val="200000"/>
              </a:lnSpc>
              <a:spcBef>
                <a:spcPts val="0"/>
              </a:spcBef>
              <a:spcAft>
                <a:spcPts val="0"/>
              </a:spcAft>
              <a:buSzPts val="1300"/>
              <a:buChar char="●"/>
            </a:pPr>
            <a:r>
              <a:rPr lang="en-GB"/>
              <a:t>Cognitive Ease explained by Kahneman helps us understand why Russ feels the opposite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Shape 3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Book Comparison</a:t>
            </a:r>
            <a:endParaRPr/>
          </a:p>
        </p:txBody>
      </p:sp>
      <p:sp>
        <p:nvSpPr>
          <p:cNvPr id="321" name="Shape 3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GB" u="sng"/>
              <a:t>Solution</a:t>
            </a:r>
            <a:r>
              <a:rPr lang="en-GB"/>
              <a:t>:</a:t>
            </a:r>
            <a:endParaRPr/>
          </a:p>
          <a:p>
            <a:pPr indent="-311150" lvl="0" marL="457200" rtl="0">
              <a:lnSpc>
                <a:spcPct val="200000"/>
              </a:lnSpc>
              <a:spcBef>
                <a:spcPts val="1600"/>
              </a:spcBef>
              <a:spcAft>
                <a:spcPts val="0"/>
              </a:spcAft>
              <a:buSzPts val="1300"/>
              <a:buChar char="●"/>
            </a:pPr>
            <a:r>
              <a:rPr lang="en-GB"/>
              <a:t>The article suggests certain solutions which are in line with </a:t>
            </a:r>
            <a:r>
              <a:rPr lang="en-GB"/>
              <a:t>Kahneman’s book</a:t>
            </a:r>
            <a:endParaRPr/>
          </a:p>
          <a:p>
            <a:pPr indent="-311150" lvl="0" marL="457200" rtl="0">
              <a:lnSpc>
                <a:spcPct val="100000"/>
              </a:lnSpc>
              <a:spcBef>
                <a:spcPts val="0"/>
              </a:spcBef>
              <a:spcAft>
                <a:spcPts val="0"/>
              </a:spcAft>
              <a:buSzPts val="1300"/>
              <a:buChar char="●"/>
            </a:pPr>
            <a:r>
              <a:rPr lang="en-GB"/>
              <a:t>Fail Quickly. Get over the thought that failing is a bad thing. This explains the Sunk-Cost Fallacy and is the best comparison we can make</a:t>
            </a:r>
            <a:endParaRPr/>
          </a:p>
          <a:p>
            <a:pPr indent="-311150" lvl="0" marL="457200" rtl="0">
              <a:lnSpc>
                <a:spcPct val="100000"/>
              </a:lnSpc>
              <a:spcBef>
                <a:spcPts val="1000"/>
              </a:spcBef>
              <a:spcAft>
                <a:spcPts val="1000"/>
              </a:spcAft>
              <a:buSzPts val="1300"/>
              <a:buChar char="●"/>
            </a:pPr>
            <a:r>
              <a:rPr lang="en-GB"/>
              <a:t>Have a unique selling point. This is one of the hardest things to do, and is only possible if we make use of System 2 of our brain as Kahneman explains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Shape 3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Book Comparison</a:t>
            </a:r>
            <a:endParaRPr/>
          </a:p>
        </p:txBody>
      </p:sp>
      <p:sp>
        <p:nvSpPr>
          <p:cNvPr id="327" name="Shape 32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GB" u="sng"/>
              <a:t>Solution</a:t>
            </a:r>
            <a:r>
              <a:rPr lang="en-GB"/>
              <a:t>:</a:t>
            </a:r>
            <a:endParaRPr/>
          </a:p>
          <a:p>
            <a:pPr indent="-311150" lvl="0" marL="457200" rtl="0">
              <a:lnSpc>
                <a:spcPct val="200000"/>
              </a:lnSpc>
              <a:spcBef>
                <a:spcPts val="1600"/>
              </a:spcBef>
              <a:spcAft>
                <a:spcPts val="0"/>
              </a:spcAft>
              <a:buSzPts val="1300"/>
              <a:buChar char="●"/>
            </a:pPr>
            <a:r>
              <a:rPr lang="en-GB"/>
              <a:t>Don’t give into Sunk-Cost Fallacy. This is already a Heuristic defined by Kahneman</a:t>
            </a:r>
            <a:endParaRPr/>
          </a:p>
          <a:p>
            <a:pPr indent="-311150" lvl="0" marL="457200" rtl="0">
              <a:lnSpc>
                <a:spcPct val="100000"/>
              </a:lnSpc>
              <a:spcBef>
                <a:spcPts val="0"/>
              </a:spcBef>
              <a:spcAft>
                <a:spcPts val="0"/>
              </a:spcAft>
              <a:buSzPts val="1300"/>
              <a:buChar char="●"/>
            </a:pPr>
            <a:r>
              <a:rPr lang="en-GB"/>
              <a:t>Explore Equity partnerships. The article advices to find an alternative solution by exploring Equity partnerships. Thinking this through is not difficult, but executing it is.</a:t>
            </a:r>
            <a:endParaRPr/>
          </a:p>
          <a:p>
            <a:pPr indent="-311150" lvl="0" marL="457200" rtl="0">
              <a:lnSpc>
                <a:spcPct val="100000"/>
              </a:lnSpc>
              <a:spcBef>
                <a:spcPts val="1000"/>
              </a:spcBef>
              <a:spcAft>
                <a:spcPts val="0"/>
              </a:spcAft>
              <a:buSzPts val="1300"/>
              <a:buChar char="●"/>
            </a:pPr>
            <a:r>
              <a:rPr lang="en-GB"/>
              <a:t>It would involve deeper research and calculative decision making, only possible through the use of System 2</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Shape 33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Conclusion</a:t>
            </a:r>
            <a:endParaRPr/>
          </a:p>
        </p:txBody>
      </p:sp>
      <p:sp>
        <p:nvSpPr>
          <p:cNvPr id="333" name="Shape 33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GB"/>
              <a:t>Russ probably went through Heuristics like The Endowment Effect, The Disposition Effect and Confidence over Doubt apart from the main reason he failed, The Sunk Cost Fallacy. Reading this book would definitely have made him make better decisions in his entrepreneurial life.</a:t>
            </a:r>
            <a:endParaRPr/>
          </a:p>
          <a:p>
            <a:pPr indent="0" lvl="0" marL="0" rtl="0">
              <a:lnSpc>
                <a:spcPct val="100000"/>
              </a:lnSpc>
              <a:spcBef>
                <a:spcPts val="1600"/>
              </a:spcBef>
              <a:spcAft>
                <a:spcPts val="16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Shape 33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39" name="Shape 33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Shape 34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45" name="Shape 34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Two Systems (Contd.)</a:t>
            </a:r>
            <a:endParaRPr/>
          </a:p>
        </p:txBody>
      </p:sp>
      <p:sp>
        <p:nvSpPr>
          <p:cNvPr id="153" name="Shape 15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nSpc>
                <a:spcPct val="200000"/>
              </a:lnSpc>
              <a:spcBef>
                <a:spcPts val="0"/>
              </a:spcBef>
              <a:spcAft>
                <a:spcPts val="0"/>
              </a:spcAft>
              <a:buSzPts val="1300"/>
              <a:buChar char="●"/>
            </a:pPr>
            <a:r>
              <a:rPr lang="en-GB"/>
              <a:t>Thinking slow has an effect on our physical being</a:t>
            </a:r>
            <a:endParaRPr/>
          </a:p>
          <a:p>
            <a:pPr indent="-311150" lvl="0" marL="457200" rtl="0">
              <a:lnSpc>
                <a:spcPct val="200000"/>
              </a:lnSpc>
              <a:spcBef>
                <a:spcPts val="0"/>
              </a:spcBef>
              <a:spcAft>
                <a:spcPts val="0"/>
              </a:spcAft>
              <a:buSzPts val="1300"/>
              <a:buChar char="●"/>
            </a:pPr>
            <a:r>
              <a:rPr lang="en-GB"/>
              <a:t>It depletes our energy, and reduces our attention capacity</a:t>
            </a:r>
            <a:endParaRPr/>
          </a:p>
          <a:p>
            <a:pPr indent="-311150" lvl="0" marL="457200" rtl="0">
              <a:lnSpc>
                <a:spcPct val="200000"/>
              </a:lnSpc>
              <a:spcBef>
                <a:spcPts val="0"/>
              </a:spcBef>
              <a:spcAft>
                <a:spcPts val="0"/>
              </a:spcAft>
              <a:buSzPts val="1300"/>
              <a:buChar char="●"/>
            </a:pPr>
            <a:r>
              <a:rPr lang="en-GB"/>
              <a:t>Our body has a natural tendency to avoid work</a:t>
            </a:r>
            <a:endParaRPr/>
          </a:p>
          <a:p>
            <a:pPr indent="-311150" lvl="0" marL="457200" rtl="0">
              <a:lnSpc>
                <a:spcPct val="200000"/>
              </a:lnSpc>
              <a:spcBef>
                <a:spcPts val="0"/>
              </a:spcBef>
              <a:spcAft>
                <a:spcPts val="0"/>
              </a:spcAft>
              <a:buSzPts val="1300"/>
              <a:buChar char="●"/>
            </a:pPr>
            <a:r>
              <a:rPr lang="en-GB"/>
              <a:t>Kahneman says: “Laziness is built deep into our nature”</a:t>
            </a:r>
            <a:endParaRPr/>
          </a:p>
          <a:p>
            <a:pPr indent="-311150" lvl="0" marL="457200" rtl="0">
              <a:lnSpc>
                <a:spcPct val="200000"/>
              </a:lnSpc>
              <a:spcBef>
                <a:spcPts val="0"/>
              </a:spcBef>
              <a:spcAft>
                <a:spcPts val="0"/>
              </a:spcAft>
              <a:buSzPts val="1300"/>
              <a:buChar char="●"/>
            </a:pPr>
            <a:r>
              <a:rPr lang="en-GB"/>
              <a:t>We think fast to accomplish our easy tasks</a:t>
            </a:r>
            <a:endParaRPr/>
          </a:p>
          <a:p>
            <a:pPr indent="-311150" lvl="0" marL="457200" rtl="0">
              <a:lnSpc>
                <a:spcPct val="200000"/>
              </a:lnSpc>
              <a:spcBef>
                <a:spcPts val="0"/>
              </a:spcBef>
              <a:spcAft>
                <a:spcPts val="0"/>
              </a:spcAft>
              <a:buSzPts val="1300"/>
              <a:buChar char="●"/>
            </a:pPr>
            <a:r>
              <a:rPr lang="en-GB"/>
              <a:t>And, we think slow to do complicated work</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Two Systems (Contd.)</a:t>
            </a:r>
            <a:endParaRPr/>
          </a:p>
          <a:p>
            <a:pPr indent="0" lvl="0" marL="0">
              <a:spcBef>
                <a:spcPts val="0"/>
              </a:spcBef>
              <a:spcAft>
                <a:spcPts val="0"/>
              </a:spcAft>
              <a:buNone/>
            </a:pPr>
            <a:r>
              <a:t/>
            </a:r>
            <a:endParaRPr/>
          </a:p>
        </p:txBody>
      </p:sp>
      <p:sp>
        <p:nvSpPr>
          <p:cNvPr id="159" name="Shape 15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nSpc>
                <a:spcPct val="200000"/>
              </a:lnSpc>
              <a:spcBef>
                <a:spcPts val="0"/>
              </a:spcBef>
              <a:spcAft>
                <a:spcPts val="0"/>
              </a:spcAft>
              <a:buSzPts val="1300"/>
              <a:buChar char="●"/>
            </a:pPr>
            <a:r>
              <a:rPr lang="en-GB"/>
              <a:t>People stop walking if they need to do something complicated, mentally</a:t>
            </a:r>
            <a:endParaRPr/>
          </a:p>
          <a:p>
            <a:pPr indent="-311150" lvl="0" marL="457200" rtl="0">
              <a:lnSpc>
                <a:spcPct val="200000"/>
              </a:lnSpc>
              <a:spcBef>
                <a:spcPts val="0"/>
              </a:spcBef>
              <a:spcAft>
                <a:spcPts val="0"/>
              </a:spcAft>
              <a:buSzPts val="1300"/>
              <a:buChar char="●"/>
            </a:pPr>
            <a:r>
              <a:rPr lang="en-GB"/>
              <a:t>A common example: Being interrupted while concentrating on writing something</a:t>
            </a:r>
            <a:endParaRPr/>
          </a:p>
          <a:p>
            <a:pPr indent="-311150" lvl="0" marL="457200" rtl="0">
              <a:lnSpc>
                <a:spcPct val="200000"/>
              </a:lnSpc>
              <a:spcBef>
                <a:spcPts val="0"/>
              </a:spcBef>
              <a:spcAft>
                <a:spcPts val="0"/>
              </a:spcAft>
              <a:buSzPts val="1300"/>
              <a:buChar char="●"/>
            </a:pPr>
            <a:r>
              <a:rPr lang="en-GB"/>
              <a:t>This is frustrating because it involves wasting a lot of energy</a:t>
            </a:r>
            <a:endParaRPr/>
          </a:p>
          <a:p>
            <a:pPr indent="-311150" lvl="0" marL="457200" rtl="0">
              <a:lnSpc>
                <a:spcPct val="200000"/>
              </a:lnSpc>
              <a:spcBef>
                <a:spcPts val="0"/>
              </a:spcBef>
              <a:spcAft>
                <a:spcPts val="0"/>
              </a:spcAft>
              <a:buSzPts val="1300"/>
              <a:buChar char="●"/>
            </a:pPr>
            <a:r>
              <a:rPr lang="en-GB"/>
              <a:t>People let their minds do the work because they are lazy to think, thus being prone to System 1</a:t>
            </a:r>
            <a:endParaRPr/>
          </a:p>
          <a:p>
            <a:pPr indent="-311150" lvl="0" marL="457200" rtl="0">
              <a:lnSpc>
                <a:spcPct val="200000"/>
              </a:lnSpc>
              <a:spcBef>
                <a:spcPts val="0"/>
              </a:spcBef>
              <a:spcAft>
                <a:spcPts val="0"/>
              </a:spcAft>
              <a:buSzPts val="1300"/>
              <a:buChar char="●"/>
            </a:pPr>
            <a:r>
              <a:rPr lang="en-GB"/>
              <a:t>They have to make a conscious effort to get out of that state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1297500" y="233575"/>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Heuristics</a:t>
            </a:r>
            <a:endParaRPr/>
          </a:p>
        </p:txBody>
      </p:sp>
      <p:sp>
        <p:nvSpPr>
          <p:cNvPr id="165" name="Shape 165"/>
          <p:cNvSpPr txBox="1"/>
          <p:nvPr>
            <p:ph idx="1" type="body"/>
          </p:nvPr>
        </p:nvSpPr>
        <p:spPr>
          <a:xfrm>
            <a:off x="1297500" y="676300"/>
            <a:ext cx="7038900" cy="4191300"/>
          </a:xfrm>
          <a:prstGeom prst="rect">
            <a:avLst/>
          </a:prstGeom>
        </p:spPr>
        <p:txBody>
          <a:bodyPr anchorCtr="0" anchor="t" bIns="91425" lIns="91425" spcFirstLastPara="1" rIns="91425" wrap="square" tIns="91425">
            <a:noAutofit/>
          </a:bodyPr>
          <a:lstStyle/>
          <a:p>
            <a:pPr indent="-311150" lvl="0" marL="457200" rtl="0">
              <a:lnSpc>
                <a:spcPct val="200000"/>
              </a:lnSpc>
              <a:spcBef>
                <a:spcPts val="0"/>
              </a:spcBef>
              <a:spcAft>
                <a:spcPts val="0"/>
              </a:spcAft>
              <a:buSzPts val="1300"/>
              <a:buChar char="●"/>
            </a:pPr>
            <a:r>
              <a:rPr lang="en-GB"/>
              <a:t>We will talk about some of the important heuristics explained in the book</a:t>
            </a:r>
            <a:endParaRPr/>
          </a:p>
          <a:p>
            <a:pPr indent="-311150" lvl="0" marL="457200" rtl="0">
              <a:lnSpc>
                <a:spcPct val="200000"/>
              </a:lnSpc>
              <a:spcBef>
                <a:spcPts val="0"/>
              </a:spcBef>
              <a:spcAft>
                <a:spcPts val="0"/>
              </a:spcAft>
              <a:buSzPts val="1300"/>
              <a:buChar char="●"/>
            </a:pPr>
            <a:r>
              <a:rPr lang="en-GB"/>
              <a:t>The following heuristics will be explained:</a:t>
            </a:r>
            <a:endParaRPr/>
          </a:p>
          <a:p>
            <a:pPr indent="-298450" lvl="1" marL="914400" rtl="0">
              <a:lnSpc>
                <a:spcPct val="100000"/>
              </a:lnSpc>
              <a:spcBef>
                <a:spcPts val="0"/>
              </a:spcBef>
              <a:spcAft>
                <a:spcPts val="0"/>
              </a:spcAft>
              <a:buSzPts val="1100"/>
              <a:buChar char="○"/>
            </a:pPr>
            <a:r>
              <a:rPr lang="en-GB"/>
              <a:t>Priming</a:t>
            </a:r>
            <a:endParaRPr/>
          </a:p>
          <a:p>
            <a:pPr indent="-298450" lvl="1" marL="914400" rtl="0">
              <a:lnSpc>
                <a:spcPct val="100000"/>
              </a:lnSpc>
              <a:spcBef>
                <a:spcPts val="0"/>
              </a:spcBef>
              <a:spcAft>
                <a:spcPts val="0"/>
              </a:spcAft>
              <a:buSzPts val="1100"/>
              <a:buChar char="○"/>
            </a:pPr>
            <a:r>
              <a:rPr lang="en-GB">
                <a:latin typeface="Montserrat"/>
                <a:ea typeface="Montserrat"/>
                <a:cs typeface="Montserrat"/>
                <a:sym typeface="Montserrat"/>
              </a:rPr>
              <a:t>Cognitive Ease</a:t>
            </a:r>
            <a:endParaRPr>
              <a:latin typeface="Montserrat"/>
              <a:ea typeface="Montserrat"/>
              <a:cs typeface="Montserrat"/>
              <a:sym typeface="Montserrat"/>
            </a:endParaRPr>
          </a:p>
          <a:p>
            <a:pPr indent="-298450" lvl="1" marL="914400" rtl="0">
              <a:lnSpc>
                <a:spcPct val="100000"/>
              </a:lnSpc>
              <a:spcBef>
                <a:spcPts val="0"/>
              </a:spcBef>
              <a:spcAft>
                <a:spcPts val="0"/>
              </a:spcAft>
              <a:buSzPts val="1100"/>
              <a:buChar char="○"/>
            </a:pPr>
            <a:r>
              <a:rPr lang="en-GB">
                <a:latin typeface="Montserrat"/>
                <a:ea typeface="Montserrat"/>
                <a:cs typeface="Montserrat"/>
                <a:sym typeface="Montserrat"/>
              </a:rPr>
              <a:t>Associative Coherence</a:t>
            </a:r>
            <a:endParaRPr>
              <a:latin typeface="Montserrat"/>
              <a:ea typeface="Montserrat"/>
              <a:cs typeface="Montserrat"/>
              <a:sym typeface="Montserrat"/>
            </a:endParaRPr>
          </a:p>
          <a:p>
            <a:pPr indent="-298450" lvl="1" marL="914400" rtl="0">
              <a:lnSpc>
                <a:spcPct val="100000"/>
              </a:lnSpc>
              <a:spcBef>
                <a:spcPts val="0"/>
              </a:spcBef>
              <a:spcAft>
                <a:spcPts val="0"/>
              </a:spcAft>
              <a:buSzPts val="1100"/>
              <a:buFont typeface="Montserrat"/>
              <a:buChar char="○"/>
            </a:pPr>
            <a:r>
              <a:rPr lang="en-GB">
                <a:latin typeface="Montserrat"/>
                <a:ea typeface="Montserrat"/>
                <a:cs typeface="Montserrat"/>
                <a:sym typeface="Montserrat"/>
              </a:rPr>
              <a:t>Associative Coherence</a:t>
            </a:r>
            <a:endParaRPr>
              <a:latin typeface="Montserrat"/>
              <a:ea typeface="Montserrat"/>
              <a:cs typeface="Montserrat"/>
              <a:sym typeface="Montserrat"/>
            </a:endParaRPr>
          </a:p>
          <a:p>
            <a:pPr indent="-298450" lvl="1" marL="914400" rtl="0">
              <a:lnSpc>
                <a:spcPct val="100000"/>
              </a:lnSpc>
              <a:spcBef>
                <a:spcPts val="0"/>
              </a:spcBef>
              <a:spcAft>
                <a:spcPts val="0"/>
              </a:spcAft>
              <a:buSzPts val="1100"/>
              <a:buFont typeface="Montserrat"/>
              <a:buChar char="○"/>
            </a:pPr>
            <a:r>
              <a:rPr lang="en-GB">
                <a:latin typeface="Montserrat"/>
                <a:ea typeface="Montserrat"/>
                <a:cs typeface="Montserrat"/>
                <a:sym typeface="Montserrat"/>
              </a:rPr>
              <a:t>Confirmation Bias</a:t>
            </a:r>
            <a:endParaRPr>
              <a:latin typeface="Montserrat"/>
              <a:ea typeface="Montserrat"/>
              <a:cs typeface="Montserrat"/>
              <a:sym typeface="Montserrat"/>
            </a:endParaRPr>
          </a:p>
          <a:p>
            <a:pPr indent="-298450" lvl="1" marL="914400" rtl="0">
              <a:lnSpc>
                <a:spcPct val="100000"/>
              </a:lnSpc>
              <a:spcBef>
                <a:spcPts val="0"/>
              </a:spcBef>
              <a:spcAft>
                <a:spcPts val="0"/>
              </a:spcAft>
              <a:buSzPts val="1100"/>
              <a:buFont typeface="Montserrat"/>
              <a:buChar char="○"/>
            </a:pPr>
            <a:r>
              <a:rPr lang="en-GB">
                <a:latin typeface="Montserrat"/>
                <a:ea typeface="Montserrat"/>
                <a:cs typeface="Montserrat"/>
                <a:sym typeface="Montserrat"/>
              </a:rPr>
              <a:t>The Halo Effect</a:t>
            </a:r>
            <a:endParaRPr>
              <a:latin typeface="Montserrat"/>
              <a:ea typeface="Montserrat"/>
              <a:cs typeface="Montserrat"/>
              <a:sym typeface="Montserrat"/>
            </a:endParaRPr>
          </a:p>
          <a:p>
            <a:pPr indent="-298450" lvl="1" marL="914400" rtl="0">
              <a:lnSpc>
                <a:spcPct val="100000"/>
              </a:lnSpc>
              <a:spcBef>
                <a:spcPts val="0"/>
              </a:spcBef>
              <a:spcAft>
                <a:spcPts val="0"/>
              </a:spcAft>
              <a:buSzPts val="1100"/>
              <a:buFont typeface="Montserrat"/>
              <a:buChar char="○"/>
            </a:pPr>
            <a:r>
              <a:rPr lang="en-GB">
                <a:latin typeface="Montserrat"/>
                <a:ea typeface="Montserrat"/>
                <a:cs typeface="Montserrat"/>
                <a:sym typeface="Montserrat"/>
              </a:rPr>
              <a:t>Judgement</a:t>
            </a:r>
            <a:endParaRPr>
              <a:latin typeface="Montserrat"/>
              <a:ea typeface="Montserrat"/>
              <a:cs typeface="Montserrat"/>
              <a:sym typeface="Montserrat"/>
            </a:endParaRPr>
          </a:p>
          <a:p>
            <a:pPr indent="-298450" lvl="1" marL="914400" rtl="0">
              <a:lnSpc>
                <a:spcPct val="100000"/>
              </a:lnSpc>
              <a:spcBef>
                <a:spcPts val="0"/>
              </a:spcBef>
              <a:spcAft>
                <a:spcPts val="0"/>
              </a:spcAft>
              <a:buSzPts val="1100"/>
              <a:buFont typeface="Montserrat"/>
              <a:buChar char="○"/>
            </a:pPr>
            <a:r>
              <a:rPr lang="en-GB">
                <a:latin typeface="Montserrat"/>
                <a:ea typeface="Montserrat"/>
                <a:cs typeface="Montserrat"/>
                <a:sym typeface="Montserrat"/>
              </a:rPr>
              <a:t>Substitution</a:t>
            </a:r>
            <a:endParaRPr>
              <a:latin typeface="Montserrat"/>
              <a:ea typeface="Montserrat"/>
              <a:cs typeface="Montserrat"/>
              <a:sym typeface="Montserrat"/>
            </a:endParaRPr>
          </a:p>
          <a:p>
            <a:pPr indent="-298450" lvl="1" marL="914400" rtl="0">
              <a:lnSpc>
                <a:spcPct val="100000"/>
              </a:lnSpc>
              <a:spcBef>
                <a:spcPts val="0"/>
              </a:spcBef>
              <a:spcAft>
                <a:spcPts val="0"/>
              </a:spcAft>
              <a:buSzPts val="1100"/>
              <a:buFont typeface="Montserrat"/>
              <a:buChar char="○"/>
            </a:pPr>
            <a:r>
              <a:rPr lang="en-GB">
                <a:latin typeface="Montserrat"/>
                <a:ea typeface="Montserrat"/>
                <a:cs typeface="Montserrat"/>
                <a:sym typeface="Montserrat"/>
              </a:rPr>
              <a:t>Affect</a:t>
            </a:r>
            <a:endParaRPr>
              <a:latin typeface="Montserrat"/>
              <a:ea typeface="Montserrat"/>
              <a:cs typeface="Montserrat"/>
              <a:sym typeface="Montserrat"/>
            </a:endParaRPr>
          </a:p>
          <a:p>
            <a:pPr indent="-298450" lvl="1" marL="914400" rtl="0">
              <a:lnSpc>
                <a:spcPct val="100000"/>
              </a:lnSpc>
              <a:spcBef>
                <a:spcPts val="0"/>
              </a:spcBef>
              <a:spcAft>
                <a:spcPts val="0"/>
              </a:spcAft>
              <a:buSzPts val="1100"/>
              <a:buFont typeface="Montserrat"/>
              <a:buChar char="○"/>
            </a:pPr>
            <a:r>
              <a:rPr lang="en-GB">
                <a:latin typeface="Montserrat"/>
                <a:ea typeface="Montserrat"/>
                <a:cs typeface="Montserrat"/>
                <a:sym typeface="Montserrat"/>
              </a:rPr>
              <a:t>The Law of Small Numbers</a:t>
            </a:r>
            <a:endParaRPr>
              <a:latin typeface="Montserrat"/>
              <a:ea typeface="Montserrat"/>
              <a:cs typeface="Montserrat"/>
              <a:sym typeface="Montserrat"/>
            </a:endParaRPr>
          </a:p>
          <a:p>
            <a:pPr indent="-298450" lvl="1" marL="914400" rtl="0">
              <a:lnSpc>
                <a:spcPct val="100000"/>
              </a:lnSpc>
              <a:spcBef>
                <a:spcPts val="0"/>
              </a:spcBef>
              <a:spcAft>
                <a:spcPts val="0"/>
              </a:spcAft>
              <a:buSzPts val="1100"/>
              <a:buFont typeface="Montserrat"/>
              <a:buChar char="○"/>
            </a:pPr>
            <a:r>
              <a:rPr lang="en-GB">
                <a:latin typeface="Montserrat"/>
                <a:ea typeface="Montserrat"/>
                <a:cs typeface="Montserrat"/>
                <a:sym typeface="Montserrat"/>
              </a:rPr>
              <a:t>Confidence over Doubt</a:t>
            </a:r>
            <a:endParaRPr>
              <a:latin typeface="Montserrat"/>
              <a:ea typeface="Montserrat"/>
              <a:cs typeface="Montserrat"/>
              <a:sym typeface="Montserrat"/>
            </a:endParaRPr>
          </a:p>
          <a:p>
            <a:pPr indent="-298450" lvl="1" marL="914400" rtl="0">
              <a:lnSpc>
                <a:spcPct val="100000"/>
              </a:lnSpc>
              <a:spcBef>
                <a:spcPts val="0"/>
              </a:spcBef>
              <a:spcAft>
                <a:spcPts val="0"/>
              </a:spcAft>
              <a:buSzPts val="1100"/>
              <a:buFont typeface="Montserrat"/>
              <a:buChar char="○"/>
            </a:pPr>
            <a:r>
              <a:rPr lang="en-GB">
                <a:latin typeface="Montserrat"/>
                <a:ea typeface="Montserrat"/>
                <a:cs typeface="Montserrat"/>
                <a:sym typeface="Montserrat"/>
              </a:rPr>
              <a:t>The Endowment Effect</a:t>
            </a:r>
            <a:endParaRPr>
              <a:latin typeface="Montserrat"/>
              <a:ea typeface="Montserrat"/>
              <a:cs typeface="Montserrat"/>
              <a:sym typeface="Montserrat"/>
            </a:endParaRPr>
          </a:p>
          <a:p>
            <a:pPr indent="-298450" lvl="1" marL="914400" rtl="0">
              <a:lnSpc>
                <a:spcPct val="100000"/>
              </a:lnSpc>
              <a:spcBef>
                <a:spcPts val="0"/>
              </a:spcBef>
              <a:spcAft>
                <a:spcPts val="0"/>
              </a:spcAft>
              <a:buSzPts val="1100"/>
              <a:buFont typeface="Montserrat"/>
              <a:buChar char="○"/>
            </a:pPr>
            <a:r>
              <a:rPr lang="en-GB">
                <a:latin typeface="Montserrat"/>
                <a:ea typeface="Montserrat"/>
                <a:cs typeface="Montserrat"/>
                <a:sym typeface="Montserrat"/>
              </a:rPr>
              <a:t>The Disposition Effect</a:t>
            </a:r>
            <a:endParaRPr>
              <a:latin typeface="Montserrat"/>
              <a:ea typeface="Montserrat"/>
              <a:cs typeface="Montserrat"/>
              <a:sym typeface="Montserrat"/>
            </a:endParaRPr>
          </a:p>
          <a:p>
            <a:pPr indent="-298450" lvl="1" marL="914400" rtl="0">
              <a:lnSpc>
                <a:spcPct val="100000"/>
              </a:lnSpc>
              <a:spcBef>
                <a:spcPts val="0"/>
              </a:spcBef>
              <a:spcAft>
                <a:spcPts val="0"/>
              </a:spcAft>
              <a:buSzPts val="1100"/>
              <a:buFont typeface="Montserrat"/>
              <a:buChar char="○"/>
            </a:pPr>
            <a:r>
              <a:rPr lang="en-GB">
                <a:latin typeface="Montserrat"/>
                <a:ea typeface="Montserrat"/>
                <a:cs typeface="Montserrat"/>
                <a:sym typeface="Montserrat"/>
              </a:rPr>
              <a:t>The Sunk Cost Fallacy</a:t>
            </a:r>
            <a:endParaRPr>
              <a:latin typeface="Montserrat"/>
              <a:ea typeface="Montserrat"/>
              <a:cs typeface="Montserrat"/>
              <a:sym typeface="Montserrat"/>
            </a:endParaRPr>
          </a:p>
          <a:p>
            <a:pPr indent="-298450" lvl="1" marL="914400" rtl="0">
              <a:lnSpc>
                <a:spcPct val="100000"/>
              </a:lnSpc>
              <a:spcBef>
                <a:spcPts val="0"/>
              </a:spcBef>
              <a:spcAft>
                <a:spcPts val="0"/>
              </a:spcAft>
              <a:buSzPts val="1100"/>
              <a:buFont typeface="Montserrat"/>
              <a:buChar char="○"/>
            </a:pPr>
            <a:r>
              <a:rPr lang="en-GB">
                <a:latin typeface="Montserrat"/>
                <a:ea typeface="Montserrat"/>
                <a:cs typeface="Montserrat"/>
                <a:sym typeface="Montserrat"/>
              </a:rPr>
              <a:t>Ignoring our two selves</a:t>
            </a:r>
            <a:endParaRPr>
              <a:latin typeface="Montserrat"/>
              <a:ea typeface="Montserrat"/>
              <a:cs typeface="Montserrat"/>
              <a:sym typeface="Montserrat"/>
            </a:endParaRPr>
          </a:p>
          <a:p>
            <a:pPr indent="-298450" lvl="1" marL="914400" rtl="0">
              <a:lnSpc>
                <a:spcPct val="100000"/>
              </a:lnSpc>
              <a:spcBef>
                <a:spcPts val="0"/>
              </a:spcBef>
              <a:spcAft>
                <a:spcPts val="0"/>
              </a:spcAft>
              <a:buSzPts val="1100"/>
              <a:buFont typeface="Montserrat"/>
              <a:buChar char="○"/>
            </a:pPr>
            <a:r>
              <a:rPr lang="en-GB">
                <a:latin typeface="Montserrat"/>
                <a:ea typeface="Montserrat"/>
                <a:cs typeface="Montserrat"/>
                <a:sym typeface="Montserrat"/>
              </a:rPr>
              <a:t>The peak end rule</a:t>
            </a:r>
            <a:endParaRPr>
              <a:latin typeface="Montserrat"/>
              <a:ea typeface="Montserrat"/>
              <a:cs typeface="Montserrat"/>
              <a:sym typeface="Montserrat"/>
            </a:endParaRPr>
          </a:p>
          <a:p>
            <a:pPr indent="-298450" lvl="1" marL="914400" rtl="0">
              <a:lnSpc>
                <a:spcPct val="100000"/>
              </a:lnSpc>
              <a:spcBef>
                <a:spcPts val="0"/>
              </a:spcBef>
              <a:spcAft>
                <a:spcPts val="0"/>
              </a:spcAft>
              <a:buSzPts val="1100"/>
              <a:buFont typeface="Montserrat"/>
              <a:buChar char="○"/>
            </a:pPr>
            <a:r>
              <a:rPr lang="en-GB">
                <a:latin typeface="Montserrat"/>
                <a:ea typeface="Montserrat"/>
                <a:cs typeface="Montserrat"/>
                <a:sym typeface="Montserrat"/>
              </a:rPr>
              <a:t>Duration neglect</a:t>
            </a:r>
            <a:endParaRPr>
              <a:latin typeface="Montserrat"/>
              <a:ea typeface="Montserrat"/>
              <a:cs typeface="Montserrat"/>
              <a:sym typeface="Montserrat"/>
            </a:endParaRPr>
          </a:p>
          <a:p>
            <a:pPr indent="-298450" lvl="1" marL="914400" rtl="0">
              <a:lnSpc>
                <a:spcPct val="100000"/>
              </a:lnSpc>
              <a:spcBef>
                <a:spcPts val="0"/>
              </a:spcBef>
              <a:spcAft>
                <a:spcPts val="0"/>
              </a:spcAft>
              <a:buSzPts val="1100"/>
              <a:buFont typeface="Montserrat"/>
              <a:buChar char="○"/>
            </a:pPr>
            <a:r>
              <a:rPr lang="en-GB">
                <a:latin typeface="Montserrat"/>
                <a:ea typeface="Montserrat"/>
                <a:cs typeface="Montserrat"/>
                <a:sym typeface="Montserrat"/>
              </a:rPr>
              <a:t>Narrative wholeness</a:t>
            </a:r>
            <a:endParaRPr>
              <a:latin typeface="Montserrat"/>
              <a:ea typeface="Montserrat"/>
              <a:cs typeface="Montserrat"/>
              <a:sym typeface="Montserrat"/>
            </a:endParaRPr>
          </a:p>
          <a:p>
            <a:pPr indent="-298450" lvl="1" marL="914400" rtl="0">
              <a:lnSpc>
                <a:spcPct val="100000"/>
              </a:lnSpc>
              <a:spcBef>
                <a:spcPts val="0"/>
              </a:spcBef>
              <a:spcAft>
                <a:spcPts val="0"/>
              </a:spcAft>
              <a:buSzPts val="1100"/>
              <a:buFont typeface="Montserrat"/>
              <a:buChar char="○"/>
            </a:pPr>
            <a:r>
              <a:rPr lang="en-GB">
                <a:latin typeface="Montserrat"/>
                <a:ea typeface="Montserrat"/>
                <a:cs typeface="Montserrat"/>
                <a:sym typeface="Montserrat"/>
              </a:rPr>
              <a:t>Valuing a remembering self over an experiencing self</a:t>
            </a:r>
            <a:endParaRPr>
              <a:latin typeface="Montserrat"/>
              <a:ea typeface="Montserrat"/>
              <a:cs typeface="Montserrat"/>
              <a:sym typeface="Montserrat"/>
            </a:endParaRPr>
          </a:p>
          <a:p>
            <a:pPr indent="-298450" lvl="1" marL="914400" rtl="0">
              <a:lnSpc>
                <a:spcPct val="100000"/>
              </a:lnSpc>
              <a:spcBef>
                <a:spcPts val="0"/>
              </a:spcBef>
              <a:spcAft>
                <a:spcPts val="0"/>
              </a:spcAft>
              <a:buSzPts val="1100"/>
              <a:buFont typeface="Montserrat"/>
              <a:buChar char="○"/>
            </a:pPr>
            <a:r>
              <a:rPr lang="en-GB">
                <a:latin typeface="Montserrat"/>
                <a:ea typeface="Montserrat"/>
                <a:cs typeface="Montserrat"/>
                <a:sym typeface="Montserrat"/>
              </a:rPr>
              <a:t>Affective forecasting</a:t>
            </a:r>
            <a:endParaRPr>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Heuristics: Priming</a:t>
            </a:r>
            <a:endParaRPr/>
          </a:p>
        </p:txBody>
      </p:sp>
      <p:sp>
        <p:nvSpPr>
          <p:cNvPr id="171" name="Shape 17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nSpc>
                <a:spcPct val="200000"/>
              </a:lnSpc>
              <a:spcBef>
                <a:spcPts val="0"/>
              </a:spcBef>
              <a:spcAft>
                <a:spcPts val="0"/>
              </a:spcAft>
              <a:buSzPts val="1300"/>
              <a:buChar char="●"/>
            </a:pPr>
            <a:r>
              <a:rPr lang="en-GB"/>
              <a:t>Thinking about an idea makes our actions directed towards something related</a:t>
            </a:r>
            <a:endParaRPr/>
          </a:p>
          <a:p>
            <a:pPr indent="-311150" lvl="0" marL="457200" rtl="0">
              <a:lnSpc>
                <a:spcPct val="200000"/>
              </a:lnSpc>
              <a:spcBef>
                <a:spcPts val="0"/>
              </a:spcBef>
              <a:spcAft>
                <a:spcPts val="0"/>
              </a:spcAft>
              <a:buSzPts val="1300"/>
              <a:buChar char="●"/>
            </a:pPr>
            <a:r>
              <a:rPr lang="en-GB"/>
              <a:t>Example: Assume we are asked to fill the word: SO__P</a:t>
            </a:r>
            <a:endParaRPr/>
          </a:p>
          <a:p>
            <a:pPr indent="-311150" lvl="0" marL="457200" rtl="0">
              <a:lnSpc>
                <a:spcPct val="200000"/>
              </a:lnSpc>
              <a:spcBef>
                <a:spcPts val="0"/>
              </a:spcBef>
              <a:spcAft>
                <a:spcPts val="0"/>
              </a:spcAft>
              <a:buSzPts val="1300"/>
              <a:buChar char="●"/>
            </a:pPr>
            <a:r>
              <a:rPr lang="en-GB"/>
              <a:t>If we were thinking or talking about bathing, we would fill it as SOAP</a:t>
            </a:r>
            <a:endParaRPr/>
          </a:p>
          <a:p>
            <a:pPr indent="-311150" lvl="0" marL="457200" rtl="0">
              <a:lnSpc>
                <a:spcPct val="200000"/>
              </a:lnSpc>
              <a:spcBef>
                <a:spcPts val="0"/>
              </a:spcBef>
              <a:spcAft>
                <a:spcPts val="0"/>
              </a:spcAft>
              <a:buSzPts val="1300"/>
              <a:buChar char="●"/>
            </a:pPr>
            <a:r>
              <a:rPr lang="en-GB"/>
              <a:t>If, on the other hand, we are talking about eating, we would fill it as SOUP</a:t>
            </a:r>
            <a:endParaRPr/>
          </a:p>
          <a:p>
            <a:pPr indent="-311150" lvl="0" marL="457200" rtl="0">
              <a:lnSpc>
                <a:spcPct val="200000"/>
              </a:lnSpc>
              <a:spcBef>
                <a:spcPts val="0"/>
              </a:spcBef>
              <a:spcAft>
                <a:spcPts val="0"/>
              </a:spcAft>
              <a:buSzPts val="1300"/>
              <a:buChar char="●"/>
            </a:pPr>
            <a:r>
              <a:rPr lang="en-GB"/>
              <a:t>People are not objective and rational</a:t>
            </a:r>
            <a:endParaRPr/>
          </a:p>
          <a:p>
            <a:pPr indent="-311150" lvl="0" marL="457200">
              <a:lnSpc>
                <a:spcPct val="200000"/>
              </a:lnSpc>
              <a:spcBef>
                <a:spcPts val="0"/>
              </a:spcBef>
              <a:spcAft>
                <a:spcPts val="0"/>
              </a:spcAft>
              <a:buSzPts val="1300"/>
              <a:buChar char="●"/>
            </a:pPr>
            <a:r>
              <a:rPr lang="en-GB"/>
              <a:t>Things outside our conscious scope affect our behaviour and judgement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Heuristics: Cognitive Ease</a:t>
            </a:r>
            <a:endParaRPr/>
          </a:p>
        </p:txBody>
      </p:sp>
      <p:sp>
        <p:nvSpPr>
          <p:cNvPr id="177" name="Shape 17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nSpc>
                <a:spcPct val="200000"/>
              </a:lnSpc>
              <a:spcBef>
                <a:spcPts val="0"/>
              </a:spcBef>
              <a:spcAft>
                <a:spcPts val="0"/>
              </a:spcAft>
              <a:buSzPts val="1300"/>
              <a:buChar char="●"/>
            </a:pPr>
            <a:r>
              <a:rPr lang="en-GB"/>
              <a:t>Things that are easier to do or more familiar, would feel more true</a:t>
            </a:r>
            <a:endParaRPr/>
          </a:p>
          <a:p>
            <a:pPr indent="-311150" lvl="0" marL="457200" rtl="0">
              <a:lnSpc>
                <a:spcPct val="200000"/>
              </a:lnSpc>
              <a:spcBef>
                <a:spcPts val="0"/>
              </a:spcBef>
              <a:spcAft>
                <a:spcPts val="0"/>
              </a:spcAft>
              <a:buSzPts val="1300"/>
              <a:buChar char="●"/>
            </a:pPr>
            <a:r>
              <a:rPr lang="en-GB"/>
              <a:t>Things that are harder and requires more thinking would feel less true</a:t>
            </a:r>
            <a:endParaRPr/>
          </a:p>
          <a:p>
            <a:pPr indent="-311150" lvl="0" marL="457200" rtl="0">
              <a:lnSpc>
                <a:spcPct val="100000"/>
              </a:lnSpc>
              <a:spcBef>
                <a:spcPts val="0"/>
              </a:spcBef>
              <a:spcAft>
                <a:spcPts val="0"/>
              </a:spcAft>
              <a:buSzPts val="1300"/>
              <a:buChar char="●"/>
            </a:pPr>
            <a:r>
              <a:rPr lang="en-GB"/>
              <a:t>Kahneman s</a:t>
            </a:r>
            <a:r>
              <a:rPr lang="en-GB"/>
              <a:t>ays: ““Predictable illusions inevitably occur if a judgment is based on the impression of cognitive ease or strain”</a:t>
            </a:r>
            <a:endParaRPr/>
          </a:p>
          <a:p>
            <a:pPr indent="-311150" lvl="0" marL="457200" rtl="0">
              <a:lnSpc>
                <a:spcPct val="200000"/>
              </a:lnSpc>
              <a:spcBef>
                <a:spcPts val="1000"/>
              </a:spcBef>
              <a:spcAft>
                <a:spcPts val="0"/>
              </a:spcAft>
              <a:buSzPts val="1300"/>
              <a:buChar char="●"/>
            </a:pPr>
            <a:r>
              <a:rPr lang="en-GB"/>
              <a:t>If we keep listening to the same lie, we tend to believe it</a:t>
            </a:r>
            <a:endParaRPr/>
          </a:p>
          <a:p>
            <a:pPr indent="-311150" lvl="0" marL="457200" rtl="0">
              <a:lnSpc>
                <a:spcPct val="200000"/>
              </a:lnSpc>
              <a:spcBef>
                <a:spcPts val="1000"/>
              </a:spcBef>
              <a:spcAft>
                <a:spcPts val="1600"/>
              </a:spcAft>
              <a:buSzPts val="1300"/>
              <a:buChar char="●"/>
            </a:pPr>
            <a:r>
              <a:rPr lang="en-GB"/>
              <a:t>If we keep telling the same lie, we again, tend to believe it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Heuristics: Associative Coherence</a:t>
            </a:r>
            <a:endParaRPr/>
          </a:p>
        </p:txBody>
      </p:sp>
      <p:sp>
        <p:nvSpPr>
          <p:cNvPr id="183" name="Shape 18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nSpc>
                <a:spcPct val="200000"/>
              </a:lnSpc>
              <a:spcBef>
                <a:spcPts val="0"/>
              </a:spcBef>
              <a:spcAft>
                <a:spcPts val="0"/>
              </a:spcAft>
              <a:buSzPts val="1300"/>
              <a:buChar char="●"/>
            </a:pPr>
            <a:r>
              <a:rPr lang="en-GB"/>
              <a:t>We assume things about what happens in the world around us</a:t>
            </a:r>
            <a:endParaRPr/>
          </a:p>
          <a:p>
            <a:pPr indent="-311150" lvl="0" marL="457200" rtl="0">
              <a:lnSpc>
                <a:spcPct val="200000"/>
              </a:lnSpc>
              <a:spcBef>
                <a:spcPts val="0"/>
              </a:spcBef>
              <a:spcAft>
                <a:spcPts val="0"/>
              </a:spcAft>
              <a:buSzPts val="1300"/>
              <a:buChar char="●"/>
            </a:pPr>
            <a:r>
              <a:rPr lang="en-GB"/>
              <a:t>We do that to fit our thought process into the world</a:t>
            </a:r>
            <a:endParaRPr/>
          </a:p>
          <a:p>
            <a:pPr indent="-311150" lvl="0" marL="457200" rtl="0">
              <a:lnSpc>
                <a:spcPct val="200000"/>
              </a:lnSpc>
              <a:spcBef>
                <a:spcPts val="0"/>
              </a:spcBef>
              <a:spcAft>
                <a:spcPts val="0"/>
              </a:spcAft>
              <a:buSzPts val="1300"/>
              <a:buChar char="●"/>
            </a:pPr>
            <a:r>
              <a:rPr lang="en-GB"/>
              <a:t>When it doesn’t fit we are shocked or surprised</a:t>
            </a:r>
            <a:endParaRPr/>
          </a:p>
          <a:p>
            <a:pPr indent="-311150" lvl="0" marL="457200" rtl="0">
              <a:lnSpc>
                <a:spcPct val="200000"/>
              </a:lnSpc>
              <a:spcBef>
                <a:spcPts val="0"/>
              </a:spcBef>
              <a:spcAft>
                <a:spcPts val="0"/>
              </a:spcAft>
              <a:buSzPts val="1300"/>
              <a:buChar char="●"/>
            </a:pPr>
            <a:r>
              <a:rPr lang="en-GB"/>
              <a:t>To make the surprises fit we tell new stories about the situation</a:t>
            </a:r>
            <a:endParaRPr/>
          </a:p>
          <a:p>
            <a:pPr indent="-311150" lvl="0" marL="457200" rtl="0">
              <a:lnSpc>
                <a:spcPct val="200000"/>
              </a:lnSpc>
              <a:spcBef>
                <a:spcPts val="0"/>
              </a:spcBef>
              <a:spcAft>
                <a:spcPts val="0"/>
              </a:spcAft>
              <a:buSzPts val="1300"/>
              <a:buChar char="●"/>
            </a:pPr>
            <a:r>
              <a:rPr lang="en-GB"/>
              <a:t>The distinction between Causality and Correlation becomes thin lined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