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Classificam os “nativos digitais” como parte da geração “Homo zappiens”, definida como: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“[...] a nova geração que aprendeu a lidar com novas tecnologias, que cresceu usando múltiplos recursos tecnológicos desde a infância. Esses recursos permitiram ter controle sobre o fluxo de informações, mesclar comunidades virtuais e reais, comunicar-se e colaborar em rede, de acordo com suas necessidades. O Homo zappiens é um processador ativo de informação, resolve problemas de maneira muito hábil, usando estratégia de jogo, e sabe se comunicar muito bem. Sua relação com a escola mudou profundamente... o Homo zappiens é digital e a escola é analógica.” (Veen &amp; Vrakking, 2009, p. 12, apud Frosi e Schlemmer, 2010)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youtu.be/0FRHP95JFhQ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5993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chemeClr val="accent3"/>
                </a:solidFill>
              </a:rPr>
              <a:t>LARGAISSO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50"/>
            <a:ext cx="4870500" cy="1022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U</a:t>
            </a:r>
            <a:r>
              <a:rPr lang="en" sz="1800">
                <a:solidFill>
                  <a:schemeClr val="accent1"/>
                </a:solidFill>
              </a:rPr>
              <a:t>m quebra-cabeças formado com dispositivos móveis visando uma aproximação dos usuários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516225" y="4367825"/>
            <a:ext cx="6076500" cy="426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000000"/>
                </a:solidFill>
              </a:rPr>
              <a:t>Elton Silva, Mariana Santos, Marcos Rodrigues, Isabella Martins</a:t>
            </a:r>
          </a:p>
        </p:txBody>
      </p:sp>
      <p:pic>
        <p:nvPicPr>
          <p:cNvPr descr="oie_transparent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50324">
            <a:off x="1479520" y="1559647"/>
            <a:ext cx="1003133" cy="100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chemeClr val="accent3"/>
                </a:solidFill>
              </a:rPr>
              <a:t>LARGAISSO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66325"/>
            <a:ext cx="8520600" cy="3632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Char char="●"/>
            </a:pPr>
            <a:r>
              <a:rPr b="1" lang="en">
                <a:solidFill>
                  <a:schemeClr val="accent1"/>
                </a:solidFill>
              </a:rPr>
              <a:t>Desenvolvimento do aplicativo</a:t>
            </a:r>
          </a:p>
          <a:p>
            <a:pPr indent="-342900" lvl="0" marL="457200" rtl="0" algn="just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Durante o processo de design, vários artefatos foram produzidos de modo a gerar um entendimento compartilhado para a equipe de desenvolvimento: </a:t>
            </a:r>
            <a:r>
              <a:rPr b="1" lang="en">
                <a:solidFill>
                  <a:srgbClr val="000000"/>
                </a:solidFill>
              </a:rPr>
              <a:t>personas&amp;objetivos, cenários de análise e interação, diagrama hierárquico de tarefas, diagrama de interação MoLIC – Modelling Language for Interaction as Conversation, protótipos em papel e protótipos de média/alta fidelidade</a:t>
            </a:r>
            <a:r>
              <a:rPr lang="en">
                <a:solidFill>
                  <a:srgbClr val="000000"/>
                </a:solidFill>
              </a:rPr>
              <a:t> utilizando a ferramenta Proto.io (https://proto.io/), sendo o processo de avaliação do aplicativo realizado com um grupo de cinco indivíduos. Não foi utilizada uma linguagem de programação específica, sendo o desenvolvimento do mockup executado por meio de websites.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311700" y="1179725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ie_transparent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50401">
            <a:off x="7725955" y="299050"/>
            <a:ext cx="756290" cy="7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chemeClr val="accent3"/>
                </a:solidFill>
              </a:rPr>
              <a:t>LARGAISSO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66325"/>
            <a:ext cx="8520600" cy="3632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Char char="●"/>
            </a:pPr>
            <a:r>
              <a:rPr b="1" lang="en">
                <a:solidFill>
                  <a:schemeClr val="accent1"/>
                </a:solidFill>
              </a:rPr>
              <a:t>Avaliação</a:t>
            </a:r>
          </a:p>
          <a:p>
            <a:pPr indent="-342900" lvl="0" marL="457200" rtl="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Os</a:t>
            </a:r>
            <a:r>
              <a:rPr lang="en">
                <a:solidFill>
                  <a:srgbClr val="000000"/>
                </a:solidFill>
              </a:rPr>
              <a:t> usuários analisam informações objetivas e subjetivas no aplicativo.</a:t>
            </a:r>
          </a:p>
          <a:p>
            <a:pPr indent="-342900" lvl="0" marL="457200" rtl="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Para o aplicativo Largaisso, foi feita uma pesquisa de satisfação com 5 usuários de características e de gostos distintos (Tabela 1).</a:t>
            </a:r>
          </a:p>
        </p:txBody>
      </p:sp>
      <p:cxnSp>
        <p:nvCxnSpPr>
          <p:cNvPr id="152" name="Shape 152"/>
          <p:cNvCxnSpPr/>
          <p:nvPr/>
        </p:nvCxnSpPr>
        <p:spPr>
          <a:xfrm>
            <a:off x="311700" y="1179725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ie_transparent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50401">
            <a:off x="7725955" y="299050"/>
            <a:ext cx="756290" cy="75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175" y="2571750"/>
            <a:ext cx="47608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53475" y="47232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chemeClr val="accent3"/>
                </a:solidFill>
              </a:rPr>
              <a:t>LARGAISSO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849025" y="1266325"/>
            <a:ext cx="5481900" cy="3632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Char char="●"/>
            </a:pPr>
            <a:r>
              <a:rPr b="1" lang="en">
                <a:solidFill>
                  <a:schemeClr val="accent1"/>
                </a:solidFill>
              </a:rPr>
              <a:t>Como jogar</a:t>
            </a:r>
          </a:p>
          <a:p>
            <a:pPr indent="-342900" lvl="0" marL="457200" rtl="0" algn="just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Cada participante deve portar um dispositivo móvel, adquirir o aplicativo e instalar o mesmo;</a:t>
            </a:r>
          </a:p>
          <a:p>
            <a:pPr indent="-342900" lvl="0" marL="457200" rtl="0" algn="just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O cadastro de jogadores é simples e intuitivo.</a:t>
            </a:r>
          </a:p>
          <a:p>
            <a:pPr indent="-342900" lvl="0" marL="457200" rtl="0" algn="just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Para a montagem do quebra cabeças, os jogadores devem criar ou escolher uma sala virtual dependendo do número de participantes.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311700" y="1179725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ie_transparent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50401">
            <a:off x="7725955" y="299050"/>
            <a:ext cx="756290" cy="75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 b="0" l="0" r="3119" t="0"/>
          <a:stretch/>
        </p:blipFill>
        <p:spPr>
          <a:xfrm>
            <a:off x="0" y="1329600"/>
            <a:ext cx="1779025" cy="35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5">
            <a:alphaModFix/>
          </a:blip>
          <a:srcRect b="0" l="5033" r="0" t="0"/>
          <a:stretch/>
        </p:blipFill>
        <p:spPr>
          <a:xfrm>
            <a:off x="7381275" y="1291825"/>
            <a:ext cx="1779025" cy="3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chemeClr val="accent3"/>
                </a:solidFill>
              </a:rPr>
              <a:t>LARGAISSO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239350" y="1266325"/>
            <a:ext cx="6694800" cy="36789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Char char="●"/>
            </a:pPr>
            <a:r>
              <a:rPr b="1" lang="en">
                <a:solidFill>
                  <a:schemeClr val="accent1"/>
                </a:solidFill>
              </a:rPr>
              <a:t>Como jogar</a:t>
            </a: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O jogo sorteia uma figura que deverá ser montada de acordo com o número de participantes e cada um recebe uma parte da figura do quebra-cabeças, que deverá ser montada através da união dos dispositivos móveis.</a:t>
            </a: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Para a montagem, a internet dos celulares deve ser desligada e o bluetooth deve ser acionado. Assim, ao unir os aparelhos, uma figura será formada.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SzPct val="100000"/>
              <a:buChar char="○"/>
            </a:pPr>
            <a:r>
              <a:rPr b="1" lang="en" sz="1600">
                <a:solidFill>
                  <a:schemeClr val="accent4"/>
                </a:solidFill>
              </a:rPr>
              <a:t>Link para vídeo-demo: </a:t>
            </a:r>
            <a:r>
              <a:rPr b="1" lang="en" sz="1600" u="sng">
                <a:solidFill>
                  <a:schemeClr val="accent4"/>
                </a:solidFill>
                <a:hlinkClick r:id="rId3"/>
              </a:rPr>
              <a:t>https://youtu.be/0FRHP95JFhQ</a:t>
            </a:r>
            <a:r>
              <a:rPr b="1" lang="en" sz="1600">
                <a:solidFill>
                  <a:schemeClr val="accent4"/>
                </a:solidFill>
              </a:rPr>
              <a:t>. </a:t>
            </a:r>
            <a:r>
              <a:rPr lang="en" sz="1600">
                <a:solidFill>
                  <a:srgbClr val="000000"/>
                </a:solidFill>
              </a:rPr>
              <a:t>O vídeo foi produzido utilizando uma versão gratuita do aplicativo Filmora (https://filmora.wondershare.com.br/).</a:t>
            </a:r>
          </a:p>
        </p:txBody>
      </p:sp>
      <p:cxnSp>
        <p:nvCxnSpPr>
          <p:cNvPr id="171" name="Shape 171"/>
          <p:cNvCxnSpPr/>
          <p:nvPr/>
        </p:nvCxnSpPr>
        <p:spPr>
          <a:xfrm>
            <a:off x="311700" y="1179725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ie_transparent.png"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50401">
            <a:off x="7725955" y="299050"/>
            <a:ext cx="756290" cy="75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025" y="1266325"/>
            <a:ext cx="1897325" cy="36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chemeClr val="accent3"/>
                </a:solidFill>
              </a:rPr>
              <a:t>LARGAISSO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311700" y="951125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ie_transparent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50401">
            <a:off x="7725955" y="70450"/>
            <a:ext cx="756290" cy="75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b="2223" l="0" r="0" t="1954"/>
          <a:stretch/>
        </p:blipFill>
        <p:spPr>
          <a:xfrm>
            <a:off x="97550" y="1054350"/>
            <a:ext cx="8822101" cy="39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chemeClr val="accent3"/>
                </a:solidFill>
              </a:rPr>
              <a:t>LARGAISSO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2382425" y="1266325"/>
            <a:ext cx="6450000" cy="3632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Char char="●"/>
            </a:pPr>
            <a:r>
              <a:rPr b="1" lang="en">
                <a:solidFill>
                  <a:schemeClr val="accent1"/>
                </a:solidFill>
              </a:rPr>
              <a:t>Como jogar</a:t>
            </a:r>
          </a:p>
          <a:p>
            <a:pPr indent="-342900" lvl="0" marL="457200" rtl="0" algn="just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O jogo sorteia uma figura que deverá ser montada de acordo com o número de participantes e cada um recebe uma parte da figura do quebra-cabeças, que deverá ser montada através da união dos dispositivos móveis.</a:t>
            </a:r>
          </a:p>
          <a:p>
            <a:pPr indent="-342900" lvl="0" marL="457200" rtl="0" algn="just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Para a montagem, a internet dos celulares deve ser desligada e o bluetooth deve ser acionado. Assim, ao unir os aparelhos, uma figura será formada.</a:t>
            </a:r>
          </a:p>
        </p:txBody>
      </p:sp>
      <p:cxnSp>
        <p:nvCxnSpPr>
          <p:cNvPr id="188" name="Shape 188"/>
          <p:cNvCxnSpPr/>
          <p:nvPr/>
        </p:nvCxnSpPr>
        <p:spPr>
          <a:xfrm>
            <a:off x="311700" y="1179725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ie_transparent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50401">
            <a:off x="7725955" y="299050"/>
            <a:ext cx="756290" cy="75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6325"/>
            <a:ext cx="2043052" cy="36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chemeClr val="accent3"/>
                </a:solidFill>
              </a:rPr>
              <a:t>LARGAISSO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93300" y="1054625"/>
            <a:ext cx="8910900" cy="39258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Referências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Adona, Claudia Piscinini, Vargas, Christine Lima. “O quebra-cabeça como possibilidade de ensino-aprendizagem na disciplina de educação física”, 2013. Os desafios da escola pública paranaense na perspectiva do professor PDE - Artigos.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Barbosa, S. D. J., Silva, B. S. da, “Interação Humano-Computador”, Campus, 2010.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Brown, T. “Design thinking: uma metodologia poderosa para decretar o fim das velhas ideias”, 2010. Rio de Janeiro: Elsiever.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Claro, J. A. C. S., Menconi, A. T. L., Loreto, J. R.. “Consumo infantil: o telefone celular e a criança”, 2012.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Costa, J. da S., Paiva, M. N. M. de. “A influência da tecnologia na infância: desenvolvimento ou ameaça?”, 2015. www.psicologia.pt/artigos/textos/A0839.pdf, acesso em 04/07/2017.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Frosi, Felipe O., Schlemmer, Eliane. “Jogos Digitais no Contexto Escolar: desafios e possibilidades para a Prática Docente”, 2010. Proceedings do SBGames 2010, Trilha de Games &amp; Cultura.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Sprint, The Design Sprint, www.gv.com/sprint/, acessado em 01/07/2017.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Über Trends, www.ubertrends.com.br/tag/larga-isso/, acessado em 26/06/2017.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Uxdesign.cc Brasil. “Google Design Sprint: como funciona e como aplicar no seu projeto”.https://brasil.uxdesign.cc/google-design-sprint-como-funciona-e-como-aplicar-no-seu-projeto-279107363659, acessado em 05/09/2017.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311700" y="951125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ie_transparent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50401">
            <a:off x="7725955" y="70450"/>
            <a:ext cx="756290" cy="7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000">
                <a:solidFill>
                  <a:schemeClr val="accent3"/>
                </a:solidFill>
              </a:rPr>
              <a:t>LARGAISSO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354750" y="1266325"/>
            <a:ext cx="6555900" cy="36906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Char char="●"/>
            </a:pPr>
            <a:r>
              <a:rPr b="1" lang="en">
                <a:solidFill>
                  <a:schemeClr val="accent1"/>
                </a:solidFill>
              </a:rPr>
              <a:t>O que é o LARGAISSO?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É um aplicativo que</a:t>
            </a:r>
            <a:r>
              <a:rPr lang="en">
                <a:solidFill>
                  <a:srgbClr val="000000"/>
                </a:solidFill>
              </a:rPr>
              <a:t> busca a renovação das interações e uma aproximação das relações entre as pessoas. Trata-se da montagem colaborativa de quebra-cabeças utilizando os dispositivos móveis que visa a participação do grupo familiar e escolar. Para a elaboração do projeto, utilizou-se a metodologia de Design Sprint e de Design centrado em comunicação.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* O projeto é que a distribuição do aplicativo seja gratuita, facilitando o acesso a todas as escolas, famílias e alunos.</a:t>
            </a:r>
          </a:p>
        </p:txBody>
      </p:sp>
      <p:pic>
        <p:nvPicPr>
          <p:cNvPr descr="oie_transparent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50401">
            <a:off x="7725955" y="299050"/>
            <a:ext cx="756290" cy="756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Shape 77"/>
          <p:cNvCxnSpPr/>
          <p:nvPr/>
        </p:nvCxnSpPr>
        <p:spPr>
          <a:xfrm>
            <a:off x="311700" y="1179725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6325"/>
            <a:ext cx="2075956" cy="36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chemeClr val="accent3"/>
                </a:solidFill>
              </a:rPr>
              <a:t>LARGAISSO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354750" y="1266325"/>
            <a:ext cx="6555900" cy="3632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Char char="●"/>
            </a:pPr>
            <a:r>
              <a:rPr b="1" lang="en">
                <a:solidFill>
                  <a:schemeClr val="accent1"/>
                </a:solidFill>
              </a:rPr>
              <a:t>O que é o LARGAISSO?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b="1" sz="600">
              <a:solidFill>
                <a:srgbClr val="000000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Público alvo:</a:t>
            </a:r>
            <a:r>
              <a:rPr lang="en">
                <a:solidFill>
                  <a:srgbClr val="000000"/>
                </a:solidFill>
              </a:rPr>
              <a:t> Crianças de até 10 anos e seus responsáveis/educadores.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Objetivo:</a:t>
            </a:r>
            <a:r>
              <a:rPr lang="en">
                <a:solidFill>
                  <a:srgbClr val="000000"/>
                </a:solidFill>
              </a:rPr>
              <a:t> Estimular o interesse</a:t>
            </a:r>
            <a:r>
              <a:rPr lang="en">
                <a:solidFill>
                  <a:srgbClr val="000000"/>
                </a:solidFill>
              </a:rPr>
              <a:t> das crianças em jogos como quebra-cabeças, contribuindo para seu desenvolvimento cognitivo aliado ao uso de tecnologias.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11700" y="1179725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5514"/>
            <a:ext cx="2043050" cy="36321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ie_transparent.pn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50401">
            <a:off x="7725955" y="299050"/>
            <a:ext cx="756290" cy="7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chemeClr val="accent3"/>
                </a:solidFill>
              </a:rPr>
              <a:t>LARGAISSO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354750" y="1266325"/>
            <a:ext cx="6555900" cy="3632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Char char="●"/>
            </a:pPr>
            <a:r>
              <a:rPr b="1" lang="en">
                <a:solidFill>
                  <a:schemeClr val="accent1"/>
                </a:solidFill>
              </a:rPr>
              <a:t>Mas porquê um quebra-cabeças no celular</a:t>
            </a:r>
            <a:r>
              <a:rPr b="1" lang="en">
                <a:solidFill>
                  <a:schemeClr val="accent1"/>
                </a:solidFill>
              </a:rPr>
              <a:t>?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Com a constante inserção de tecnologias na sociedade as relações tornaram-se cada vez mais distantes, principalmente entre as crianças e seus responsáveis.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 proposta é utilizar a tecnologia buscando a coletividade, um retorno das relações de proximidade, do brincar e se divertir ao lado da família e dos amigos, seja em casa ou na escola, de modo a tornar os jogos lúdicos mais interessantes para os “nativos digitais”, assim como contribuir para a cognição da criança.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311700" y="1179725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ie_transparent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50401">
            <a:off x="7725955" y="299050"/>
            <a:ext cx="756290" cy="75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254069"/>
            <a:ext cx="2049950" cy="3644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chemeClr val="accent3"/>
                </a:solidFill>
              </a:rPr>
              <a:t>LARGAISSO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84525" y="1266325"/>
            <a:ext cx="8845500" cy="3632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Char char="●"/>
            </a:pPr>
            <a:r>
              <a:rPr b="1" lang="en">
                <a:solidFill>
                  <a:schemeClr val="accent1"/>
                </a:solidFill>
              </a:rPr>
              <a:t>Mas porquê um quebra-cabeças no celular?</a:t>
            </a:r>
          </a:p>
          <a:p>
            <a:pPr indent="-342900" lvl="0" marL="457200" rtl="0" algn="just">
              <a:spcBef>
                <a:spcPts val="0"/>
              </a:spcBef>
              <a:buClr>
                <a:srgbClr val="000000"/>
              </a:buClr>
              <a:buChar char="○"/>
            </a:pPr>
            <a:r>
              <a:rPr b="1" lang="en">
                <a:solidFill>
                  <a:srgbClr val="000000"/>
                </a:solidFill>
              </a:rPr>
              <a:t>É mais atrativo: </a:t>
            </a:r>
            <a:r>
              <a:rPr lang="en">
                <a:solidFill>
                  <a:srgbClr val="000000"/>
                </a:solidFill>
              </a:rPr>
              <a:t>Como as crianças possuem acesso desde cedo à tecnologia, é comum observar um certo desinteresse por atividades que não envolvem seu uso. É necessário, portanto, que as escolas se adaptem à realidade dos alunos.</a:t>
            </a:r>
          </a:p>
          <a:p>
            <a:pPr indent="-342900" lvl="0" marL="457200" rtl="0" algn="just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Char char="○"/>
            </a:pPr>
            <a:r>
              <a:rPr b="1" lang="en">
                <a:solidFill>
                  <a:srgbClr val="000000"/>
                </a:solidFill>
              </a:rPr>
              <a:t>Não há perda de peças: </a:t>
            </a:r>
            <a:r>
              <a:rPr lang="en">
                <a:solidFill>
                  <a:srgbClr val="000000"/>
                </a:solidFill>
              </a:rPr>
              <a:t>Quebra-cabeças tradicionais, considerando o uso infantil, possuem grande probabilidade de perda de peças.</a:t>
            </a:r>
          </a:p>
          <a:p>
            <a:pPr indent="-342900" lvl="0" marL="457200" rtl="0" algn="just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Char char="○"/>
            </a:pPr>
            <a:r>
              <a:rPr b="1" lang="en">
                <a:solidFill>
                  <a:srgbClr val="000000"/>
                </a:solidFill>
              </a:rPr>
              <a:t>Não gera gastos</a:t>
            </a:r>
            <a:r>
              <a:rPr lang="en">
                <a:solidFill>
                  <a:srgbClr val="000000"/>
                </a:solidFill>
              </a:rPr>
              <a:t> para as escolas por se tratar de um aplicativo sem custos e com uma vasta opção de número de peças e jogadores.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311700" y="1179725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ie_transparent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50401">
            <a:off x="7725955" y="299050"/>
            <a:ext cx="756290" cy="7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chemeClr val="accent3"/>
                </a:solidFill>
              </a:rPr>
              <a:t>LARGAISSO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66325"/>
            <a:ext cx="8520600" cy="3632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Char char="●"/>
            </a:pPr>
            <a:r>
              <a:rPr b="1" lang="en">
                <a:solidFill>
                  <a:schemeClr val="accent1"/>
                </a:solidFill>
              </a:rPr>
              <a:t>Mas porquê um quebra-cabeças no celular?</a:t>
            </a:r>
          </a:p>
          <a:p>
            <a:pPr indent="-342900" lvl="0" marL="457200" rtl="0" algn="just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Char char="○"/>
            </a:pPr>
            <a:r>
              <a:rPr b="1" lang="en">
                <a:solidFill>
                  <a:srgbClr val="000000"/>
                </a:solidFill>
              </a:rPr>
              <a:t>Set-up simples</a:t>
            </a:r>
            <a:r>
              <a:rPr lang="en">
                <a:solidFill>
                  <a:srgbClr val="000000"/>
                </a:solidFill>
              </a:rPr>
              <a:t> para preparar para brincar: não exige o desprendimento das peças e mesmo encaixes mais elaborados.</a:t>
            </a:r>
          </a:p>
          <a:p>
            <a:pPr indent="-342900" lvl="0" marL="457200" rtl="0" algn="just">
              <a:spcBef>
                <a:spcPts val="0"/>
              </a:spcBef>
              <a:buClr>
                <a:srgbClr val="000000"/>
              </a:buClr>
              <a:buChar char="○"/>
            </a:pPr>
            <a:r>
              <a:rPr b="1" lang="en">
                <a:solidFill>
                  <a:srgbClr val="000000"/>
                </a:solidFill>
              </a:rPr>
              <a:t>Ferramenta pedagógica:</a:t>
            </a:r>
            <a:r>
              <a:rPr lang="en">
                <a:solidFill>
                  <a:srgbClr val="000000"/>
                </a:solidFill>
              </a:rPr>
              <a:t> O quebra-cabeças é um importante desenvolvedor “físico, neurológico, psicomotor, de capacidade de concentração, noção espacial, percepção visual e aumento de conhecimento sobre diversos assuntos”. O aplicativo pode ser utilizado como ferramenta pedagógica auxiliar, enriquecendo a qualidade de ensino e aumentando as perspectivas de aprendizado e desenvolvimento intelectual.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311700" y="1179725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ie_transparent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50401">
            <a:off x="7725955" y="299050"/>
            <a:ext cx="756290" cy="7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chemeClr val="accent3"/>
                </a:solidFill>
              </a:rPr>
              <a:t>LARGAISSO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66325"/>
            <a:ext cx="8520600" cy="3632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Char char="●"/>
            </a:pPr>
            <a:r>
              <a:rPr b="1" lang="en">
                <a:solidFill>
                  <a:schemeClr val="accent1"/>
                </a:solidFill>
              </a:rPr>
              <a:t>Desenvolvimento do aplicativo</a:t>
            </a:r>
          </a:p>
          <a:p>
            <a:pPr indent="-342900" lvl="0" marL="457200" rtl="0" algn="just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Abordagens utilizadas:</a:t>
            </a:r>
          </a:p>
          <a:p>
            <a:pPr indent="-342900" lvl="0" marL="457200" rtl="0" algn="just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Char char="-"/>
            </a:pPr>
            <a:r>
              <a:rPr b="1" lang="en">
                <a:solidFill>
                  <a:srgbClr val="000000"/>
                </a:solidFill>
              </a:rPr>
              <a:t>Design Sprint:</a:t>
            </a:r>
            <a:r>
              <a:rPr lang="en">
                <a:solidFill>
                  <a:srgbClr val="000000"/>
                </a:solidFill>
              </a:rPr>
              <a:t> processo de design rápido onde um grupo de pessoas se reúne em poucos dias para encontrar soluções através de design, prototipagem e teste das ideias com os usuários.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311700" y="1179725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ie_transparent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50401">
            <a:off x="7725955" y="299050"/>
            <a:ext cx="756290" cy="75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988" y="3264850"/>
            <a:ext cx="55340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chemeClr val="accent3"/>
                </a:solidFill>
              </a:rPr>
              <a:t>LARGAISSO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66325"/>
            <a:ext cx="8520600" cy="3632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Char char="●"/>
            </a:pPr>
            <a:r>
              <a:rPr b="1" lang="en">
                <a:solidFill>
                  <a:schemeClr val="accent1"/>
                </a:solidFill>
              </a:rPr>
              <a:t>Desenvolvimento do aplicativo</a:t>
            </a:r>
          </a:p>
          <a:p>
            <a:pPr indent="-342900" lvl="0" marL="457200" rtl="0" algn="just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Char char="-"/>
            </a:pPr>
            <a:r>
              <a:rPr b="1" lang="en">
                <a:solidFill>
                  <a:srgbClr val="000000"/>
                </a:solidFill>
              </a:rPr>
              <a:t>Design</a:t>
            </a:r>
            <a:r>
              <a:rPr b="1" lang="en">
                <a:solidFill>
                  <a:srgbClr val="000000"/>
                </a:solidFill>
              </a:rPr>
              <a:t> Thinking: </a:t>
            </a:r>
            <a:r>
              <a:rPr lang="en">
                <a:solidFill>
                  <a:srgbClr val="000000"/>
                </a:solidFill>
              </a:rPr>
              <a:t>abordagem centrada no usuário que busca a inovação e resolução de problemas de forma coletiva (ideias diferentes, múltiplas perspectivas para criar algo inovador), com compreensão máxima dos seus stakeholders durante todo o desenvolvimento do produto. É uma ferramenta útil que aplica o pensamento criativo e crítico para compreender, visualizar e descrever problemas e, em seguida, desenvolver abordagens práticas para res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olvê-los (BROWN, 2010).</a:t>
            </a:r>
          </a:p>
          <a:p>
            <a:pPr indent="-342900" lvl="0" marL="457200" rtl="0" algn="just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Char char="-"/>
            </a:pPr>
            <a:r>
              <a:rPr b="1" lang="en">
                <a:solidFill>
                  <a:srgbClr val="000000"/>
                </a:solidFill>
              </a:rPr>
              <a:t>Design Centrado em Comunicação: </a:t>
            </a:r>
            <a:r>
              <a:rPr lang="en">
                <a:solidFill>
                  <a:srgbClr val="000000"/>
                </a:solidFill>
              </a:rPr>
              <a:t>O desenvolvimento partiu da observação das necessidades e dificuldades do grupo alvo, de forma a não gerar obstáculos aos usuários.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311700" y="1179725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ie_transparent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50401">
            <a:off x="7725955" y="299050"/>
            <a:ext cx="756290" cy="7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chemeClr val="accent3"/>
                </a:solidFill>
              </a:rPr>
              <a:t>LARGAISSO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325"/>
            <a:ext cx="8520600" cy="3632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Char char="●"/>
            </a:pPr>
            <a:r>
              <a:rPr b="1" lang="en">
                <a:solidFill>
                  <a:schemeClr val="accent1"/>
                </a:solidFill>
              </a:rPr>
              <a:t>Desenvolvimento do aplicativo</a:t>
            </a:r>
          </a:p>
          <a:p>
            <a:pPr indent="0" lvl="0" marL="457200" rtl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Como público alvo do aplicativo é composto por crianças até 10 anos, mesmo que alfabetizadas, pais, responsáveis e educadores, faz-se necessária uma comunicação entre o aplicativo e usuário clara e de simples compreensão.</a:t>
            </a:r>
          </a:p>
          <a:p>
            <a:pPr indent="-342900" lvl="0" marL="457200" rtl="0" algn="just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Char char="-"/>
            </a:pPr>
            <a:r>
              <a:rPr b="1" lang="en">
                <a:solidFill>
                  <a:srgbClr val="000000"/>
                </a:solidFill>
              </a:rPr>
              <a:t>Engenharia Semiótica:</a:t>
            </a:r>
            <a:r>
              <a:rPr lang="en">
                <a:solidFill>
                  <a:srgbClr val="000000"/>
                </a:solidFill>
              </a:rPr>
              <a:t> Segundo de Souza (2005a, apud Barbosa, 2010), a engenharia semiótica é uma teoria de IHC “centrada nos processos de significação e comunicação que envolvem designers, usuários e sistemas interativos”.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311700" y="1179725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ie_transparent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50401">
            <a:off x="7725955" y="299050"/>
            <a:ext cx="756290" cy="7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