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61" r:id="rId5"/>
    <p:sldId id="268" r:id="rId6"/>
    <p:sldId id="259" r:id="rId7"/>
    <p:sldId id="262" r:id="rId8"/>
    <p:sldId id="269" r:id="rId9"/>
    <p:sldId id="260" r:id="rId10"/>
    <p:sldId id="263" r:id="rId11"/>
    <p:sldId id="270" r:id="rId12"/>
    <p:sldId id="264" r:id="rId13"/>
    <p:sldId id="271"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147812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2108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598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7894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02713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063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8640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0707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3509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15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452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0776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Malware</a:t>
            </a:r>
            <a:endParaRPr lang="pt-BR" dirty="0"/>
          </a:p>
        </p:txBody>
      </p:sp>
    </p:spTree>
    <p:extLst>
      <p:ext uri="{BB962C8B-B14F-4D97-AF65-F5344CB8AC3E}">
        <p14:creationId xmlns:p14="http://schemas.microsoft.com/office/powerpoint/2010/main" val="1304039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Spyware</a:t>
            </a:r>
            <a:endParaRPr lang="pt-BR" dirty="0"/>
          </a:p>
        </p:txBody>
      </p:sp>
      <p:sp>
        <p:nvSpPr>
          <p:cNvPr id="3" name="Content Placeholder 2"/>
          <p:cNvSpPr>
            <a:spLocks noGrp="1"/>
          </p:cNvSpPr>
          <p:nvPr>
            <p:ph idx="1"/>
          </p:nvPr>
        </p:nvSpPr>
        <p:spPr>
          <a:xfrm>
            <a:off x="1371600" y="2285999"/>
            <a:ext cx="5416378" cy="4485503"/>
          </a:xfrm>
        </p:spPr>
        <p:txBody>
          <a:bodyPr>
            <a:normAutofit/>
          </a:bodyPr>
          <a:lstStyle/>
          <a:p>
            <a:pPr marL="0" indent="0" algn="just">
              <a:buNone/>
            </a:pPr>
            <a:r>
              <a:rPr lang="pt-BR" dirty="0"/>
              <a:t>	</a:t>
            </a:r>
            <a:r>
              <a:rPr lang="pt-BR" dirty="0" smtClean="0"/>
              <a:t>A Sysmatec publicou um relatório detalhando um tipo de spyware sofisticado chamado Reing,  considerado o maior spyware ja descoberto. A empresa declarou que o Reing “exibe um grau raramente visto de competência técnica”. O Reing está ativo ao menos desde 2008 e funciona basicamente como um trojan, que abre uma brecha no seu computador para permitir que um invasor remoto tenha acesso não-autorizado. Ele afeta computadores Windows e opera em cinco etapas, dando ao invasor uma “estrutura poderosa para vigilância em massa”.</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978" y="2171700"/>
            <a:ext cx="5211631" cy="4124325"/>
          </a:xfrm>
          <a:prstGeom prst="rect">
            <a:avLst/>
          </a:prstGeom>
        </p:spPr>
      </p:pic>
    </p:spTree>
    <p:extLst>
      <p:ext uri="{BB962C8B-B14F-4D97-AF65-F5344CB8AC3E}">
        <p14:creationId xmlns:p14="http://schemas.microsoft.com/office/powerpoint/2010/main" val="286717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Spywares</a:t>
            </a:r>
          </a:p>
        </p:txBody>
      </p:sp>
      <p:sp>
        <p:nvSpPr>
          <p:cNvPr id="3" name="Content Placeholder 2"/>
          <p:cNvSpPr>
            <a:spLocks noGrp="1"/>
          </p:cNvSpPr>
          <p:nvPr>
            <p:ph idx="1"/>
          </p:nvPr>
        </p:nvSpPr>
        <p:spPr/>
        <p:txBody>
          <a:bodyPr/>
          <a:lstStyle/>
          <a:p>
            <a:pPr marL="0" indent="0">
              <a:buNone/>
            </a:pPr>
            <a:r>
              <a:rPr lang="pt-BR" dirty="0" smtClean="0"/>
              <a:t>	Uma forma de evitar é sempre atualizar os programar utilizados e sempre verificar o windowns update. Mesmo atualizando ainda não é 100% garantido que você está seguro então é bom utilizar um anti-vírus para monitorar seu computador.</a:t>
            </a:r>
            <a:endParaRPr lang="pt-BR" dirty="0"/>
          </a:p>
        </p:txBody>
      </p:sp>
    </p:spTree>
    <p:extLst>
      <p:ext uri="{BB962C8B-B14F-4D97-AF65-F5344CB8AC3E}">
        <p14:creationId xmlns:p14="http://schemas.microsoft.com/office/powerpoint/2010/main" val="328670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Ransomware</a:t>
            </a:r>
            <a:endParaRPr lang="pt-BR" dirty="0"/>
          </a:p>
        </p:txBody>
      </p:sp>
      <p:sp>
        <p:nvSpPr>
          <p:cNvPr id="3" name="Content Placeholder 2"/>
          <p:cNvSpPr>
            <a:spLocks noGrp="1"/>
          </p:cNvSpPr>
          <p:nvPr>
            <p:ph idx="1"/>
          </p:nvPr>
        </p:nvSpPr>
        <p:spPr>
          <a:xfrm>
            <a:off x="1371601" y="2286000"/>
            <a:ext cx="5548184" cy="3581400"/>
          </a:xfrm>
        </p:spPr>
        <p:txBody>
          <a:bodyPr/>
          <a:lstStyle/>
          <a:p>
            <a:pPr marL="0" indent="0" algn="just">
              <a:buNone/>
            </a:pPr>
            <a:r>
              <a:rPr lang="pt-BR" dirty="0" smtClean="0"/>
              <a:t>	O ransomware é considerado o tipo de malware mais rentável da história. Ele criptografa os arquivos do computador atingido e cobra um resgate para que o acesso possa ser restabelecido. Caso não ocorra o pagamento do resgate, os arquivos podem ser deletados ou até mesmo publicados. Ele pode se propragar por emails com o código malicioso em anexo ou que induzam o usuário a seguir um link. Também pode ser mascarado em um cavalo de Tróia.</a:t>
            </a:r>
            <a:endParaRPr lang="pt-B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785" y="2388973"/>
            <a:ext cx="5224356" cy="2940566"/>
          </a:xfrm>
          <a:prstGeom prst="rect">
            <a:avLst/>
          </a:prstGeom>
        </p:spPr>
      </p:pic>
    </p:spTree>
    <p:extLst>
      <p:ext uri="{BB962C8B-B14F-4D97-AF65-F5344CB8AC3E}">
        <p14:creationId xmlns:p14="http://schemas.microsoft.com/office/powerpoint/2010/main" val="254192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Ransomware</a:t>
            </a:r>
          </a:p>
        </p:txBody>
      </p:sp>
      <p:sp>
        <p:nvSpPr>
          <p:cNvPr id="3" name="Content Placeholder 2"/>
          <p:cNvSpPr>
            <a:spLocks noGrp="1"/>
          </p:cNvSpPr>
          <p:nvPr>
            <p:ph idx="1"/>
          </p:nvPr>
        </p:nvSpPr>
        <p:spPr/>
        <p:txBody>
          <a:bodyPr/>
          <a:lstStyle/>
          <a:p>
            <a:pPr marL="0" indent="0">
              <a:buNone/>
            </a:pPr>
            <a:r>
              <a:rPr lang="pt-BR" dirty="0" smtClean="0">
                <a:solidFill>
                  <a:schemeClr val="tx1"/>
                </a:solidFill>
              </a:rPr>
              <a:t>	Mantenha </a:t>
            </a:r>
            <a:r>
              <a:rPr lang="pt-BR" dirty="0">
                <a:solidFill>
                  <a:schemeClr val="tx1"/>
                </a:solidFill>
              </a:rPr>
              <a:t>todo o software no seu computador atualizado. Garanta </a:t>
            </a:r>
            <a:r>
              <a:rPr lang="pt-BR" dirty="0" smtClean="0">
                <a:solidFill>
                  <a:schemeClr val="tx1"/>
                </a:solidFill>
              </a:rPr>
              <a:t>que a atualização automática</a:t>
            </a:r>
            <a:r>
              <a:rPr lang="pt-BR" dirty="0">
                <a:solidFill>
                  <a:schemeClr val="tx1"/>
                </a:solidFill>
              </a:rPr>
              <a:t> </a:t>
            </a:r>
            <a:r>
              <a:rPr lang="pt-BR" dirty="0" smtClean="0">
                <a:solidFill>
                  <a:schemeClr val="tx1"/>
                </a:solidFill>
              </a:rPr>
              <a:t>esteja </a:t>
            </a:r>
            <a:r>
              <a:rPr lang="pt-BR" dirty="0">
                <a:solidFill>
                  <a:schemeClr val="tx1"/>
                </a:solidFill>
              </a:rPr>
              <a:t>habilitada para obter todas as últimas atualizações de segurança da Microsoft.</a:t>
            </a:r>
          </a:p>
          <a:p>
            <a:pPr marL="0" indent="0">
              <a:buNone/>
            </a:pPr>
            <a:r>
              <a:rPr lang="pt-BR" dirty="0" smtClean="0">
                <a:solidFill>
                  <a:schemeClr val="tx1"/>
                </a:solidFill>
              </a:rPr>
              <a:t>	Mantenha seu firewall</a:t>
            </a:r>
            <a:r>
              <a:rPr lang="pt-BR" dirty="0">
                <a:solidFill>
                  <a:schemeClr val="tx1"/>
                </a:solidFill>
              </a:rPr>
              <a:t> </a:t>
            </a:r>
            <a:r>
              <a:rPr lang="pt-BR" dirty="0" smtClean="0">
                <a:solidFill>
                  <a:schemeClr val="tx1"/>
                </a:solidFill>
              </a:rPr>
              <a:t>ativado</a:t>
            </a:r>
            <a:r>
              <a:rPr lang="pt-BR" dirty="0">
                <a:solidFill>
                  <a:schemeClr val="tx1"/>
                </a:solidFill>
              </a:rPr>
              <a:t>.</a:t>
            </a:r>
          </a:p>
          <a:p>
            <a:pPr marL="0" indent="0">
              <a:buNone/>
            </a:pPr>
            <a:r>
              <a:rPr lang="pt-BR" dirty="0" smtClean="0">
                <a:solidFill>
                  <a:schemeClr val="tx1"/>
                </a:solidFill>
              </a:rPr>
              <a:t>	Não abra mensagens de e-mail de spam, nem clique em sites suspeitos.</a:t>
            </a:r>
          </a:p>
          <a:p>
            <a:pPr marL="0" indent="0">
              <a:buNone/>
            </a:pPr>
            <a:r>
              <a:rPr lang="pt-BR" dirty="0">
                <a:solidFill>
                  <a:schemeClr val="tx1"/>
                </a:solidFill>
              </a:rPr>
              <a:t>	</a:t>
            </a:r>
            <a:r>
              <a:rPr lang="pt-BR" dirty="0" smtClean="0">
                <a:solidFill>
                  <a:schemeClr val="tx1"/>
                </a:solidFill>
              </a:rPr>
              <a:t>Utilize um antimalware ativo.</a:t>
            </a:r>
            <a:endParaRPr lang="pt-BR" dirty="0">
              <a:solidFill>
                <a:schemeClr val="tx1"/>
              </a:solidFill>
            </a:endParaRPr>
          </a:p>
        </p:txBody>
      </p:sp>
    </p:spTree>
    <p:extLst>
      <p:ext uri="{BB962C8B-B14F-4D97-AF65-F5344CB8AC3E}">
        <p14:creationId xmlns:p14="http://schemas.microsoft.com/office/powerpoint/2010/main" val="94256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WannaCry</a:t>
            </a:r>
            <a:endParaRPr lang="pt-BR" dirty="0"/>
          </a:p>
        </p:txBody>
      </p:sp>
      <p:sp>
        <p:nvSpPr>
          <p:cNvPr id="3" name="Content Placeholder 2"/>
          <p:cNvSpPr>
            <a:spLocks noGrp="1"/>
          </p:cNvSpPr>
          <p:nvPr>
            <p:ph idx="1"/>
          </p:nvPr>
        </p:nvSpPr>
        <p:spPr>
          <a:xfrm>
            <a:off x="1371600" y="2010033"/>
            <a:ext cx="4221892" cy="4213654"/>
          </a:xfrm>
        </p:spPr>
        <p:txBody>
          <a:bodyPr/>
          <a:lstStyle/>
          <a:p>
            <a:pPr marL="0" indent="0" algn="just">
              <a:buNone/>
            </a:pPr>
            <a:r>
              <a:rPr lang="pt-BR" dirty="0" smtClean="0"/>
              <a:t>	O WannaCry não foi o ransomware mais lucrativo da história - esse é o posto do Cryptowall com seus 18 milhões - mas ele é que mais atingiu computadores no mundo ate o momento.</a:t>
            </a:r>
          </a:p>
          <a:p>
            <a:pPr marL="0" indent="0" algn="just">
              <a:buNone/>
            </a:pPr>
            <a:r>
              <a:rPr lang="pt-BR" dirty="0"/>
              <a:t>	</a:t>
            </a:r>
            <a:r>
              <a:rPr lang="pt-BR" dirty="0" smtClean="0"/>
              <a:t>Enquanto o Cryptowall atingiu em torno de mil usuários, o WannaCry fez mais de 200 mil vítimas e mais de 300 mil computadores infectados, em apenas quatro dias de atividade.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492" y="1408670"/>
            <a:ext cx="6508698" cy="4901514"/>
          </a:xfrm>
          <a:prstGeom prst="rect">
            <a:avLst/>
          </a:prstGeom>
        </p:spPr>
      </p:pic>
    </p:spTree>
    <p:extLst>
      <p:ext uri="{BB962C8B-B14F-4D97-AF65-F5344CB8AC3E}">
        <p14:creationId xmlns:p14="http://schemas.microsoft.com/office/powerpoint/2010/main" val="101966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pior malware da história</a:t>
            </a:r>
            <a:endParaRPr lang="pt-BR" dirty="0"/>
          </a:p>
        </p:txBody>
      </p:sp>
      <p:sp>
        <p:nvSpPr>
          <p:cNvPr id="3" name="Content Placeholder 2"/>
          <p:cNvSpPr>
            <a:spLocks noGrp="1"/>
          </p:cNvSpPr>
          <p:nvPr>
            <p:ph idx="1"/>
          </p:nvPr>
        </p:nvSpPr>
        <p:spPr/>
        <p:txBody>
          <a:bodyPr/>
          <a:lstStyle/>
          <a:p>
            <a:pPr marL="0" indent="0" algn="just">
              <a:buNone/>
            </a:pPr>
            <a:r>
              <a:rPr lang="pt-BR" dirty="0" smtClean="0"/>
              <a:t>	O posto de pior malware da história é ocupado pelo CIH virus, também conhecido como o “vírus de chernobyl”. O vírus funcionava limpando os dados dos discos rígidos de dispositivos infectados e substituindo os dados do chip BIOS no computados, tornado ele inutilizável. O chip BIOS, originalmente fabricado pela IBM, é um tipo de firmware usado quando um dispositivo é iniciado ou ligado. Este vírus causou um tremendo dano porque o chip BIOS não podia ser removido em muitas máquinas, exigindo que o usuário trocasse a placa-mãe.</a:t>
            </a:r>
            <a:endParaRPr lang="pt-BR" dirty="0"/>
          </a:p>
        </p:txBody>
      </p:sp>
    </p:spTree>
    <p:extLst>
      <p:ext uri="{BB962C8B-B14F-4D97-AF65-F5344CB8AC3E}">
        <p14:creationId xmlns:p14="http://schemas.microsoft.com/office/powerpoint/2010/main" val="2647605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Jurisprudência</a:t>
            </a:r>
            <a:endParaRPr lang="pt-BR" dirty="0"/>
          </a:p>
        </p:txBody>
      </p:sp>
      <p:sp>
        <p:nvSpPr>
          <p:cNvPr id="3" name="Content Placeholder 2"/>
          <p:cNvSpPr>
            <a:spLocks noGrp="1"/>
          </p:cNvSpPr>
          <p:nvPr>
            <p:ph idx="1"/>
          </p:nvPr>
        </p:nvSpPr>
        <p:spPr>
          <a:xfrm>
            <a:off x="1371600" y="2286000"/>
            <a:ext cx="9601200" cy="3999470"/>
          </a:xfrm>
        </p:spPr>
        <p:txBody>
          <a:bodyPr>
            <a:normAutofit fontScale="85000" lnSpcReduction="20000"/>
          </a:bodyPr>
          <a:lstStyle/>
          <a:p>
            <a:pPr marL="0" indent="0">
              <a:spcBef>
                <a:spcPts val="50"/>
              </a:spcBef>
              <a:spcAft>
                <a:spcPts val="50"/>
              </a:spcAft>
              <a:buNone/>
            </a:pPr>
            <a:r>
              <a:rPr lang="pt-BR" b="1" dirty="0" smtClean="0"/>
              <a:t>Processo: </a:t>
            </a:r>
            <a:r>
              <a:rPr lang="pt-BR" dirty="0" smtClean="0"/>
              <a:t>AC </a:t>
            </a:r>
            <a:r>
              <a:rPr lang="pt-BR" dirty="0"/>
              <a:t>10194110117372001 MG</a:t>
            </a:r>
          </a:p>
          <a:p>
            <a:pPr marL="0" indent="0">
              <a:spcBef>
                <a:spcPts val="50"/>
              </a:spcBef>
              <a:spcAft>
                <a:spcPts val="50"/>
              </a:spcAft>
              <a:buNone/>
            </a:pPr>
            <a:r>
              <a:rPr lang="pt-BR" b="1" dirty="0"/>
              <a:t>Orgão </a:t>
            </a:r>
            <a:r>
              <a:rPr lang="pt-BR" b="1" dirty="0" smtClean="0"/>
              <a:t>Julgador: </a:t>
            </a:r>
            <a:r>
              <a:rPr lang="pt-BR" dirty="0" smtClean="0"/>
              <a:t>Câmaras </a:t>
            </a:r>
            <a:r>
              <a:rPr lang="pt-BR" dirty="0"/>
              <a:t>Cíveis / 9ª CÂMARA CÍVEL</a:t>
            </a:r>
          </a:p>
          <a:p>
            <a:pPr marL="0" indent="0">
              <a:spcBef>
                <a:spcPts val="50"/>
              </a:spcBef>
              <a:spcAft>
                <a:spcPts val="50"/>
              </a:spcAft>
              <a:buNone/>
            </a:pPr>
            <a:r>
              <a:rPr lang="pt-BR" b="1" dirty="0" smtClean="0"/>
              <a:t>Publicação: </a:t>
            </a:r>
            <a:r>
              <a:rPr lang="pt-BR" dirty="0" smtClean="0"/>
              <a:t>17/02/2014</a:t>
            </a:r>
            <a:endParaRPr lang="pt-BR" dirty="0"/>
          </a:p>
          <a:p>
            <a:pPr marL="0" indent="0">
              <a:spcBef>
                <a:spcPts val="50"/>
              </a:spcBef>
              <a:spcAft>
                <a:spcPts val="50"/>
              </a:spcAft>
              <a:buNone/>
            </a:pPr>
            <a:r>
              <a:rPr lang="pt-BR" b="1" dirty="0" smtClean="0"/>
              <a:t>Julgamento: </a:t>
            </a:r>
            <a:r>
              <a:rPr lang="pt-BR" dirty="0" smtClean="0"/>
              <a:t>11 </a:t>
            </a:r>
            <a:r>
              <a:rPr lang="pt-BR" dirty="0"/>
              <a:t>de Fevereiro de 2014</a:t>
            </a:r>
          </a:p>
          <a:p>
            <a:pPr marL="0" indent="0">
              <a:spcBef>
                <a:spcPts val="50"/>
              </a:spcBef>
              <a:spcAft>
                <a:spcPts val="50"/>
              </a:spcAft>
              <a:buNone/>
            </a:pPr>
            <a:r>
              <a:rPr lang="pt-BR" b="1" dirty="0" smtClean="0"/>
              <a:t>Relator: </a:t>
            </a:r>
            <a:r>
              <a:rPr lang="pt-BR" dirty="0" smtClean="0"/>
              <a:t>Pedro Bernardes</a:t>
            </a:r>
          </a:p>
          <a:p>
            <a:pPr marL="0" indent="0">
              <a:spcBef>
                <a:spcPts val="50"/>
              </a:spcBef>
              <a:spcAft>
                <a:spcPts val="50"/>
              </a:spcAft>
              <a:buNone/>
            </a:pPr>
            <a:r>
              <a:rPr lang="pt-BR" b="1" dirty="0" smtClean="0"/>
              <a:t>Ementa: </a:t>
            </a:r>
            <a:r>
              <a:rPr lang="pt-BR" dirty="0" smtClean="0"/>
              <a:t>APELAÇÃO </a:t>
            </a:r>
            <a:r>
              <a:rPr lang="pt-BR" dirty="0"/>
              <a:t>CÍVEL. AÇÃO DE INDENIZAÇÃO POR DANOS MORAIS - INVASÃO DO PERFIL DO ORKUT POR HACKER INCLUINDO INFORMAÇÕES PEJORATIVAS E DE CUNHO SEXUAL - MENOR - DEFEITO NO SERVIÇO - DANO MORAL - REQUISITOS PRESENTES - CONDENAÇÃO. FIXAÇÃO DO QUANTUM INDENIZATÓRIO - PRUDENTE ARBÍTRIO</a:t>
            </a:r>
            <a:r>
              <a:rPr lang="pt-BR" dirty="0" smtClean="0"/>
              <a:t>.</a:t>
            </a:r>
          </a:p>
          <a:p>
            <a:pPr marL="0" indent="0">
              <a:spcBef>
                <a:spcPts val="50"/>
              </a:spcBef>
              <a:spcAft>
                <a:spcPts val="50"/>
              </a:spcAft>
              <a:buNone/>
            </a:pPr>
            <a:r>
              <a:rPr lang="pt-BR" dirty="0"/>
              <a:t>Se a autora, menor impúbere, teve seu perfil do Orkut invadido por hacker que inseriu informações pejorativas e de cunho sexual, resta evidente o defeito no serviço, tendo em vista a falta de segurança do site. Provados os requisitos ensejadores do dever indenizatório, impõe-se essa obrigação. A fixação do quantum indenizatório deve se dar com prudente arbítrio, para que não haja enriquecimento à custa do empobrecimento alheio, mas também para que o valor não seja irrisório</a:t>
            </a:r>
            <a:r>
              <a:rPr lang="pt-BR" dirty="0" smtClean="0"/>
              <a:t>.</a:t>
            </a:r>
          </a:p>
          <a:p>
            <a:pPr marL="0" indent="0">
              <a:spcBef>
                <a:spcPts val="50"/>
              </a:spcBef>
              <a:spcAft>
                <a:spcPts val="50"/>
              </a:spcAft>
              <a:buNone/>
            </a:pPr>
            <a:r>
              <a:rPr lang="pt-BR" b="1" dirty="0" smtClean="0"/>
              <a:t>Ação anterior: </a:t>
            </a:r>
            <a:r>
              <a:rPr lang="pt-BR" dirty="0" smtClean="0"/>
              <a:t>Trata-se </a:t>
            </a:r>
            <a:r>
              <a:rPr lang="pt-BR" dirty="0"/>
              <a:t>de ação de indenização ajuizada por Isabelly Rodrigues Quintão Mendes, representada por Wildema Rodrigues da Silva, em face de Google Internet Ltda., em que o MM. Juiz da causa, às ff. 97/99, julgou procedente o pedido inicial. </a:t>
            </a:r>
            <a:endParaRPr lang="pt-BR" dirty="0" smtClean="0"/>
          </a:p>
          <a:p>
            <a:pPr marL="0" indent="0">
              <a:spcBef>
                <a:spcPts val="50"/>
              </a:spcBef>
              <a:spcAft>
                <a:spcPts val="50"/>
              </a:spcAft>
              <a:buNone/>
            </a:pPr>
            <a:r>
              <a:rPr lang="pt-BR" b="1" dirty="0" smtClean="0"/>
              <a:t>Decisão: </a:t>
            </a:r>
            <a:r>
              <a:rPr lang="pt-BR" dirty="0" smtClean="0"/>
              <a:t>Negaram o provimento, matendo a sentença anterior de valor R$8000,00 a ser pago pela Google Brasil assim como as custas recursais.</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366904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a:t>
            </a:r>
            <a:endParaRPr lang="pt-BR" dirty="0"/>
          </a:p>
        </p:txBody>
      </p:sp>
      <p:sp>
        <p:nvSpPr>
          <p:cNvPr id="3" name="Content Placeholder 2"/>
          <p:cNvSpPr>
            <a:spLocks noGrp="1"/>
          </p:cNvSpPr>
          <p:nvPr>
            <p:ph idx="1"/>
          </p:nvPr>
        </p:nvSpPr>
        <p:spPr>
          <a:xfrm>
            <a:off x="1371600" y="2109914"/>
            <a:ext cx="5276335" cy="3581400"/>
          </a:xfrm>
        </p:spPr>
        <p:txBody>
          <a:bodyPr/>
          <a:lstStyle/>
          <a:p>
            <a:pPr marL="0" indent="0" algn="just">
              <a:buNone/>
            </a:pPr>
            <a:r>
              <a:rPr lang="pt-BR" dirty="0" smtClean="0"/>
              <a:t>	Malware é proveniente do termo em inglês malicious software. Tratando-se de um software que tem como objetivo infiltrar-se em computadores de forma ilícita, com o intuito de causar algum dano ou roubo de informações.</a:t>
            </a:r>
          </a:p>
          <a:p>
            <a:pPr marL="0" indent="0" algn="just">
              <a:buNone/>
            </a:pPr>
            <a:r>
              <a:rPr lang="pt-BR" dirty="0" smtClean="0"/>
              <a:t>	Alguns exemplos de malwares são os vírus de computador, worms, Cavalo de Tróia, spywares, adwares, ransomware, entre outros.</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680" y="2109914"/>
            <a:ext cx="5148990" cy="3269394"/>
          </a:xfrm>
          <a:prstGeom prst="rect">
            <a:avLst/>
          </a:prstGeom>
        </p:spPr>
      </p:pic>
    </p:spTree>
    <p:extLst>
      <p:ext uri="{BB962C8B-B14F-4D97-AF65-F5344CB8AC3E}">
        <p14:creationId xmlns:p14="http://schemas.microsoft.com/office/powerpoint/2010/main" val="1508106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Adwares</a:t>
            </a:r>
            <a:endParaRPr lang="pt-BR" dirty="0"/>
          </a:p>
        </p:txBody>
      </p:sp>
      <p:sp>
        <p:nvSpPr>
          <p:cNvPr id="3" name="Content Placeholder 2"/>
          <p:cNvSpPr>
            <a:spLocks noGrp="1"/>
          </p:cNvSpPr>
          <p:nvPr>
            <p:ph idx="1"/>
          </p:nvPr>
        </p:nvSpPr>
        <p:spPr>
          <a:xfrm>
            <a:off x="1371600" y="2100649"/>
            <a:ext cx="4724400" cy="3581400"/>
          </a:xfrm>
        </p:spPr>
        <p:txBody>
          <a:bodyPr/>
          <a:lstStyle/>
          <a:p>
            <a:pPr marL="0" indent="0" algn="just">
              <a:buNone/>
            </a:pPr>
            <a:r>
              <a:rPr lang="pt-BR" dirty="0"/>
              <a:t>	</a:t>
            </a:r>
            <a:r>
              <a:rPr lang="pt-BR" dirty="0" smtClean="0"/>
              <a:t>Os adwares são programas que exibem propagandas e anúncios sem a autorização do usuário, tornando o computador e a conexão lentos. Normalmente, assumem o formato de pop-up, aquelas janelas que abrem a todo instante enquanto se navega em determinados sites.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100649"/>
            <a:ext cx="5918226" cy="4438670"/>
          </a:xfrm>
          <a:prstGeom prst="rect">
            <a:avLst/>
          </a:prstGeom>
        </p:spPr>
      </p:pic>
    </p:spTree>
    <p:extLst>
      <p:ext uri="{BB962C8B-B14F-4D97-AF65-F5344CB8AC3E}">
        <p14:creationId xmlns:p14="http://schemas.microsoft.com/office/powerpoint/2010/main" val="1746061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Adwares</a:t>
            </a:r>
          </a:p>
        </p:txBody>
      </p:sp>
      <p:sp>
        <p:nvSpPr>
          <p:cNvPr id="3" name="Content Placeholder 2"/>
          <p:cNvSpPr>
            <a:spLocks noGrp="1"/>
          </p:cNvSpPr>
          <p:nvPr>
            <p:ph idx="1"/>
          </p:nvPr>
        </p:nvSpPr>
        <p:spPr>
          <a:xfrm>
            <a:off x="1371600" y="2171700"/>
            <a:ext cx="5976551" cy="3620530"/>
          </a:xfrm>
        </p:spPr>
        <p:txBody>
          <a:bodyPr>
            <a:normAutofit/>
          </a:bodyPr>
          <a:lstStyle/>
          <a:p>
            <a:pPr marL="0" indent="0" algn="just">
              <a:buNone/>
            </a:pPr>
            <a:r>
              <a:rPr lang="pt-BR" dirty="0" smtClean="0"/>
              <a:t>	Alguns </a:t>
            </a:r>
            <a:r>
              <a:rPr lang="pt-BR" dirty="0"/>
              <a:t>programas prometem a você recursos especiais de uso no Facebook, mas são adwares, que lotam sua linha do tempo e feed de notícias com anúncios. Uma lista dos mais conhecidos adwares que atacam a rede social</a:t>
            </a:r>
            <a:r>
              <a:rPr lang="pt-BR" dirty="0" smtClean="0"/>
              <a:t>:  Facetheme.com; Pagerage.com;  Profilecraze.com; Social-plus.com; Facicons.com; Facecoolsmileys.com; Iminent.com; Buzzdock.com; Connectbar.net; Elriel.com; Dropdowndeals.com;</a:t>
            </a:r>
            <a:r>
              <a:rPr lang="pt-BR" dirty="0"/>
              <a:t> </a:t>
            </a:r>
            <a:r>
              <a:rPr lang="pt-BR" dirty="0" smtClean="0"/>
              <a:t>Pagemood.com; Sweetim.com</a:t>
            </a:r>
            <a:endParaRPr lang="pt-BR" dirty="0"/>
          </a:p>
          <a:p>
            <a:pPr marL="0" indent="0" algn="just">
              <a:buNone/>
            </a:pPr>
            <a:endParaRPr lang="pt-B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597" y="2171700"/>
            <a:ext cx="4692581" cy="3883111"/>
          </a:xfrm>
          <a:prstGeom prst="rect">
            <a:avLst/>
          </a:prstGeom>
        </p:spPr>
      </p:pic>
    </p:spTree>
    <p:extLst>
      <p:ext uri="{BB962C8B-B14F-4D97-AF65-F5344CB8AC3E}">
        <p14:creationId xmlns:p14="http://schemas.microsoft.com/office/powerpoint/2010/main" val="354372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Adwares</a:t>
            </a:r>
          </a:p>
        </p:txBody>
      </p:sp>
      <p:sp>
        <p:nvSpPr>
          <p:cNvPr id="3" name="Content Placeholder 2"/>
          <p:cNvSpPr>
            <a:spLocks noGrp="1"/>
          </p:cNvSpPr>
          <p:nvPr>
            <p:ph idx="1"/>
          </p:nvPr>
        </p:nvSpPr>
        <p:spPr>
          <a:xfrm>
            <a:off x="1371599" y="2286000"/>
            <a:ext cx="4188941" cy="3581400"/>
          </a:xfrm>
        </p:spPr>
        <p:txBody>
          <a:bodyPr/>
          <a:lstStyle/>
          <a:p>
            <a:pPr marL="0" indent="0" algn="just">
              <a:buNone/>
            </a:pPr>
            <a:r>
              <a:rPr lang="pt-BR" dirty="0" smtClean="0"/>
              <a:t>	Uma forma de previnir é utilizando uma extensão chamada adblock, essa extensão filtra o que esta sendod exibido e exclui tudo que não faz parte do código da página.</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877" y="2286000"/>
            <a:ext cx="6453981" cy="3581400"/>
          </a:xfrm>
          <a:prstGeom prst="rect">
            <a:avLst/>
          </a:prstGeom>
        </p:spPr>
      </p:pic>
    </p:spTree>
    <p:extLst>
      <p:ext uri="{BB962C8B-B14F-4D97-AF65-F5344CB8AC3E}">
        <p14:creationId xmlns:p14="http://schemas.microsoft.com/office/powerpoint/2010/main" val="362369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Cavalo de Tróia</a:t>
            </a:r>
            <a:endParaRPr lang="pt-BR" dirty="0"/>
          </a:p>
        </p:txBody>
      </p:sp>
      <p:sp>
        <p:nvSpPr>
          <p:cNvPr id="3" name="Content Placeholder 2"/>
          <p:cNvSpPr>
            <a:spLocks noGrp="1"/>
          </p:cNvSpPr>
          <p:nvPr>
            <p:ph idx="1"/>
          </p:nvPr>
        </p:nvSpPr>
        <p:spPr>
          <a:xfrm>
            <a:off x="1371600" y="1931772"/>
            <a:ext cx="6635578" cy="4576119"/>
          </a:xfrm>
        </p:spPr>
        <p:txBody>
          <a:bodyPr>
            <a:normAutofit/>
          </a:bodyPr>
          <a:lstStyle/>
          <a:p>
            <a:pPr marL="0" indent="0">
              <a:buNone/>
            </a:pPr>
            <a:r>
              <a:rPr lang="pt-BR" dirty="0" smtClean="0"/>
              <a:t>	O Cavalo de Tróia ou Trojan Horse é um programa malicioso que se infiltra no computador disfarçado como um programa legítimo. Ele serve para abrir uma porta de conexão possibilitando que usuários com más intenções possam invadir o computador.</a:t>
            </a:r>
          </a:p>
          <a:p>
            <a:pPr marL="0" indent="0">
              <a:buNone/>
            </a:pPr>
            <a:r>
              <a:rPr lang="pt-BR" dirty="0" smtClean="0"/>
              <a:t>	Seu nome surgiu devido a história da guerra de Tróia e que culminou na destruição da mesma. O Cavalo de Tróia, feito de madeira, fora supostamente oferecido como um pedido de paz por parte dos gregos. Sendo um presente para o rei, os troianos levaram o cavalo para dentro das muralhas. Durante a noite, este se revelou uma armadilha e os soldados gregos escondidos dentro da estrutura oca do cavalo abriram os portões para que todo o exército entrasse e queimasse a cidade.</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0746" y="1931773"/>
            <a:ext cx="3878120" cy="3150973"/>
          </a:xfrm>
          <a:prstGeom prst="rect">
            <a:avLst/>
          </a:prstGeom>
        </p:spPr>
      </p:pic>
    </p:spTree>
    <p:extLst>
      <p:ext uri="{BB962C8B-B14F-4D97-AF65-F5344CB8AC3E}">
        <p14:creationId xmlns:p14="http://schemas.microsoft.com/office/powerpoint/2010/main" val="3540933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Cavalo de Tróia</a:t>
            </a:r>
          </a:p>
        </p:txBody>
      </p:sp>
      <p:sp>
        <p:nvSpPr>
          <p:cNvPr id="3" name="Content Placeholder 2"/>
          <p:cNvSpPr>
            <a:spLocks noGrp="1"/>
          </p:cNvSpPr>
          <p:nvPr>
            <p:ph idx="1"/>
          </p:nvPr>
        </p:nvSpPr>
        <p:spPr>
          <a:xfrm>
            <a:off x="1371600" y="2286000"/>
            <a:ext cx="5537779" cy="4131276"/>
          </a:xfrm>
        </p:spPr>
        <p:txBody>
          <a:bodyPr>
            <a:normAutofit lnSpcReduction="10000"/>
          </a:bodyPr>
          <a:lstStyle/>
          <a:p>
            <a:pPr marL="0" indent="0" algn="just">
              <a:buNone/>
            </a:pPr>
            <a:r>
              <a:rPr lang="pt-BR" dirty="0" smtClean="0"/>
              <a:t>	ZBOT(2006-Atual): Também conhecido como Zeus, é o mais famoso cavalo de Tróia. Zeus é um toolkit que permite que um cibercriminoso crie malware disfarçados. Ele é usado para roubo de dados e informações de contas.</a:t>
            </a:r>
          </a:p>
          <a:p>
            <a:pPr marL="0" indent="0" algn="just">
              <a:buNone/>
            </a:pPr>
            <a:r>
              <a:rPr lang="pt-BR" dirty="0"/>
              <a:t>	</a:t>
            </a:r>
            <a:r>
              <a:rPr lang="pt-BR" dirty="0" smtClean="0"/>
              <a:t>CARBERP(2009-Atual): O CARBERP registra as teclas digitadas pelo usuário, parodia sites e deliberadamente deixa uma cópia para si mesmo em locais que não exigem privilégios de administrador. Ele é caracterizado como um malware dependente de um plug-in pois depende de módulos baixados para completar suas rotinas.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379" y="2286000"/>
            <a:ext cx="5132696" cy="3604054"/>
          </a:xfrm>
          <a:prstGeom prst="rect">
            <a:avLst/>
          </a:prstGeom>
        </p:spPr>
      </p:pic>
    </p:spTree>
    <p:extLst>
      <p:ext uri="{BB962C8B-B14F-4D97-AF65-F5344CB8AC3E}">
        <p14:creationId xmlns:p14="http://schemas.microsoft.com/office/powerpoint/2010/main" val="3829761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Cavalo de Tróia</a:t>
            </a:r>
          </a:p>
        </p:txBody>
      </p:sp>
      <p:sp>
        <p:nvSpPr>
          <p:cNvPr id="3" name="Content Placeholder 2"/>
          <p:cNvSpPr>
            <a:spLocks noGrp="1"/>
          </p:cNvSpPr>
          <p:nvPr>
            <p:ph idx="1"/>
          </p:nvPr>
        </p:nvSpPr>
        <p:spPr/>
        <p:txBody>
          <a:bodyPr/>
          <a:lstStyle/>
          <a:p>
            <a:pPr marL="0" indent="0">
              <a:buNone/>
            </a:pPr>
            <a:r>
              <a:rPr lang="pt-BR" dirty="0" smtClean="0"/>
              <a:t>Método 1:</a:t>
            </a:r>
          </a:p>
          <a:p>
            <a:pPr marL="0" indent="0">
              <a:buNone/>
            </a:pPr>
            <a:r>
              <a:rPr lang="pt-BR" dirty="0" smtClean="0"/>
              <a:t>Clique </a:t>
            </a:r>
            <a:r>
              <a:rPr lang="pt-BR" dirty="0"/>
              <a:t>com o botão direito do mouse em Meu Computador &gt; Propriedades &gt; Restauração do Sistema &gt; Desativar Restauração do Sistema &gt; OK &gt; </a:t>
            </a:r>
            <a:r>
              <a:rPr lang="pt-BR" dirty="0" smtClean="0"/>
              <a:t>Sim.</a:t>
            </a:r>
            <a:r>
              <a:rPr lang="pt-BR" dirty="0"/>
              <a:t/>
            </a:r>
            <a:br>
              <a:rPr lang="pt-BR" dirty="0"/>
            </a:br>
            <a:r>
              <a:rPr lang="pt-BR" dirty="0" smtClean="0"/>
              <a:t>Depois ative </a:t>
            </a:r>
            <a:r>
              <a:rPr lang="pt-BR" dirty="0"/>
              <a:t>a Restauração do Sistema pelo mesmo caminho acima descrito</a:t>
            </a:r>
            <a:r>
              <a:rPr lang="pt-BR" dirty="0" smtClean="0"/>
              <a:t>.</a:t>
            </a:r>
          </a:p>
          <a:p>
            <a:pPr marL="0" indent="0">
              <a:buNone/>
            </a:pPr>
            <a:endParaRPr lang="pt-BR" dirty="0"/>
          </a:p>
          <a:p>
            <a:pPr marL="0" indent="0">
              <a:buNone/>
            </a:pPr>
            <a:r>
              <a:rPr lang="pt-BR" dirty="0" smtClean="0"/>
              <a:t>Método 2:</a:t>
            </a:r>
          </a:p>
          <a:p>
            <a:pPr marL="0" indent="0">
              <a:buNone/>
            </a:pPr>
            <a:r>
              <a:rPr lang="pt-BR" dirty="0" smtClean="0"/>
              <a:t>Utilize um antimalware como o avast ou malwarebytes, estes são grátis.</a:t>
            </a:r>
          </a:p>
          <a:p>
            <a:pPr marL="0" indent="0">
              <a:buNone/>
            </a:pPr>
            <a:endParaRPr lang="pt-BR" dirty="0"/>
          </a:p>
        </p:txBody>
      </p:sp>
    </p:spTree>
    <p:extLst>
      <p:ext uri="{BB962C8B-B14F-4D97-AF65-F5344CB8AC3E}">
        <p14:creationId xmlns:p14="http://schemas.microsoft.com/office/powerpoint/2010/main" val="354814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Spywares</a:t>
            </a:r>
            <a:endParaRPr lang="pt-BR" dirty="0"/>
          </a:p>
        </p:txBody>
      </p:sp>
      <p:sp>
        <p:nvSpPr>
          <p:cNvPr id="3" name="Content Placeholder 2"/>
          <p:cNvSpPr>
            <a:spLocks noGrp="1"/>
          </p:cNvSpPr>
          <p:nvPr>
            <p:ph idx="1"/>
          </p:nvPr>
        </p:nvSpPr>
        <p:spPr>
          <a:xfrm>
            <a:off x="1371600" y="2286000"/>
            <a:ext cx="5515533" cy="4197178"/>
          </a:xfrm>
        </p:spPr>
        <p:txBody>
          <a:bodyPr/>
          <a:lstStyle/>
          <a:p>
            <a:pPr marL="0" indent="0" algn="just">
              <a:buNone/>
            </a:pPr>
            <a:r>
              <a:rPr lang="pt-BR" dirty="0" smtClean="0"/>
              <a:t>	Spywares são programas espiões, isto é, sua função é coletar informações sobre uma ou mais atividades realizadas no computador. Spywares comuns são Adwares, Cookies de Navegador, Cavalo de Tróia e etc. Existem muitos spywares de má índole, criados para coletar informações pessoais e, com elas, praticar atividades ilegais. Entretanto, nem todos são assim, existem empresas de anúncio que se utilizam de spywares para, de forma legal, coletar informações de seus assinantes, visando saber quais anuncios irão apresentar.</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133" y="2286000"/>
            <a:ext cx="5137536" cy="3009128"/>
          </a:xfrm>
          <a:prstGeom prst="rect">
            <a:avLst/>
          </a:prstGeom>
        </p:spPr>
      </p:pic>
    </p:spTree>
    <p:extLst>
      <p:ext uri="{BB962C8B-B14F-4D97-AF65-F5344CB8AC3E}">
        <p14:creationId xmlns:p14="http://schemas.microsoft.com/office/powerpoint/2010/main" val="1065421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361</TotalTime>
  <Words>270</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Malware</vt:lpstr>
      <vt:lpstr>O que é?</vt:lpstr>
      <vt:lpstr>Adwares</vt:lpstr>
      <vt:lpstr>Adwares</vt:lpstr>
      <vt:lpstr>Adwares</vt:lpstr>
      <vt:lpstr>Cavalo de Tróia</vt:lpstr>
      <vt:lpstr>Cavalo de Tróia</vt:lpstr>
      <vt:lpstr>Cavalo de Tróia</vt:lpstr>
      <vt:lpstr>Spywares</vt:lpstr>
      <vt:lpstr>Spyware</vt:lpstr>
      <vt:lpstr>Spywares</vt:lpstr>
      <vt:lpstr>Ransomware</vt:lpstr>
      <vt:lpstr>Ransomware</vt:lpstr>
      <vt:lpstr>WannaCry</vt:lpstr>
      <vt:lpstr>O pior malware da história</vt:lpstr>
      <vt:lpstr>Jurisprudência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dc:title>
  <dc:creator>lamarck ferreira</dc:creator>
  <cp:lastModifiedBy>lamarck ferreira</cp:lastModifiedBy>
  <cp:revision>30</cp:revision>
  <dcterms:created xsi:type="dcterms:W3CDTF">2018-01-11T20:17:09Z</dcterms:created>
  <dcterms:modified xsi:type="dcterms:W3CDTF">2018-01-28T20:37:21Z</dcterms:modified>
</cp:coreProperties>
</file>