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280" r:id="rId3"/>
    <p:sldId id="281" r:id="rId4"/>
    <p:sldId id="261" r:id="rId5"/>
    <p:sldId id="263" r:id="rId6"/>
    <p:sldId id="262" r:id="rId7"/>
    <p:sldId id="287" r:id="rId8"/>
    <p:sldId id="310" r:id="rId9"/>
    <p:sldId id="291" r:id="rId10"/>
    <p:sldId id="270" r:id="rId11"/>
    <p:sldId id="300" r:id="rId12"/>
    <p:sldId id="301" r:id="rId13"/>
    <p:sldId id="302" r:id="rId14"/>
    <p:sldId id="303" r:id="rId15"/>
    <p:sldId id="304" r:id="rId16"/>
    <p:sldId id="305" r:id="rId17"/>
    <p:sldId id="306" r:id="rId18"/>
    <p:sldId id="307" r:id="rId19"/>
    <p:sldId id="293" r:id="rId20"/>
    <p:sldId id="292" r:id="rId21"/>
    <p:sldId id="294" r:id="rId22"/>
    <p:sldId id="295" r:id="rId23"/>
    <p:sldId id="308" r:id="rId24"/>
    <p:sldId id="30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D6F3C4-9B6F-4726-9748-D841D2D8072B}">
          <p14:sldIdLst>
            <p14:sldId id="258"/>
            <p14:sldId id="280"/>
            <p14:sldId id="281"/>
            <p14:sldId id="261"/>
            <p14:sldId id="263"/>
            <p14:sldId id="262"/>
            <p14:sldId id="287"/>
            <p14:sldId id="310"/>
            <p14:sldId id="291"/>
            <p14:sldId id="270"/>
            <p14:sldId id="300"/>
            <p14:sldId id="301"/>
            <p14:sldId id="302"/>
            <p14:sldId id="303"/>
            <p14:sldId id="304"/>
            <p14:sldId id="305"/>
            <p14:sldId id="306"/>
            <p14:sldId id="307"/>
            <p14:sldId id="293"/>
            <p14:sldId id="292"/>
            <p14:sldId id="294"/>
            <p14:sldId id="295"/>
            <p14:sldId id="308"/>
            <p14:sldId id="30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an Savaliya" initials="RS" lastIdx="1" clrIdx="0">
    <p:extLst>
      <p:ext uri="{19B8F6BF-5375-455C-9EA6-DF929625EA0E}">
        <p15:presenceInfo xmlns:p15="http://schemas.microsoft.com/office/powerpoint/2012/main" userId="b0ab649f4954226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24" autoAdjust="0"/>
    <p:restoredTop sz="95039" autoAdjust="0"/>
  </p:normalViewPr>
  <p:slideViewPr>
    <p:cSldViewPr snapToGrid="0">
      <p:cViewPr varScale="1">
        <p:scale>
          <a:sx n="74" d="100"/>
          <a:sy n="74" d="100"/>
        </p:scale>
        <p:origin x="538"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3206"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86C96-8FEB-4773-855F-B51CC42077E1}"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D9C8D-99B9-4600-BB94-6CE9AC13F5AC}" type="slidenum">
              <a:rPr lang="en-IN" smtClean="0"/>
              <a:t>‹#›</a:t>
            </a:fld>
            <a:endParaRPr lang="en-IN"/>
          </a:p>
        </p:txBody>
      </p:sp>
    </p:spTree>
    <p:extLst>
      <p:ext uri="{BB962C8B-B14F-4D97-AF65-F5344CB8AC3E}">
        <p14:creationId xmlns:p14="http://schemas.microsoft.com/office/powerpoint/2010/main" val="1822101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D9D9C8D-99B9-4600-BB94-6CE9AC13F5AC}" type="slidenum">
              <a:rPr lang="en-IN" smtClean="0"/>
              <a:t>1</a:t>
            </a:fld>
            <a:endParaRPr lang="en-IN"/>
          </a:p>
        </p:txBody>
      </p:sp>
    </p:spTree>
    <p:extLst>
      <p:ext uri="{BB962C8B-B14F-4D97-AF65-F5344CB8AC3E}">
        <p14:creationId xmlns:p14="http://schemas.microsoft.com/office/powerpoint/2010/main" val="2770552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9D9C8D-99B9-4600-BB94-6CE9AC13F5AC}" type="slidenum">
              <a:rPr lang="en-IN" smtClean="0"/>
              <a:t>10</a:t>
            </a:fld>
            <a:endParaRPr lang="en-IN"/>
          </a:p>
        </p:txBody>
      </p:sp>
    </p:spTree>
    <p:extLst>
      <p:ext uri="{BB962C8B-B14F-4D97-AF65-F5344CB8AC3E}">
        <p14:creationId xmlns:p14="http://schemas.microsoft.com/office/powerpoint/2010/main" val="439967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9D9C8D-99B9-4600-BB94-6CE9AC13F5AC}" type="slidenum">
              <a:rPr lang="en-IN" smtClean="0"/>
              <a:t>12</a:t>
            </a:fld>
            <a:endParaRPr lang="en-IN"/>
          </a:p>
        </p:txBody>
      </p:sp>
    </p:spTree>
    <p:extLst>
      <p:ext uri="{BB962C8B-B14F-4D97-AF65-F5344CB8AC3E}">
        <p14:creationId xmlns:p14="http://schemas.microsoft.com/office/powerpoint/2010/main" val="1594316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828E-EDAD-479A-F54D-0FF8F19608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A028A9-5F46-ED57-1CDA-0FE2D46567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C0209A-8BDB-C1D8-B148-FD65119CDE3D}"/>
              </a:ext>
            </a:extLst>
          </p:cNvPr>
          <p:cNvSpPr>
            <a:spLocks noGrp="1"/>
          </p:cNvSpPr>
          <p:nvPr>
            <p:ph type="dt" sz="half" idx="10"/>
          </p:nvPr>
        </p:nvSpPr>
        <p:spPr/>
        <p:txBody>
          <a:bodyPr/>
          <a:lstStyle/>
          <a:p>
            <a:fld id="{2D35C11C-42F4-44EF-A0A2-DC04CE9DAA76}" type="datetimeFigureOut">
              <a:rPr lang="en-IN" smtClean="0"/>
              <a:t>20-02-2025</a:t>
            </a:fld>
            <a:endParaRPr lang="en-IN"/>
          </a:p>
        </p:txBody>
      </p:sp>
      <p:sp>
        <p:nvSpPr>
          <p:cNvPr id="5" name="Footer Placeholder 4">
            <a:extLst>
              <a:ext uri="{FF2B5EF4-FFF2-40B4-BE49-F238E27FC236}">
                <a16:creationId xmlns:a16="http://schemas.microsoft.com/office/drawing/2014/main" id="{D3D583FF-0C37-E808-B848-934CE3A618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6A95DF-DF33-93BB-24FB-85F7B3FF3254}"/>
              </a:ext>
            </a:extLst>
          </p:cNvPr>
          <p:cNvSpPr>
            <a:spLocks noGrp="1"/>
          </p:cNvSpPr>
          <p:nvPr>
            <p:ph type="sldNum" sz="quarter" idx="12"/>
          </p:nvPr>
        </p:nvSpPr>
        <p:spPr/>
        <p:txBody>
          <a:bodyPr/>
          <a:lstStyle/>
          <a:p>
            <a:fld id="{9A6DD8CA-1BF8-486A-9697-672C9A2A323D}" type="slidenum">
              <a:rPr lang="en-IN" smtClean="0"/>
              <a:t>‹#›</a:t>
            </a:fld>
            <a:endParaRPr lang="en-IN"/>
          </a:p>
        </p:txBody>
      </p:sp>
    </p:spTree>
    <p:extLst>
      <p:ext uri="{BB962C8B-B14F-4D97-AF65-F5344CB8AC3E}">
        <p14:creationId xmlns:p14="http://schemas.microsoft.com/office/powerpoint/2010/main" val="87951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4B53B-CF5B-9576-5E18-034EC7DE65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577CA1-5CB8-5352-EF3D-6782025E4D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A91BAE-53EC-2E79-DEF4-64780C6864D3}"/>
              </a:ext>
            </a:extLst>
          </p:cNvPr>
          <p:cNvSpPr>
            <a:spLocks noGrp="1"/>
          </p:cNvSpPr>
          <p:nvPr>
            <p:ph type="dt" sz="half" idx="10"/>
          </p:nvPr>
        </p:nvSpPr>
        <p:spPr/>
        <p:txBody>
          <a:bodyPr/>
          <a:lstStyle/>
          <a:p>
            <a:fld id="{2D35C11C-42F4-44EF-A0A2-DC04CE9DAA76}" type="datetimeFigureOut">
              <a:rPr lang="en-IN" smtClean="0"/>
              <a:t>20-02-2025</a:t>
            </a:fld>
            <a:endParaRPr lang="en-IN"/>
          </a:p>
        </p:txBody>
      </p:sp>
      <p:sp>
        <p:nvSpPr>
          <p:cNvPr id="5" name="Footer Placeholder 4">
            <a:extLst>
              <a:ext uri="{FF2B5EF4-FFF2-40B4-BE49-F238E27FC236}">
                <a16:creationId xmlns:a16="http://schemas.microsoft.com/office/drawing/2014/main" id="{F273643B-2D9C-D86D-2C03-B9CBA6119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4F14FB-82A8-C1A0-D576-9C91AE981222}"/>
              </a:ext>
            </a:extLst>
          </p:cNvPr>
          <p:cNvSpPr>
            <a:spLocks noGrp="1"/>
          </p:cNvSpPr>
          <p:nvPr>
            <p:ph type="sldNum" sz="quarter" idx="12"/>
          </p:nvPr>
        </p:nvSpPr>
        <p:spPr/>
        <p:txBody>
          <a:bodyPr/>
          <a:lstStyle/>
          <a:p>
            <a:fld id="{9A6DD8CA-1BF8-486A-9697-672C9A2A323D}" type="slidenum">
              <a:rPr lang="en-IN" smtClean="0"/>
              <a:t>‹#›</a:t>
            </a:fld>
            <a:endParaRPr lang="en-IN"/>
          </a:p>
        </p:txBody>
      </p:sp>
    </p:spTree>
    <p:extLst>
      <p:ext uri="{BB962C8B-B14F-4D97-AF65-F5344CB8AC3E}">
        <p14:creationId xmlns:p14="http://schemas.microsoft.com/office/powerpoint/2010/main" val="2643092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6CE1DC-4BD2-166B-368E-AD1F837690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E5B4FF-06D7-7912-B68F-179B36F18F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4FFFF1-6BDA-FD07-A574-3EF56558116D}"/>
              </a:ext>
            </a:extLst>
          </p:cNvPr>
          <p:cNvSpPr>
            <a:spLocks noGrp="1"/>
          </p:cNvSpPr>
          <p:nvPr>
            <p:ph type="dt" sz="half" idx="10"/>
          </p:nvPr>
        </p:nvSpPr>
        <p:spPr/>
        <p:txBody>
          <a:bodyPr/>
          <a:lstStyle/>
          <a:p>
            <a:fld id="{2D35C11C-42F4-44EF-A0A2-DC04CE9DAA76}" type="datetimeFigureOut">
              <a:rPr lang="en-IN" smtClean="0"/>
              <a:t>20-02-2025</a:t>
            </a:fld>
            <a:endParaRPr lang="en-IN"/>
          </a:p>
        </p:txBody>
      </p:sp>
      <p:sp>
        <p:nvSpPr>
          <p:cNvPr id="5" name="Footer Placeholder 4">
            <a:extLst>
              <a:ext uri="{FF2B5EF4-FFF2-40B4-BE49-F238E27FC236}">
                <a16:creationId xmlns:a16="http://schemas.microsoft.com/office/drawing/2014/main" id="{5889E71D-DF0C-FB0E-6558-DCFD8E2515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60EB22-1940-7C6D-0075-90C0AA702CD9}"/>
              </a:ext>
            </a:extLst>
          </p:cNvPr>
          <p:cNvSpPr>
            <a:spLocks noGrp="1"/>
          </p:cNvSpPr>
          <p:nvPr>
            <p:ph type="sldNum" sz="quarter" idx="12"/>
          </p:nvPr>
        </p:nvSpPr>
        <p:spPr/>
        <p:txBody>
          <a:bodyPr/>
          <a:lstStyle/>
          <a:p>
            <a:fld id="{9A6DD8CA-1BF8-486A-9697-672C9A2A323D}" type="slidenum">
              <a:rPr lang="en-IN" smtClean="0"/>
              <a:t>‹#›</a:t>
            </a:fld>
            <a:endParaRPr lang="en-IN"/>
          </a:p>
        </p:txBody>
      </p:sp>
    </p:spTree>
    <p:extLst>
      <p:ext uri="{BB962C8B-B14F-4D97-AF65-F5344CB8AC3E}">
        <p14:creationId xmlns:p14="http://schemas.microsoft.com/office/powerpoint/2010/main" val="375465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5B14-4091-7FBC-9692-9EC8B4D39E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133C96-D752-4B35-B540-7DAC5E6514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27F0E7-CE96-F13F-1697-2DEECDBAF834}"/>
              </a:ext>
            </a:extLst>
          </p:cNvPr>
          <p:cNvSpPr>
            <a:spLocks noGrp="1"/>
          </p:cNvSpPr>
          <p:nvPr>
            <p:ph type="dt" sz="half" idx="10"/>
          </p:nvPr>
        </p:nvSpPr>
        <p:spPr/>
        <p:txBody>
          <a:bodyPr/>
          <a:lstStyle/>
          <a:p>
            <a:fld id="{2D35C11C-42F4-44EF-A0A2-DC04CE9DAA76}" type="datetimeFigureOut">
              <a:rPr lang="en-IN" smtClean="0"/>
              <a:t>20-02-2025</a:t>
            </a:fld>
            <a:endParaRPr lang="en-IN"/>
          </a:p>
        </p:txBody>
      </p:sp>
      <p:sp>
        <p:nvSpPr>
          <p:cNvPr id="5" name="Footer Placeholder 4">
            <a:extLst>
              <a:ext uri="{FF2B5EF4-FFF2-40B4-BE49-F238E27FC236}">
                <a16:creationId xmlns:a16="http://schemas.microsoft.com/office/drawing/2014/main" id="{9D9B0579-7E86-D60E-182B-9B94CC779D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F3062A-EC66-D0CA-21C0-6E25E496A57D}"/>
              </a:ext>
            </a:extLst>
          </p:cNvPr>
          <p:cNvSpPr>
            <a:spLocks noGrp="1"/>
          </p:cNvSpPr>
          <p:nvPr>
            <p:ph type="sldNum" sz="quarter" idx="12"/>
          </p:nvPr>
        </p:nvSpPr>
        <p:spPr/>
        <p:txBody>
          <a:bodyPr/>
          <a:lstStyle/>
          <a:p>
            <a:fld id="{9A6DD8CA-1BF8-486A-9697-672C9A2A323D}" type="slidenum">
              <a:rPr lang="en-IN" smtClean="0"/>
              <a:t>‹#›</a:t>
            </a:fld>
            <a:endParaRPr lang="en-IN"/>
          </a:p>
        </p:txBody>
      </p:sp>
    </p:spTree>
    <p:extLst>
      <p:ext uri="{BB962C8B-B14F-4D97-AF65-F5344CB8AC3E}">
        <p14:creationId xmlns:p14="http://schemas.microsoft.com/office/powerpoint/2010/main" val="239953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26D2-E86F-1C67-B5AB-A6E3E2B275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EB74B6-57AE-4001-AB62-A72B69212A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08046B-6305-8DFC-E70C-7099208D4C0C}"/>
              </a:ext>
            </a:extLst>
          </p:cNvPr>
          <p:cNvSpPr>
            <a:spLocks noGrp="1"/>
          </p:cNvSpPr>
          <p:nvPr>
            <p:ph type="dt" sz="half" idx="10"/>
          </p:nvPr>
        </p:nvSpPr>
        <p:spPr/>
        <p:txBody>
          <a:bodyPr/>
          <a:lstStyle/>
          <a:p>
            <a:fld id="{2D35C11C-42F4-44EF-A0A2-DC04CE9DAA76}" type="datetimeFigureOut">
              <a:rPr lang="en-IN" smtClean="0"/>
              <a:t>20-02-2025</a:t>
            </a:fld>
            <a:endParaRPr lang="en-IN"/>
          </a:p>
        </p:txBody>
      </p:sp>
      <p:sp>
        <p:nvSpPr>
          <p:cNvPr id="5" name="Footer Placeholder 4">
            <a:extLst>
              <a:ext uri="{FF2B5EF4-FFF2-40B4-BE49-F238E27FC236}">
                <a16:creationId xmlns:a16="http://schemas.microsoft.com/office/drawing/2014/main" id="{08BA7307-2931-6D7F-30B1-0163945436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8A72CA-4327-664E-E0D1-F475036AE814}"/>
              </a:ext>
            </a:extLst>
          </p:cNvPr>
          <p:cNvSpPr>
            <a:spLocks noGrp="1"/>
          </p:cNvSpPr>
          <p:nvPr>
            <p:ph type="sldNum" sz="quarter" idx="12"/>
          </p:nvPr>
        </p:nvSpPr>
        <p:spPr/>
        <p:txBody>
          <a:bodyPr/>
          <a:lstStyle/>
          <a:p>
            <a:fld id="{9A6DD8CA-1BF8-486A-9697-672C9A2A323D}" type="slidenum">
              <a:rPr lang="en-IN" smtClean="0"/>
              <a:t>‹#›</a:t>
            </a:fld>
            <a:endParaRPr lang="en-IN"/>
          </a:p>
        </p:txBody>
      </p:sp>
    </p:spTree>
    <p:extLst>
      <p:ext uri="{BB962C8B-B14F-4D97-AF65-F5344CB8AC3E}">
        <p14:creationId xmlns:p14="http://schemas.microsoft.com/office/powerpoint/2010/main" val="2356539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CAD3-A037-A78B-CDCB-22670DA687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947530-C601-77B9-98DD-BE7DE15318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CCBE88-C3FF-96EB-16FC-8C696E00BF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F5B421-D816-3236-3FFD-1C178B2014DA}"/>
              </a:ext>
            </a:extLst>
          </p:cNvPr>
          <p:cNvSpPr>
            <a:spLocks noGrp="1"/>
          </p:cNvSpPr>
          <p:nvPr>
            <p:ph type="dt" sz="half" idx="10"/>
          </p:nvPr>
        </p:nvSpPr>
        <p:spPr/>
        <p:txBody>
          <a:bodyPr/>
          <a:lstStyle/>
          <a:p>
            <a:fld id="{2D35C11C-42F4-44EF-A0A2-DC04CE9DAA76}" type="datetimeFigureOut">
              <a:rPr lang="en-IN" smtClean="0"/>
              <a:t>20-02-2025</a:t>
            </a:fld>
            <a:endParaRPr lang="en-IN"/>
          </a:p>
        </p:txBody>
      </p:sp>
      <p:sp>
        <p:nvSpPr>
          <p:cNvPr id="6" name="Footer Placeholder 5">
            <a:extLst>
              <a:ext uri="{FF2B5EF4-FFF2-40B4-BE49-F238E27FC236}">
                <a16:creationId xmlns:a16="http://schemas.microsoft.com/office/drawing/2014/main" id="{29494F22-8119-3A89-3AA1-F5ED076B22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D3AD6D-41B4-F0C3-537A-9D9E5E5179A7}"/>
              </a:ext>
            </a:extLst>
          </p:cNvPr>
          <p:cNvSpPr>
            <a:spLocks noGrp="1"/>
          </p:cNvSpPr>
          <p:nvPr>
            <p:ph type="sldNum" sz="quarter" idx="12"/>
          </p:nvPr>
        </p:nvSpPr>
        <p:spPr/>
        <p:txBody>
          <a:bodyPr/>
          <a:lstStyle/>
          <a:p>
            <a:fld id="{9A6DD8CA-1BF8-486A-9697-672C9A2A323D}" type="slidenum">
              <a:rPr lang="en-IN" smtClean="0"/>
              <a:t>‹#›</a:t>
            </a:fld>
            <a:endParaRPr lang="en-IN"/>
          </a:p>
        </p:txBody>
      </p:sp>
    </p:spTree>
    <p:extLst>
      <p:ext uri="{BB962C8B-B14F-4D97-AF65-F5344CB8AC3E}">
        <p14:creationId xmlns:p14="http://schemas.microsoft.com/office/powerpoint/2010/main" val="199373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8EB8-C7FA-0A86-007B-E879210584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5583F6-E90A-85DE-7D8B-94A0F99EDE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7EA916-15AE-579C-2797-6BAFB0001A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EAA9A2-AD0A-AB5A-F0DC-F1A323BF99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30112-E8E5-08CB-6D27-423198A6BE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4F12E4A-8894-59F7-8E9C-3C344918B247}"/>
              </a:ext>
            </a:extLst>
          </p:cNvPr>
          <p:cNvSpPr>
            <a:spLocks noGrp="1"/>
          </p:cNvSpPr>
          <p:nvPr>
            <p:ph type="dt" sz="half" idx="10"/>
          </p:nvPr>
        </p:nvSpPr>
        <p:spPr/>
        <p:txBody>
          <a:bodyPr/>
          <a:lstStyle/>
          <a:p>
            <a:fld id="{2D35C11C-42F4-44EF-A0A2-DC04CE9DAA76}" type="datetimeFigureOut">
              <a:rPr lang="en-IN" smtClean="0"/>
              <a:t>20-02-2025</a:t>
            </a:fld>
            <a:endParaRPr lang="en-IN"/>
          </a:p>
        </p:txBody>
      </p:sp>
      <p:sp>
        <p:nvSpPr>
          <p:cNvPr id="8" name="Footer Placeholder 7">
            <a:extLst>
              <a:ext uri="{FF2B5EF4-FFF2-40B4-BE49-F238E27FC236}">
                <a16:creationId xmlns:a16="http://schemas.microsoft.com/office/drawing/2014/main" id="{C0DD7363-B23B-BD4B-DFE6-39EFCD9474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C23627-0171-5AD0-7A7C-61F936B69AC3}"/>
              </a:ext>
            </a:extLst>
          </p:cNvPr>
          <p:cNvSpPr>
            <a:spLocks noGrp="1"/>
          </p:cNvSpPr>
          <p:nvPr>
            <p:ph type="sldNum" sz="quarter" idx="12"/>
          </p:nvPr>
        </p:nvSpPr>
        <p:spPr/>
        <p:txBody>
          <a:bodyPr/>
          <a:lstStyle/>
          <a:p>
            <a:fld id="{9A6DD8CA-1BF8-486A-9697-672C9A2A323D}" type="slidenum">
              <a:rPr lang="en-IN" smtClean="0"/>
              <a:t>‹#›</a:t>
            </a:fld>
            <a:endParaRPr lang="en-IN"/>
          </a:p>
        </p:txBody>
      </p:sp>
    </p:spTree>
    <p:extLst>
      <p:ext uri="{BB962C8B-B14F-4D97-AF65-F5344CB8AC3E}">
        <p14:creationId xmlns:p14="http://schemas.microsoft.com/office/powerpoint/2010/main" val="3937675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23E15-FBF1-00D7-E4F4-22BD802D74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BBA1E9F-7FC6-097D-3BB7-1E7696513D6E}"/>
              </a:ext>
            </a:extLst>
          </p:cNvPr>
          <p:cNvSpPr>
            <a:spLocks noGrp="1"/>
          </p:cNvSpPr>
          <p:nvPr>
            <p:ph type="dt" sz="half" idx="10"/>
          </p:nvPr>
        </p:nvSpPr>
        <p:spPr/>
        <p:txBody>
          <a:bodyPr/>
          <a:lstStyle/>
          <a:p>
            <a:fld id="{2D35C11C-42F4-44EF-A0A2-DC04CE9DAA76}" type="datetimeFigureOut">
              <a:rPr lang="en-IN" smtClean="0"/>
              <a:t>20-02-2025</a:t>
            </a:fld>
            <a:endParaRPr lang="en-IN"/>
          </a:p>
        </p:txBody>
      </p:sp>
      <p:sp>
        <p:nvSpPr>
          <p:cNvPr id="4" name="Footer Placeholder 3">
            <a:extLst>
              <a:ext uri="{FF2B5EF4-FFF2-40B4-BE49-F238E27FC236}">
                <a16:creationId xmlns:a16="http://schemas.microsoft.com/office/drawing/2014/main" id="{44DE44D3-57BB-CBFA-3710-63A27A8A44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C1D402-B642-56DA-E608-CC435BF3B649}"/>
              </a:ext>
            </a:extLst>
          </p:cNvPr>
          <p:cNvSpPr>
            <a:spLocks noGrp="1"/>
          </p:cNvSpPr>
          <p:nvPr>
            <p:ph type="sldNum" sz="quarter" idx="12"/>
          </p:nvPr>
        </p:nvSpPr>
        <p:spPr/>
        <p:txBody>
          <a:bodyPr/>
          <a:lstStyle/>
          <a:p>
            <a:fld id="{9A6DD8CA-1BF8-486A-9697-672C9A2A323D}" type="slidenum">
              <a:rPr lang="en-IN" smtClean="0"/>
              <a:t>‹#›</a:t>
            </a:fld>
            <a:endParaRPr lang="en-IN"/>
          </a:p>
        </p:txBody>
      </p:sp>
    </p:spTree>
    <p:extLst>
      <p:ext uri="{BB962C8B-B14F-4D97-AF65-F5344CB8AC3E}">
        <p14:creationId xmlns:p14="http://schemas.microsoft.com/office/powerpoint/2010/main" val="281245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51AFD7-DC3D-EABA-175F-2BA8E03FC5A4}"/>
              </a:ext>
            </a:extLst>
          </p:cNvPr>
          <p:cNvSpPr>
            <a:spLocks noGrp="1"/>
          </p:cNvSpPr>
          <p:nvPr>
            <p:ph type="dt" sz="half" idx="10"/>
          </p:nvPr>
        </p:nvSpPr>
        <p:spPr/>
        <p:txBody>
          <a:bodyPr/>
          <a:lstStyle/>
          <a:p>
            <a:fld id="{2D35C11C-42F4-44EF-A0A2-DC04CE9DAA76}" type="datetimeFigureOut">
              <a:rPr lang="en-IN" smtClean="0"/>
              <a:t>20-02-2025</a:t>
            </a:fld>
            <a:endParaRPr lang="en-IN"/>
          </a:p>
        </p:txBody>
      </p:sp>
      <p:sp>
        <p:nvSpPr>
          <p:cNvPr id="3" name="Footer Placeholder 2">
            <a:extLst>
              <a:ext uri="{FF2B5EF4-FFF2-40B4-BE49-F238E27FC236}">
                <a16:creationId xmlns:a16="http://schemas.microsoft.com/office/drawing/2014/main" id="{27BBF5A9-F802-A5D1-2722-36F76CDDA8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524BBA4-543C-6DA0-83B8-D9D27E6D2065}"/>
              </a:ext>
            </a:extLst>
          </p:cNvPr>
          <p:cNvSpPr>
            <a:spLocks noGrp="1"/>
          </p:cNvSpPr>
          <p:nvPr>
            <p:ph type="sldNum" sz="quarter" idx="12"/>
          </p:nvPr>
        </p:nvSpPr>
        <p:spPr/>
        <p:txBody>
          <a:bodyPr/>
          <a:lstStyle/>
          <a:p>
            <a:fld id="{9A6DD8CA-1BF8-486A-9697-672C9A2A323D}" type="slidenum">
              <a:rPr lang="en-IN" smtClean="0"/>
              <a:t>‹#›</a:t>
            </a:fld>
            <a:endParaRPr lang="en-IN"/>
          </a:p>
        </p:txBody>
      </p:sp>
    </p:spTree>
    <p:extLst>
      <p:ext uri="{BB962C8B-B14F-4D97-AF65-F5344CB8AC3E}">
        <p14:creationId xmlns:p14="http://schemas.microsoft.com/office/powerpoint/2010/main" val="1714445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01CE-0796-7EE9-BA31-70A2A2CFB9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0FDD01-F123-DA68-8E7F-F0F050EE9A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0FC07A-C85B-F334-7909-64522BAD5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79E3E8-FF3A-EE5C-EAC2-6C6721A8DB82}"/>
              </a:ext>
            </a:extLst>
          </p:cNvPr>
          <p:cNvSpPr>
            <a:spLocks noGrp="1"/>
          </p:cNvSpPr>
          <p:nvPr>
            <p:ph type="dt" sz="half" idx="10"/>
          </p:nvPr>
        </p:nvSpPr>
        <p:spPr/>
        <p:txBody>
          <a:bodyPr/>
          <a:lstStyle/>
          <a:p>
            <a:fld id="{2D35C11C-42F4-44EF-A0A2-DC04CE9DAA76}" type="datetimeFigureOut">
              <a:rPr lang="en-IN" smtClean="0"/>
              <a:t>20-02-2025</a:t>
            </a:fld>
            <a:endParaRPr lang="en-IN"/>
          </a:p>
        </p:txBody>
      </p:sp>
      <p:sp>
        <p:nvSpPr>
          <p:cNvPr id="6" name="Footer Placeholder 5">
            <a:extLst>
              <a:ext uri="{FF2B5EF4-FFF2-40B4-BE49-F238E27FC236}">
                <a16:creationId xmlns:a16="http://schemas.microsoft.com/office/drawing/2014/main" id="{3C8514E8-D8D5-BFE5-97C2-583B83B136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651574-8CAF-7792-E75D-E5E6D313758B}"/>
              </a:ext>
            </a:extLst>
          </p:cNvPr>
          <p:cNvSpPr>
            <a:spLocks noGrp="1"/>
          </p:cNvSpPr>
          <p:nvPr>
            <p:ph type="sldNum" sz="quarter" idx="12"/>
          </p:nvPr>
        </p:nvSpPr>
        <p:spPr/>
        <p:txBody>
          <a:bodyPr/>
          <a:lstStyle/>
          <a:p>
            <a:fld id="{9A6DD8CA-1BF8-486A-9697-672C9A2A323D}" type="slidenum">
              <a:rPr lang="en-IN" smtClean="0"/>
              <a:t>‹#›</a:t>
            </a:fld>
            <a:endParaRPr lang="en-IN"/>
          </a:p>
        </p:txBody>
      </p:sp>
    </p:spTree>
    <p:extLst>
      <p:ext uri="{BB962C8B-B14F-4D97-AF65-F5344CB8AC3E}">
        <p14:creationId xmlns:p14="http://schemas.microsoft.com/office/powerpoint/2010/main" val="3506414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2152-8DE8-6707-9B45-E2C7EF18B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9A03BC-5537-7F9D-6F6C-1BC21F3FF0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90D874-A767-FC45-A1EA-85BF104D02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CD4552-12E0-A326-CA9F-5F488327C616}"/>
              </a:ext>
            </a:extLst>
          </p:cNvPr>
          <p:cNvSpPr>
            <a:spLocks noGrp="1"/>
          </p:cNvSpPr>
          <p:nvPr>
            <p:ph type="dt" sz="half" idx="10"/>
          </p:nvPr>
        </p:nvSpPr>
        <p:spPr/>
        <p:txBody>
          <a:bodyPr/>
          <a:lstStyle/>
          <a:p>
            <a:fld id="{2D35C11C-42F4-44EF-A0A2-DC04CE9DAA76}" type="datetimeFigureOut">
              <a:rPr lang="en-IN" smtClean="0"/>
              <a:t>20-02-2025</a:t>
            </a:fld>
            <a:endParaRPr lang="en-IN"/>
          </a:p>
        </p:txBody>
      </p:sp>
      <p:sp>
        <p:nvSpPr>
          <p:cNvPr id="6" name="Footer Placeholder 5">
            <a:extLst>
              <a:ext uri="{FF2B5EF4-FFF2-40B4-BE49-F238E27FC236}">
                <a16:creationId xmlns:a16="http://schemas.microsoft.com/office/drawing/2014/main" id="{0FEF58AB-1B23-A2B0-7177-327E18591E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A58EC3-6429-8879-8AD5-940214122C9C}"/>
              </a:ext>
            </a:extLst>
          </p:cNvPr>
          <p:cNvSpPr>
            <a:spLocks noGrp="1"/>
          </p:cNvSpPr>
          <p:nvPr>
            <p:ph type="sldNum" sz="quarter" idx="12"/>
          </p:nvPr>
        </p:nvSpPr>
        <p:spPr/>
        <p:txBody>
          <a:bodyPr/>
          <a:lstStyle/>
          <a:p>
            <a:fld id="{9A6DD8CA-1BF8-486A-9697-672C9A2A323D}" type="slidenum">
              <a:rPr lang="en-IN" smtClean="0"/>
              <a:t>‹#›</a:t>
            </a:fld>
            <a:endParaRPr lang="en-IN"/>
          </a:p>
        </p:txBody>
      </p:sp>
    </p:spTree>
    <p:extLst>
      <p:ext uri="{BB962C8B-B14F-4D97-AF65-F5344CB8AC3E}">
        <p14:creationId xmlns:p14="http://schemas.microsoft.com/office/powerpoint/2010/main" val="3395184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379F15-E353-CA2A-0801-BF2143DC2D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8B4D01-D969-129B-A6FA-11B08B8E0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67E7CB-B15E-A70A-3A3F-95C89BBEEF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5C11C-42F4-44EF-A0A2-DC04CE9DAA76}" type="datetimeFigureOut">
              <a:rPr lang="en-IN" smtClean="0"/>
              <a:t>20-02-2025</a:t>
            </a:fld>
            <a:endParaRPr lang="en-IN"/>
          </a:p>
        </p:txBody>
      </p:sp>
      <p:sp>
        <p:nvSpPr>
          <p:cNvPr id="5" name="Footer Placeholder 4">
            <a:extLst>
              <a:ext uri="{FF2B5EF4-FFF2-40B4-BE49-F238E27FC236}">
                <a16:creationId xmlns:a16="http://schemas.microsoft.com/office/drawing/2014/main" id="{498418AD-ED17-BEDB-B2DE-BF10853544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DD0A3D-B14A-B794-F5E9-2228A6919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6DD8CA-1BF8-486A-9697-672C9A2A323D}" type="slidenum">
              <a:rPr lang="en-IN" smtClean="0"/>
              <a:t>‹#›</a:t>
            </a:fld>
            <a:endParaRPr lang="en-IN"/>
          </a:p>
        </p:txBody>
      </p:sp>
    </p:spTree>
    <p:extLst>
      <p:ext uri="{BB962C8B-B14F-4D97-AF65-F5344CB8AC3E}">
        <p14:creationId xmlns:p14="http://schemas.microsoft.com/office/powerpoint/2010/main" val="3463792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hyperlink" Target="https://sabarkantha.gujarat.gov.in/mdm-mid-day-meal" TargetMode="External"/><Relationship Id="rId3" Type="http://schemas.openxmlformats.org/officeDocument/2006/relationships/hyperlink" Target="https://www.indiamart.com/" TargetMode="External"/><Relationship Id="rId7" Type="http://schemas.openxmlformats.org/officeDocument/2006/relationships/hyperlink" Target="https://www.fatsecret.com/calories-nutrition/search?q=tomato" TargetMode="External"/><Relationship Id="rId2" Type="http://schemas.openxmlformats.org/officeDocument/2006/relationships/hyperlink" Target="https://www.who.int/news-room/fact-sheets/detail/healthy-diet" TargetMode="External"/><Relationship Id="rId1" Type="http://schemas.openxmlformats.org/officeDocument/2006/relationships/slideLayout" Target="../slideLayouts/slideLayout7.xml"/><Relationship Id="rId6" Type="http://schemas.openxmlformats.org/officeDocument/2006/relationships/hyperlink" Target="https://www.nutritiontable.com/nutritions/nutrient/?id=625" TargetMode="External"/><Relationship Id="rId5" Type="http://schemas.openxmlformats.org/officeDocument/2006/relationships/hyperlink" Target="https://www.bigbasket.com/pc/fruits-vegetables/exotic-fruits-veggies/" TargetMode="External"/><Relationship Id="rId4" Type="http://schemas.openxmlformats.org/officeDocument/2006/relationships/hyperlink" Target="https://www.jiomart.com/c/groceries/2" TargetMode="External"/><Relationship Id="rId9" Type="http://schemas.openxmlformats.org/officeDocument/2006/relationships/hyperlink" Target="https://pmposhan.education.gov.in/latest_updat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2ECDB1-75C7-1574-C634-D6E8D48EE1A9}"/>
              </a:ext>
            </a:extLst>
          </p:cNvPr>
          <p:cNvSpPr txBox="1"/>
          <p:nvPr/>
        </p:nvSpPr>
        <p:spPr>
          <a:xfrm>
            <a:off x="1719903" y="425931"/>
            <a:ext cx="8477063" cy="2219838"/>
          </a:xfrm>
          <a:prstGeom prst="rect">
            <a:avLst/>
          </a:prstGeom>
          <a:noFill/>
        </p:spPr>
        <p:txBody>
          <a:bodyPr wrap="square" rtlCol="0">
            <a:spAutoFit/>
          </a:bodyPr>
          <a:lstStyle/>
          <a:p>
            <a:pPr algn="ctr">
              <a:lnSpc>
                <a:spcPct val="150000"/>
              </a:lnSpc>
            </a:pPr>
            <a:r>
              <a:rPr lang="en-US" sz="3200" b="1" dirty="0">
                <a:latin typeface="Times New Roman" panose="02020603050405020304" pitchFamily="18" charset="0"/>
                <a:cs typeface="Times New Roman" panose="02020603050405020304" pitchFamily="18" charset="0"/>
              </a:rPr>
              <a:t>Gujarat University﻿</a:t>
            </a:r>
          </a:p>
          <a:p>
            <a:pPr algn="ctr">
              <a:lnSpc>
                <a:spcPct val="150000"/>
              </a:lnSpc>
            </a:pPr>
            <a:r>
              <a:rPr lang="en-US" sz="3200" b="1" dirty="0">
                <a:latin typeface="Times New Roman" panose="02020603050405020304" pitchFamily="18" charset="0"/>
                <a:cs typeface="Times New Roman" panose="02020603050405020304" pitchFamily="18" charset="0"/>
              </a:rPr>
              <a:t>School of Emerging Science and Technology ﻿</a:t>
            </a:r>
          </a:p>
          <a:p>
            <a:pPr algn="ctr">
              <a:lnSpc>
                <a:spcPct val="150000"/>
              </a:lnSpc>
            </a:pPr>
            <a:endParaRPr lang="en-IN" sz="32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CD573F9-B12F-6EC3-8FFF-4EB80D889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4975" y="50431"/>
            <a:ext cx="2304184" cy="2190750"/>
          </a:xfrm>
          <a:prstGeom prst="rect">
            <a:avLst/>
          </a:prstGeom>
        </p:spPr>
      </p:pic>
      <p:sp>
        <p:nvSpPr>
          <p:cNvPr id="3" name="TextBox 2">
            <a:extLst>
              <a:ext uri="{FF2B5EF4-FFF2-40B4-BE49-F238E27FC236}">
                <a16:creationId xmlns:a16="http://schemas.microsoft.com/office/drawing/2014/main" id="{79432DD2-70A5-F0D1-524C-DB4A4254B2E3}"/>
              </a:ext>
            </a:extLst>
          </p:cNvPr>
          <p:cNvSpPr txBox="1"/>
          <p:nvPr/>
        </p:nvSpPr>
        <p:spPr>
          <a:xfrm>
            <a:off x="575088" y="4841854"/>
            <a:ext cx="4316438" cy="1687963"/>
          </a:xfrm>
          <a:prstGeom prst="rect">
            <a:avLst/>
          </a:prstGeom>
          <a:noFill/>
        </p:spPr>
        <p:txBody>
          <a:bodyPr wrap="none" rtlCol="0">
            <a:spAutoFit/>
          </a:bodyPr>
          <a:lstStyle/>
          <a:p>
            <a:pPr algn="ctr">
              <a:lnSpc>
                <a:spcPct val="150000"/>
              </a:lnSpc>
            </a:pPr>
            <a:r>
              <a:rPr lang="en-US" sz="2400" b="1" dirty="0">
                <a:latin typeface="Times New Roman" panose="02020603050405020304" pitchFamily="18" charset="0"/>
                <a:cs typeface="Times New Roman" panose="02020603050405020304" pitchFamily="18" charset="0"/>
              </a:rPr>
              <a:t>Name : Sinh Rohitsinh</a:t>
            </a:r>
          </a:p>
          <a:p>
            <a:pPr algn="ctr">
              <a:lnSpc>
                <a:spcPct val="150000"/>
              </a:lnSpc>
            </a:pPr>
            <a:r>
              <a:rPr lang="en-US" sz="2400" b="1" dirty="0">
                <a:latin typeface="Times New Roman" panose="02020603050405020304" pitchFamily="18" charset="0"/>
                <a:cs typeface="Times New Roman" panose="02020603050405020304" pitchFamily="18" charset="0"/>
              </a:rPr>
              <a:t>(AIML - 33)</a:t>
            </a:r>
          </a:p>
          <a:p>
            <a:pPr algn="ctr">
              <a:lnSpc>
                <a:spcPct val="150000"/>
              </a:lnSpc>
            </a:pPr>
            <a:r>
              <a:rPr lang="en-US" sz="2400" b="1" dirty="0">
                <a:latin typeface="Times New Roman" panose="02020603050405020304" pitchFamily="18" charset="0"/>
                <a:cs typeface="Times New Roman" panose="02020603050405020304" pitchFamily="18" charset="0"/>
              </a:rPr>
              <a:t>Enrollment No. : 202222700027</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303386E-CD97-382F-7798-954BA4EE6F34}"/>
              </a:ext>
            </a:extLst>
          </p:cNvPr>
          <p:cNvSpPr txBox="1"/>
          <p:nvPr/>
        </p:nvSpPr>
        <p:spPr>
          <a:xfrm>
            <a:off x="7300474" y="4841853"/>
            <a:ext cx="4316438" cy="1687963"/>
          </a:xfrm>
          <a:prstGeom prst="rect">
            <a:avLst/>
          </a:prstGeom>
          <a:noFill/>
        </p:spPr>
        <p:txBody>
          <a:bodyPr wrap="none" rtlCol="0">
            <a:spAutoFit/>
          </a:bodyPr>
          <a:lstStyle/>
          <a:p>
            <a:pPr algn="ctr">
              <a:lnSpc>
                <a:spcPct val="150000"/>
              </a:lnSpc>
            </a:pPr>
            <a:r>
              <a:rPr lang="en-US" sz="2400" b="1" dirty="0">
                <a:latin typeface="Times New Roman" panose="02020603050405020304" pitchFamily="18" charset="0"/>
                <a:cs typeface="Times New Roman" panose="02020603050405020304" pitchFamily="18" charset="0"/>
              </a:rPr>
              <a:t>Name : Ashok Kumar Meena</a:t>
            </a:r>
          </a:p>
          <a:p>
            <a:pPr algn="ctr">
              <a:lnSpc>
                <a:spcPct val="150000"/>
              </a:lnSpc>
            </a:pPr>
            <a:r>
              <a:rPr lang="en-US" sz="2400" b="1" dirty="0">
                <a:latin typeface="Times New Roman" panose="02020603050405020304" pitchFamily="18" charset="0"/>
                <a:cs typeface="Times New Roman" panose="02020603050405020304" pitchFamily="18" charset="0"/>
              </a:rPr>
              <a:t>(DS - 01)</a:t>
            </a:r>
          </a:p>
          <a:p>
            <a:pPr algn="ctr">
              <a:lnSpc>
                <a:spcPct val="150000"/>
              </a:lnSpc>
            </a:pPr>
            <a:r>
              <a:rPr lang="en-US" sz="2400" b="1" dirty="0">
                <a:latin typeface="Times New Roman" panose="02020603050405020304" pitchFamily="18" charset="0"/>
                <a:cs typeface="Times New Roman" panose="02020603050405020304" pitchFamily="18" charset="0"/>
              </a:rPr>
              <a:t>Enrollment No. : 202222600030</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8C21C2F-FC33-B5B5-8A6F-65839F3A1E8D}"/>
              </a:ext>
            </a:extLst>
          </p:cNvPr>
          <p:cNvSpPr txBox="1"/>
          <p:nvPr/>
        </p:nvSpPr>
        <p:spPr>
          <a:xfrm>
            <a:off x="575088" y="4127042"/>
            <a:ext cx="11120283" cy="579967"/>
          </a:xfrm>
          <a:prstGeom prst="rect">
            <a:avLst/>
          </a:prstGeom>
          <a:noFill/>
        </p:spPr>
        <p:txBody>
          <a:bodyPr wrap="square" rtlCol="0">
            <a:spAutoFit/>
          </a:bodyPr>
          <a:lstStyle/>
          <a:p>
            <a:pPr algn="ctr">
              <a:lnSpc>
                <a:spcPct val="150000"/>
              </a:lnSpc>
            </a:pPr>
            <a:r>
              <a:rPr lang="en-IN" sz="2400" b="1" dirty="0">
                <a:latin typeface="Times New Roman" panose="02020603050405020304" pitchFamily="18" charset="0"/>
                <a:cs typeface="Times New Roman" panose="02020603050405020304" pitchFamily="18" charset="0"/>
              </a:rPr>
              <a:t>Mentors : Dr. Ankush Suthar and  Prof. Gautam Chauhan</a:t>
            </a:r>
          </a:p>
        </p:txBody>
      </p:sp>
      <p:sp>
        <p:nvSpPr>
          <p:cNvPr id="13" name="TextBox 12">
            <a:extLst>
              <a:ext uri="{FF2B5EF4-FFF2-40B4-BE49-F238E27FC236}">
                <a16:creationId xmlns:a16="http://schemas.microsoft.com/office/drawing/2014/main" id="{4AE080F9-3C50-2981-BDF5-1498025B0CCC}"/>
              </a:ext>
            </a:extLst>
          </p:cNvPr>
          <p:cNvSpPr txBox="1"/>
          <p:nvPr/>
        </p:nvSpPr>
        <p:spPr>
          <a:xfrm>
            <a:off x="0" y="2086092"/>
            <a:ext cx="12191999" cy="1665521"/>
          </a:xfrm>
          <a:prstGeom prst="rect">
            <a:avLst/>
          </a:prstGeom>
          <a:noFill/>
        </p:spPr>
        <p:txBody>
          <a:bodyPr wrap="square" rtlCol="0">
            <a:spAutoFit/>
          </a:bodyPr>
          <a:lstStyle/>
          <a:p>
            <a:pPr algn="ctr">
              <a:lnSpc>
                <a:spcPct val="150000"/>
              </a:lnSpc>
            </a:pPr>
            <a:r>
              <a:rPr lang="en-IN" sz="3600" b="1" u="sng" dirty="0">
                <a:latin typeface="Times New Roman" panose="02020603050405020304" pitchFamily="18" charset="0"/>
                <a:cs typeface="Times New Roman" panose="02020603050405020304" pitchFamily="18" charset="0"/>
              </a:rPr>
              <a:t>Title : </a:t>
            </a:r>
            <a:r>
              <a:rPr lang="en-US" sz="3600" b="1" u="sng" dirty="0">
                <a:latin typeface="Times New Roman" panose="02020603050405020304" pitchFamily="18" charset="0"/>
                <a:cs typeface="Times New Roman" panose="02020603050405020304" pitchFamily="18" charset="0"/>
              </a:rPr>
              <a:t>Diet Planning for Nutritional Programs</a:t>
            </a:r>
          </a:p>
          <a:p>
            <a:pPr algn="ctr">
              <a:lnSpc>
                <a:spcPct val="150000"/>
              </a:lnSpc>
            </a:pPr>
            <a:r>
              <a:rPr lang="en-US" sz="3600" b="1" u="sng" dirty="0">
                <a:latin typeface="Times New Roman" panose="02020603050405020304" pitchFamily="18" charset="0"/>
                <a:cs typeface="Times New Roman" panose="02020603050405020304" pitchFamily="18" charset="0"/>
              </a:rPr>
              <a:t> (Schools in Municipality/Villages)</a:t>
            </a:r>
            <a:endParaRPr lang="en-IN" sz="3600" dirty="0"/>
          </a:p>
        </p:txBody>
      </p:sp>
      <p:pic>
        <p:nvPicPr>
          <p:cNvPr id="6" name="Picture 5">
            <a:extLst>
              <a:ext uri="{FF2B5EF4-FFF2-40B4-BE49-F238E27FC236}">
                <a16:creationId xmlns:a16="http://schemas.microsoft.com/office/drawing/2014/main" id="{9348BFB7-2E8C-DB36-5749-74832F9B86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169" y="50431"/>
            <a:ext cx="1990725" cy="2190750"/>
          </a:xfrm>
          <a:prstGeom prst="rect">
            <a:avLst/>
          </a:prstGeom>
        </p:spPr>
      </p:pic>
    </p:spTree>
    <p:extLst>
      <p:ext uri="{BB962C8B-B14F-4D97-AF65-F5344CB8AC3E}">
        <p14:creationId xmlns:p14="http://schemas.microsoft.com/office/powerpoint/2010/main" val="1659408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D89BC40-A0E4-7AE3-703A-8C37BC357027}"/>
              </a:ext>
            </a:extLst>
          </p:cNvPr>
          <p:cNvSpPr txBox="1"/>
          <p:nvPr/>
        </p:nvSpPr>
        <p:spPr>
          <a:xfrm>
            <a:off x="752167" y="369027"/>
            <a:ext cx="10687665" cy="611994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According</a:t>
            </a:r>
            <a:r>
              <a:rPr lang="en-US" sz="2400" dirty="0">
                <a:latin typeface="Times New Roman" panose="02020603050405020304" pitchFamily="18" charset="0"/>
                <a:cs typeface="Times New Roman" panose="02020603050405020304" pitchFamily="18" charset="0"/>
              </a:rPr>
              <a:t> </a:t>
            </a:r>
            <a:r>
              <a:rPr lang="sv-SE" sz="2400" dirty="0">
                <a:latin typeface="Times New Roman" panose="02020603050405020304" pitchFamily="18" charset="0"/>
                <a:cs typeface="Times New Roman" panose="02020603050405020304" pitchFamily="18" charset="0"/>
              </a:rPr>
              <a:t>Esa-Pekka A. Nykänen, Hanna E. Dunning, Eileen Robertson, Richmond N. O. Aryeetey, and Alexander Parlesak (2018)</a:t>
            </a:r>
            <a:r>
              <a:rPr lang="en-US" sz="2400" dirty="0">
                <a:effectLst/>
                <a:latin typeface="Times New Roman" panose="02020603050405020304" pitchFamily="18" charset="0"/>
                <a:cs typeface="Times New Roman" panose="02020603050405020304" pitchFamily="18" charset="0"/>
              </a:rPr>
              <a:t> to Linear Programming (LP) was used to develop cost-minimizing food baskets (FBs) that are culturally acceptable for low-income families in Ghana.</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While the result is evidence of several micronutrient deficiencies being associated with extreme poverty ($1.9/day), the authors mentioned that diets providing $3.1/day could be adequate but called for collecting wild foods.</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Increased access to cereals, vegetables, and oil seeds crops was shown to help in fighting malnutrition.</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This could provide vital policy hints for agricultural policies related to affordable food and improved nutrition in the settings disallowing independent growth.</a:t>
            </a:r>
            <a:r>
              <a:rPr lang="en-US" sz="2400" dirty="0">
                <a:latin typeface="Times New Roman" panose="02020603050405020304" pitchFamily="18" charset="0"/>
                <a:cs typeface="Times New Roman" panose="02020603050405020304" pitchFamily="18" charset="0"/>
              </a:rPr>
              <a:t> </a:t>
            </a:r>
          </a:p>
          <a:p>
            <a:pPr algn="just">
              <a:lnSpc>
                <a:spcPct val="150000"/>
              </a:lnSpc>
            </a:pPr>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3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130AC03-7AA5-2F6D-2EF9-34FE1F220D01}"/>
              </a:ext>
            </a:extLst>
          </p:cNvPr>
          <p:cNvGraphicFramePr>
            <a:graphicFrameLocks noGrp="1"/>
          </p:cNvGraphicFramePr>
          <p:nvPr>
            <p:extLst>
              <p:ext uri="{D42A27DB-BD31-4B8C-83A1-F6EECF244321}">
                <p14:modId xmlns:p14="http://schemas.microsoft.com/office/powerpoint/2010/main" val="2865179819"/>
              </p:ext>
            </p:extLst>
          </p:nvPr>
        </p:nvGraphicFramePr>
        <p:xfrm>
          <a:off x="1" y="1146648"/>
          <a:ext cx="12192000" cy="5685458"/>
        </p:xfrm>
        <a:graphic>
          <a:graphicData uri="http://schemas.openxmlformats.org/drawingml/2006/table">
            <a:tbl>
              <a:tblPr firstRow="1" bandRow="1">
                <a:tableStyleId>{5940675A-B579-460E-94D1-54222C63F5DA}</a:tableStyleId>
              </a:tblPr>
              <a:tblGrid>
                <a:gridCol w="2620400">
                  <a:extLst>
                    <a:ext uri="{9D8B030D-6E8A-4147-A177-3AD203B41FA5}">
                      <a16:colId xmlns:a16="http://schemas.microsoft.com/office/drawing/2014/main" val="3985915067"/>
                    </a:ext>
                  </a:extLst>
                </a:gridCol>
                <a:gridCol w="4221151">
                  <a:extLst>
                    <a:ext uri="{9D8B030D-6E8A-4147-A177-3AD203B41FA5}">
                      <a16:colId xmlns:a16="http://schemas.microsoft.com/office/drawing/2014/main" val="103239645"/>
                    </a:ext>
                  </a:extLst>
                </a:gridCol>
                <a:gridCol w="5350449">
                  <a:extLst>
                    <a:ext uri="{9D8B030D-6E8A-4147-A177-3AD203B41FA5}">
                      <a16:colId xmlns:a16="http://schemas.microsoft.com/office/drawing/2014/main" val="3747227440"/>
                    </a:ext>
                  </a:extLst>
                </a:gridCol>
              </a:tblGrid>
              <a:tr h="745908">
                <a:tc>
                  <a:txBody>
                    <a:bodyPr/>
                    <a:lstStyle/>
                    <a:p>
                      <a:pPr algn="ctr"/>
                      <a:r>
                        <a:rPr lang="en-IN" sz="2000" dirty="0"/>
                        <a:t>Data Type</a:t>
                      </a:r>
                      <a:endParaRPr lang="en-IN" sz="2000" dirty="0">
                        <a:latin typeface="Times New Roman" panose="02020603050405020304" pitchFamily="18" charset="0"/>
                        <a:cs typeface="Times New Roman" panose="02020603050405020304" pitchFamily="18" charset="0"/>
                      </a:endParaRPr>
                    </a:p>
                  </a:txBody>
                  <a:tcPr anchor="ctr">
                    <a:solidFill>
                      <a:schemeClr val="bg1">
                        <a:lumMod val="85000"/>
                      </a:schemeClr>
                    </a:solidFill>
                  </a:tcPr>
                </a:tc>
                <a:tc>
                  <a:txBody>
                    <a:bodyPr/>
                    <a:lstStyle/>
                    <a:p>
                      <a:pPr algn="ctr"/>
                      <a:r>
                        <a:rPr lang="en-IN" sz="2000" dirty="0"/>
                        <a:t>Details</a:t>
                      </a:r>
                      <a:endParaRPr lang="en-IN" sz="2000" dirty="0">
                        <a:latin typeface="Times New Roman" panose="02020603050405020304" pitchFamily="18" charset="0"/>
                        <a:cs typeface="Times New Roman" panose="02020603050405020304" pitchFamily="18" charset="0"/>
                      </a:endParaRPr>
                    </a:p>
                  </a:txBody>
                  <a:tcPr anchor="ctr">
                    <a:solidFill>
                      <a:schemeClr val="bg1">
                        <a:lumMod val="85000"/>
                      </a:schemeClr>
                    </a:solidFill>
                  </a:tcPr>
                </a:tc>
                <a:tc>
                  <a:txBody>
                    <a:bodyPr/>
                    <a:lstStyle/>
                    <a:p>
                      <a:pPr algn="ctr"/>
                      <a:r>
                        <a:rPr lang="en-IN" sz="2000" dirty="0"/>
                        <a:t>Source</a:t>
                      </a:r>
                      <a:endParaRPr lang="en-IN" sz="2000" dirty="0">
                        <a:latin typeface="Times New Roman" panose="02020603050405020304" pitchFamily="18" charset="0"/>
                        <a:cs typeface="Times New Roman" panose="02020603050405020304" pitchFamily="18" charset="0"/>
                      </a:endParaRPr>
                    </a:p>
                  </a:txBody>
                  <a:tcPr anchor="ctr">
                    <a:solidFill>
                      <a:schemeClr val="bg1">
                        <a:lumMod val="85000"/>
                      </a:schemeClr>
                    </a:solidFill>
                  </a:tcPr>
                </a:tc>
                <a:extLst>
                  <a:ext uri="{0D108BD9-81ED-4DB2-BD59-A6C34878D82A}">
                    <a16:rowId xmlns:a16="http://schemas.microsoft.com/office/drawing/2014/main" val="434893442"/>
                  </a:ext>
                </a:extLst>
              </a:tr>
              <a:tr h="720015">
                <a:tc>
                  <a:txBody>
                    <a:bodyPr/>
                    <a:lstStyle/>
                    <a:p>
                      <a:pPr algn="ctr"/>
                      <a:r>
                        <a:rPr lang="en-IN" sz="2000" dirty="0"/>
                        <a:t>Food Items Available</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List of local and seasonal food items</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School kitchens, suppliers, market surveys</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55063611"/>
                  </a:ext>
                </a:extLst>
              </a:tr>
              <a:tr h="1123820">
                <a:tc>
                  <a:txBody>
                    <a:bodyPr/>
                    <a:lstStyle/>
                    <a:p>
                      <a:pPr algn="ctr"/>
                      <a:r>
                        <a:rPr lang="en-IN" sz="2000" dirty="0"/>
                        <a:t>Nutrient Composition</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Calories, protein, vitamins, minerals per unit of food</a:t>
                      </a:r>
                      <a:endParaRPr lang="en-IN" sz="2000" dirty="0"/>
                    </a:p>
                    <a:p>
                      <a:pPr algn="ct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Food databases, government nutritional guidelines</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87865776"/>
                  </a:ext>
                </a:extLst>
              </a:tr>
              <a:tr h="745908">
                <a:tc>
                  <a:txBody>
                    <a:bodyPr/>
                    <a:lstStyle/>
                    <a:p>
                      <a:pPr algn="ctr"/>
                      <a:r>
                        <a:rPr lang="en-IN" sz="2000" dirty="0"/>
                        <a:t>Food Cost</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it-IT" sz="2000" dirty="0"/>
                        <a:t>Price per unit (e.g., per kg, per liter)</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fr-FR" sz="2000" dirty="0"/>
                        <a:t>Local market surveys, supplier quotations</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27347020"/>
                  </a:ext>
                </a:extLst>
              </a:tr>
              <a:tr h="783269">
                <a:tc>
                  <a:txBody>
                    <a:bodyPr/>
                    <a:lstStyle/>
                    <a:p>
                      <a:pPr algn="ctr"/>
                      <a:r>
                        <a:rPr lang="en-IN" sz="2000" dirty="0"/>
                        <a:t>Dietary Requirements</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IN" sz="2000" dirty="0"/>
                        <a:t>Minimum daily intake for students</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Government health departments, WHO, UNICEF</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761464387"/>
                  </a:ext>
                </a:extLst>
              </a:tr>
              <a:tr h="783269">
                <a:tc>
                  <a:txBody>
                    <a:bodyPr/>
                    <a:lstStyle/>
                    <a:p>
                      <a:pPr algn="ctr"/>
                      <a:r>
                        <a:rPr lang="en-IN" sz="2000" dirty="0"/>
                        <a:t>Food Availability</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Maximum supply per food type (if limited)</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IN" sz="2000" dirty="0"/>
                        <a:t>Local suppliers, government programs</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14103585"/>
                  </a:ext>
                </a:extLst>
              </a:tr>
              <a:tr h="783269">
                <a:tc>
                  <a:txBody>
                    <a:bodyPr/>
                    <a:lstStyle/>
                    <a:p>
                      <a:pPr algn="ctr"/>
                      <a:r>
                        <a:rPr lang="en-IN" sz="2000" dirty="0"/>
                        <a:t>Portion Sizes</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US" sz="2000" dirty="0"/>
                        <a:t>Typical serving sizes for each food item</a:t>
                      </a:r>
                      <a:endParaRPr lang="en-IN" sz="2000" dirty="0">
                        <a:latin typeface="Times New Roman" panose="02020603050405020304" pitchFamily="18" charset="0"/>
                        <a:cs typeface="Times New Roman" panose="02020603050405020304" pitchFamily="18" charset="0"/>
                      </a:endParaRPr>
                    </a:p>
                  </a:txBody>
                  <a:tcPr anchor="ctr"/>
                </a:tc>
                <a:tc>
                  <a:txBody>
                    <a:bodyPr/>
                    <a:lstStyle/>
                    <a:p>
                      <a:pPr algn="ctr"/>
                      <a:r>
                        <a:rPr lang="en-IN" sz="2000" dirty="0"/>
                        <a:t>Dietitians, school nutritionists</a:t>
                      </a:r>
                      <a:endParaRPr lang="en-IN"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767631459"/>
                  </a:ext>
                </a:extLst>
              </a:tr>
            </a:tbl>
          </a:graphicData>
        </a:graphic>
      </p:graphicFrame>
      <p:sp>
        <p:nvSpPr>
          <p:cNvPr id="4" name="TextBox 3">
            <a:extLst>
              <a:ext uri="{FF2B5EF4-FFF2-40B4-BE49-F238E27FC236}">
                <a16:creationId xmlns:a16="http://schemas.microsoft.com/office/drawing/2014/main" id="{0B1765B6-0751-0539-E66D-011E0C84E3B7}"/>
              </a:ext>
            </a:extLst>
          </p:cNvPr>
          <p:cNvSpPr txBox="1"/>
          <p:nvPr/>
        </p:nvSpPr>
        <p:spPr>
          <a:xfrm>
            <a:off x="-1" y="684983"/>
            <a:ext cx="12192000" cy="461665"/>
          </a:xfrm>
          <a:prstGeom prst="rect">
            <a:avLst/>
          </a:prstGeom>
          <a:noFill/>
        </p:spPr>
        <p:txBody>
          <a:bodyPr wrap="square" rtlCol="0">
            <a:spAutoFit/>
          </a:bodyPr>
          <a:lstStyle/>
          <a:p>
            <a:pPr algn="just"/>
            <a:r>
              <a:rPr lang="en-IN" sz="2400" b="1" dirty="0">
                <a:latin typeface="Times New Roman" panose="02020603050405020304" pitchFamily="18" charset="0"/>
                <a:cs typeface="Times New Roman" panose="02020603050405020304" pitchFamily="18" charset="0"/>
              </a:rPr>
              <a:t>Data Requirements :- </a:t>
            </a:r>
          </a:p>
        </p:txBody>
      </p:sp>
      <p:sp>
        <p:nvSpPr>
          <p:cNvPr id="2" name="TextBox 1">
            <a:extLst>
              <a:ext uri="{FF2B5EF4-FFF2-40B4-BE49-F238E27FC236}">
                <a16:creationId xmlns:a16="http://schemas.microsoft.com/office/drawing/2014/main" id="{FCB50DF7-0A19-4C24-F8D9-E56B18421485}"/>
              </a:ext>
            </a:extLst>
          </p:cNvPr>
          <p:cNvSpPr txBox="1"/>
          <p:nvPr/>
        </p:nvSpPr>
        <p:spPr>
          <a:xfrm>
            <a:off x="0" y="159950"/>
            <a:ext cx="12191999"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Methodology</a:t>
            </a:r>
            <a:endParaRPr lang="en-IN" sz="3600" dirty="0"/>
          </a:p>
        </p:txBody>
      </p:sp>
    </p:spTree>
    <p:extLst>
      <p:ext uri="{BB962C8B-B14F-4D97-AF65-F5344CB8AC3E}">
        <p14:creationId xmlns:p14="http://schemas.microsoft.com/office/powerpoint/2010/main" val="1303374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584A69-78A0-5AC2-BD2D-902DDC1A9723}"/>
              </a:ext>
            </a:extLst>
          </p:cNvPr>
          <p:cNvSpPr txBox="1"/>
          <p:nvPr/>
        </p:nvSpPr>
        <p:spPr>
          <a:xfrm>
            <a:off x="649025" y="548179"/>
            <a:ext cx="10893950" cy="5761642"/>
          </a:xfrm>
          <a:prstGeom prst="rect">
            <a:avLst/>
          </a:prstGeom>
          <a:noFill/>
        </p:spPr>
        <p:txBody>
          <a:bodyPr wrap="square" rtlCol="0" anchor="ctr">
            <a:spAutoFit/>
          </a:bodyPr>
          <a:lstStyle/>
          <a:p>
            <a:pPr marL="342900" indent="-342900" algn="just">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Problem Definition :</a:t>
            </a:r>
          </a:p>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Objective :</a:t>
            </a:r>
            <a:r>
              <a:rPr lang="en-US" sz="2200" dirty="0">
                <a:latin typeface="Times New Roman" panose="02020603050405020304" pitchFamily="18" charset="0"/>
                <a:cs typeface="Times New Roman" panose="02020603050405020304" pitchFamily="18" charset="0"/>
              </a:rPr>
              <a:t> Minimize the total cost of a meal plan while meeting daily nutritional requirements for students.</a:t>
            </a:r>
          </a:p>
          <a:p>
            <a:pPr marL="342900" indent="-342900" algn="just">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Constraints :</a:t>
            </a:r>
            <a:r>
              <a:rPr lang="en-US" sz="2200" dirty="0">
                <a:latin typeface="Times New Roman" panose="02020603050405020304" pitchFamily="18" charset="0"/>
                <a:cs typeface="Times New Roman" panose="02020603050405020304" pitchFamily="18" charset="0"/>
              </a:rPr>
              <a:t> Nutritional guidelines, food availability, portion sizes, and dietary balance.</a:t>
            </a:r>
          </a:p>
          <a:p>
            <a:pPr marL="342900" indent="-342900" algn="just">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Decision Variables :</a:t>
            </a:r>
            <a:r>
              <a:rPr lang="en-US" sz="2200" dirty="0">
                <a:latin typeface="Times New Roman" panose="02020603050405020304" pitchFamily="18" charset="0"/>
                <a:cs typeface="Times New Roman" panose="02020603050405020304" pitchFamily="18" charset="0"/>
              </a:rPr>
              <a:t> Selection and quantity of food items in meals.</a:t>
            </a:r>
            <a:endParaRPr lang="en-IN" sz="2400" b="1" dirty="0">
              <a:latin typeface="Times New Roman" panose="02020603050405020304" pitchFamily="18" charset="0"/>
              <a:cs typeface="Times New Roman" panose="02020603050405020304" pitchFamily="18" charset="0"/>
            </a:endParaRPr>
          </a:p>
          <a:p>
            <a:pPr algn="just">
              <a:lnSpc>
                <a:spcPct val="150000"/>
              </a:lnSpc>
            </a:pPr>
            <a:endParaRPr lang="en-IN" sz="24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Data Collection :</a:t>
            </a: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School Meal Records : </a:t>
            </a:r>
            <a:r>
              <a:rPr lang="en-US" sz="2200" dirty="0">
                <a:latin typeface="Times New Roman" panose="02020603050405020304" pitchFamily="18" charset="0"/>
                <a:cs typeface="Times New Roman" panose="02020603050405020304" pitchFamily="18" charset="0"/>
              </a:rPr>
              <a:t>Obtain previous school meal plans.	</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Price of Food Items : </a:t>
            </a:r>
            <a:r>
              <a:rPr lang="en-US" sz="2200" dirty="0">
                <a:latin typeface="Times New Roman" panose="02020603050405020304" pitchFamily="18" charset="0"/>
                <a:cs typeface="Times New Roman" panose="02020603050405020304" pitchFamily="18" charset="0"/>
              </a:rPr>
              <a:t>Collect current food price data from </a:t>
            </a:r>
            <a:r>
              <a:rPr lang="en-IN" sz="2200" dirty="0">
                <a:latin typeface="Times New Roman" panose="02020603050405020304" pitchFamily="18" charset="0"/>
                <a:cs typeface="Times New Roman" panose="02020603050405020304" pitchFamily="18" charset="0"/>
              </a:rPr>
              <a:t>online platforms like </a:t>
            </a:r>
            <a:r>
              <a:rPr lang="en-IN" sz="2200" dirty="0" err="1">
                <a:latin typeface="Times New Roman" panose="02020603050405020304" pitchFamily="18" charset="0"/>
                <a:cs typeface="Times New Roman" panose="02020603050405020304" pitchFamily="18" charset="0"/>
              </a:rPr>
              <a:t>BigBasket</a:t>
            </a:r>
            <a:r>
              <a:rPr lang="en-IN" sz="2200" dirty="0">
                <a:latin typeface="Times New Roman" panose="02020603050405020304" pitchFamily="18" charset="0"/>
                <a:cs typeface="Times New Roman" panose="02020603050405020304" pitchFamily="18" charset="0"/>
              </a:rPr>
              <a:t>, JioMart .</a:t>
            </a:r>
            <a:endParaRPr lang="en-IN" sz="2200" b="1" dirty="0">
              <a:latin typeface="Times New Roman" panose="02020603050405020304" pitchFamily="18" charset="0"/>
              <a:cs typeface="Times New Roman" panose="02020603050405020304" pitchFamily="18" charset="0"/>
            </a:endParaRPr>
          </a:p>
          <a:p>
            <a:pPr algn="just">
              <a:lnSpc>
                <a:spcPct val="150000"/>
              </a:lnSpc>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244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3E52C-31FB-43EE-CC81-31B9E3B930BE}"/>
              </a:ext>
            </a:extLst>
          </p:cNvPr>
          <p:cNvSpPr>
            <a:spLocks noGrp="1"/>
          </p:cNvSpPr>
          <p:nvPr>
            <p:ph type="title"/>
          </p:nvPr>
        </p:nvSpPr>
        <p:spPr>
          <a:xfrm>
            <a:off x="0" y="1"/>
            <a:ext cx="12191995" cy="620486"/>
          </a:xfrm>
        </p:spPr>
        <p:txBody>
          <a:bodyPr>
            <a:noAutofit/>
          </a:bodyPr>
          <a:lstStyle/>
          <a:p>
            <a:pPr algn="ctr"/>
            <a:r>
              <a:rPr lang="en-US" sz="3200" b="1" dirty="0">
                <a:latin typeface="Times New Roman" panose="02020603050405020304" pitchFamily="18" charset="0"/>
                <a:cs typeface="Times New Roman" panose="02020603050405020304" pitchFamily="18" charset="0"/>
              </a:rPr>
              <a:t>Model Formulation</a:t>
            </a:r>
            <a:endParaRPr lang="en-US" sz="32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990430DC-3A9A-3602-6220-EBF07746677D}"/>
              </a:ext>
            </a:extLst>
          </p:cNvPr>
          <p:cNvGraphicFramePr>
            <a:graphicFrameLocks noGrp="1"/>
          </p:cNvGraphicFramePr>
          <p:nvPr>
            <p:ph idx="1"/>
          </p:nvPr>
        </p:nvGraphicFramePr>
        <p:xfrm>
          <a:off x="838199" y="2583974"/>
          <a:ext cx="10515603" cy="2834640"/>
        </p:xfrm>
        <a:graphic>
          <a:graphicData uri="http://schemas.openxmlformats.org/drawingml/2006/table">
            <a:tbl>
              <a:tblPr/>
              <a:tblGrid>
                <a:gridCol w="1502229">
                  <a:extLst>
                    <a:ext uri="{9D8B030D-6E8A-4147-A177-3AD203B41FA5}">
                      <a16:colId xmlns:a16="http://schemas.microsoft.com/office/drawing/2014/main" val="2285280707"/>
                    </a:ext>
                  </a:extLst>
                </a:gridCol>
                <a:gridCol w="1502229">
                  <a:extLst>
                    <a:ext uri="{9D8B030D-6E8A-4147-A177-3AD203B41FA5}">
                      <a16:colId xmlns:a16="http://schemas.microsoft.com/office/drawing/2014/main" val="3758701198"/>
                    </a:ext>
                  </a:extLst>
                </a:gridCol>
                <a:gridCol w="1502229">
                  <a:extLst>
                    <a:ext uri="{9D8B030D-6E8A-4147-A177-3AD203B41FA5}">
                      <a16:colId xmlns:a16="http://schemas.microsoft.com/office/drawing/2014/main" val="1443468014"/>
                    </a:ext>
                  </a:extLst>
                </a:gridCol>
                <a:gridCol w="1502229">
                  <a:extLst>
                    <a:ext uri="{9D8B030D-6E8A-4147-A177-3AD203B41FA5}">
                      <a16:colId xmlns:a16="http://schemas.microsoft.com/office/drawing/2014/main" val="2533191907"/>
                    </a:ext>
                  </a:extLst>
                </a:gridCol>
                <a:gridCol w="1502229">
                  <a:extLst>
                    <a:ext uri="{9D8B030D-6E8A-4147-A177-3AD203B41FA5}">
                      <a16:colId xmlns:a16="http://schemas.microsoft.com/office/drawing/2014/main" val="4142465167"/>
                    </a:ext>
                  </a:extLst>
                </a:gridCol>
                <a:gridCol w="1502229">
                  <a:extLst>
                    <a:ext uri="{9D8B030D-6E8A-4147-A177-3AD203B41FA5}">
                      <a16:colId xmlns:a16="http://schemas.microsoft.com/office/drawing/2014/main" val="1762917693"/>
                    </a:ext>
                  </a:extLst>
                </a:gridCol>
                <a:gridCol w="1502229">
                  <a:extLst>
                    <a:ext uri="{9D8B030D-6E8A-4147-A177-3AD203B41FA5}">
                      <a16:colId xmlns:a16="http://schemas.microsoft.com/office/drawing/2014/main" val="3157024499"/>
                    </a:ext>
                  </a:extLst>
                </a:gridCol>
              </a:tblGrid>
              <a:tr h="640080">
                <a:tc>
                  <a:txBody>
                    <a:bodyPr/>
                    <a:lstStyle/>
                    <a:p>
                      <a:endParaRPr lang="en-US" sz="1800" dirty="0"/>
                    </a:p>
                  </a:txBody>
                  <a:tcPr anchor="ctr">
                    <a:lnL>
                      <a:noFill/>
                    </a:lnL>
                    <a:lnR>
                      <a:noFill/>
                    </a:lnR>
                    <a:lnT>
                      <a:noFill/>
                    </a:lnT>
                    <a:lnB>
                      <a:noFill/>
                    </a:lnB>
                    <a:noFill/>
                  </a:tcPr>
                </a:tc>
                <a:tc>
                  <a:txBody>
                    <a:bodyPr/>
                    <a:lstStyle/>
                    <a:p>
                      <a:endParaRPr lang="en-US" sz="1800" dirty="0"/>
                    </a:p>
                  </a:txBody>
                  <a:tcPr anchor="ctr">
                    <a:lnL>
                      <a:noFill/>
                    </a:lnL>
                    <a:lnR>
                      <a:noFill/>
                    </a:lnR>
                    <a:lnT>
                      <a:noFill/>
                    </a:lnT>
                    <a:lnB>
                      <a:noFill/>
                    </a:lnB>
                    <a:noFill/>
                  </a:tcPr>
                </a:tc>
                <a:tc>
                  <a:txBody>
                    <a:bodyPr/>
                    <a:lstStyle/>
                    <a:p>
                      <a:endParaRPr lang="en-US" sz="1800" dirty="0"/>
                    </a:p>
                  </a:txBody>
                  <a:tcPr anchor="ctr">
                    <a:lnL>
                      <a:noFill/>
                    </a:lnL>
                    <a:lnR>
                      <a:noFill/>
                    </a:lnR>
                    <a:lnT>
                      <a:noFill/>
                    </a:lnT>
                    <a:lnB>
                      <a:noFill/>
                    </a:lnB>
                    <a:noFill/>
                  </a:tcPr>
                </a:tc>
                <a:tc>
                  <a:txBody>
                    <a:bodyPr/>
                    <a:lstStyle/>
                    <a:p>
                      <a:endParaRPr lang="en-US" sz="1800" dirty="0"/>
                    </a:p>
                  </a:txBody>
                  <a:tcPr anchor="ctr">
                    <a:lnL>
                      <a:noFill/>
                    </a:lnL>
                    <a:lnR>
                      <a:noFill/>
                    </a:lnR>
                    <a:lnT>
                      <a:noFill/>
                    </a:lnT>
                    <a:lnB>
                      <a:noFill/>
                    </a:lnB>
                    <a:noFill/>
                  </a:tcPr>
                </a:tc>
                <a:tc>
                  <a:txBody>
                    <a:bodyPr/>
                    <a:lstStyle/>
                    <a:p>
                      <a:endParaRPr lang="en-US" sz="1800" dirty="0"/>
                    </a:p>
                  </a:txBody>
                  <a:tcPr anchor="ctr">
                    <a:lnL>
                      <a:noFill/>
                    </a:lnL>
                    <a:lnR>
                      <a:noFill/>
                    </a:lnR>
                    <a:lnT>
                      <a:noFill/>
                    </a:lnT>
                    <a:lnB>
                      <a:noFill/>
                    </a:lnB>
                    <a:noFill/>
                  </a:tcPr>
                </a:tc>
                <a:tc>
                  <a:txBody>
                    <a:bodyPr/>
                    <a:lstStyle/>
                    <a:p>
                      <a:endParaRPr lang="en-US" sz="1800" dirty="0"/>
                    </a:p>
                  </a:txBody>
                  <a:tcPr anchor="ctr">
                    <a:lnL>
                      <a:noFill/>
                    </a:lnL>
                    <a:lnR>
                      <a:noFill/>
                    </a:lnR>
                    <a:lnT>
                      <a:noFill/>
                    </a:lnT>
                    <a:lnB>
                      <a:noFill/>
                    </a:lnB>
                    <a:noFill/>
                  </a:tcPr>
                </a:tc>
                <a:tc>
                  <a:txBody>
                    <a:bodyPr/>
                    <a:lstStyle/>
                    <a:p>
                      <a:endParaRPr lang="en-US" sz="1800" dirty="0"/>
                    </a:p>
                  </a:txBody>
                  <a:tcPr anchor="ctr">
                    <a:lnL>
                      <a:noFill/>
                    </a:lnL>
                    <a:lnR>
                      <a:noFill/>
                    </a:lnR>
                    <a:lnT>
                      <a:noFill/>
                    </a:lnT>
                    <a:lnB>
                      <a:noFill/>
                    </a:lnB>
                    <a:noFill/>
                  </a:tcPr>
                </a:tc>
                <a:extLst>
                  <a:ext uri="{0D108BD9-81ED-4DB2-BD59-A6C34878D82A}">
                    <a16:rowId xmlns:a16="http://schemas.microsoft.com/office/drawing/2014/main" val="2803337425"/>
                  </a:ext>
                </a:extLst>
              </a:tr>
              <a:tr h="365760">
                <a:tc>
                  <a:txBody>
                    <a:bodyPr/>
                    <a:lstStyle/>
                    <a:p>
                      <a:endParaRPr lang="en-US" sz="1800"/>
                    </a:p>
                  </a:txBody>
                  <a:tcPr anchor="ctr">
                    <a:lnL>
                      <a:noFill/>
                    </a:lnL>
                    <a:lnR>
                      <a:noFill/>
                    </a:lnR>
                    <a:lnT>
                      <a:noFill/>
                    </a:lnT>
                    <a:lnB>
                      <a:noFill/>
                    </a:lnB>
                    <a:noFill/>
                  </a:tcPr>
                </a:tc>
                <a:tc>
                  <a:txBody>
                    <a:bodyPr/>
                    <a:lstStyle/>
                    <a:p>
                      <a:endParaRPr lang="en-US" sz="1800" dirty="0"/>
                    </a:p>
                  </a:txBody>
                  <a:tcPr anchor="ctr">
                    <a:lnL>
                      <a:noFill/>
                    </a:lnL>
                    <a:lnR>
                      <a:noFill/>
                    </a:lnR>
                    <a:lnT>
                      <a:noFill/>
                    </a:lnT>
                    <a:lnB>
                      <a:noFill/>
                    </a:lnB>
                    <a:noFill/>
                  </a:tcPr>
                </a:tc>
                <a:tc>
                  <a:txBody>
                    <a:bodyPr/>
                    <a:lstStyle/>
                    <a:p>
                      <a:endParaRPr lang="en-US" sz="1800" dirty="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dirty="0"/>
                    </a:p>
                  </a:txBody>
                  <a:tcPr anchor="ctr">
                    <a:lnL>
                      <a:noFill/>
                    </a:lnL>
                    <a:lnR>
                      <a:noFill/>
                    </a:lnR>
                    <a:lnT>
                      <a:noFill/>
                    </a:lnT>
                    <a:lnB>
                      <a:noFill/>
                    </a:lnB>
                    <a:noFill/>
                  </a:tcPr>
                </a:tc>
                <a:extLst>
                  <a:ext uri="{0D108BD9-81ED-4DB2-BD59-A6C34878D82A}">
                    <a16:rowId xmlns:a16="http://schemas.microsoft.com/office/drawing/2014/main" val="2103401664"/>
                  </a:ext>
                </a:extLst>
              </a:tr>
              <a:tr h="365760">
                <a:tc>
                  <a:txBody>
                    <a:bodyPr/>
                    <a:lstStyle/>
                    <a:p>
                      <a:endParaRPr lang="en-US" sz="1800"/>
                    </a:p>
                  </a:txBody>
                  <a:tcPr anchor="ctr">
                    <a:lnL>
                      <a:noFill/>
                    </a:lnL>
                    <a:lnR>
                      <a:noFill/>
                    </a:lnR>
                    <a:lnT>
                      <a:noFill/>
                    </a:lnT>
                    <a:lnB>
                      <a:noFill/>
                    </a:lnB>
                    <a:noFill/>
                  </a:tcPr>
                </a:tc>
                <a:tc>
                  <a:txBody>
                    <a:bodyPr/>
                    <a:lstStyle/>
                    <a:p>
                      <a:endParaRPr lang="en-US" sz="1800" dirty="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dirty="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extLst>
                  <a:ext uri="{0D108BD9-81ED-4DB2-BD59-A6C34878D82A}">
                    <a16:rowId xmlns:a16="http://schemas.microsoft.com/office/drawing/2014/main" val="894152469"/>
                  </a:ext>
                </a:extLst>
              </a:tr>
              <a:tr h="365760">
                <a:tc>
                  <a:txBody>
                    <a:bodyPr/>
                    <a:lstStyle/>
                    <a:p>
                      <a:endParaRPr lang="en-US" sz="180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dirty="0"/>
                    </a:p>
                  </a:txBody>
                  <a:tcPr anchor="ctr">
                    <a:lnL>
                      <a:noFill/>
                    </a:lnL>
                    <a:lnR>
                      <a:noFill/>
                    </a:lnR>
                    <a:lnT>
                      <a:noFill/>
                    </a:lnT>
                    <a:lnB>
                      <a:noFill/>
                    </a:lnB>
                    <a:noFill/>
                  </a:tcPr>
                </a:tc>
                <a:tc>
                  <a:txBody>
                    <a:bodyPr/>
                    <a:lstStyle/>
                    <a:p>
                      <a:endParaRPr lang="en-US" sz="1800" dirty="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extLst>
                  <a:ext uri="{0D108BD9-81ED-4DB2-BD59-A6C34878D82A}">
                    <a16:rowId xmlns:a16="http://schemas.microsoft.com/office/drawing/2014/main" val="3789067709"/>
                  </a:ext>
                </a:extLst>
              </a:tr>
              <a:tr h="365760">
                <a:tc>
                  <a:txBody>
                    <a:bodyPr/>
                    <a:lstStyle/>
                    <a:p>
                      <a:endParaRPr lang="en-US" sz="1800" dirty="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dirty="0"/>
                    </a:p>
                  </a:txBody>
                  <a:tcPr anchor="ctr">
                    <a:lnL>
                      <a:noFill/>
                    </a:lnL>
                    <a:lnR>
                      <a:noFill/>
                    </a:lnR>
                    <a:lnT>
                      <a:noFill/>
                    </a:lnT>
                    <a:lnB>
                      <a:noFill/>
                    </a:lnB>
                    <a:noFill/>
                  </a:tcPr>
                </a:tc>
                <a:tc>
                  <a:txBody>
                    <a:bodyPr/>
                    <a:lstStyle/>
                    <a:p>
                      <a:endParaRPr lang="en-US" sz="1800" dirty="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extLst>
                  <a:ext uri="{0D108BD9-81ED-4DB2-BD59-A6C34878D82A}">
                    <a16:rowId xmlns:a16="http://schemas.microsoft.com/office/drawing/2014/main" val="153126997"/>
                  </a:ext>
                </a:extLst>
              </a:tr>
              <a:tr h="365760">
                <a:tc>
                  <a:txBody>
                    <a:bodyPr/>
                    <a:lstStyle/>
                    <a:p>
                      <a:endParaRPr lang="en-US" sz="180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dirty="0"/>
                    </a:p>
                  </a:txBody>
                  <a:tcPr anchor="ctr">
                    <a:lnL>
                      <a:noFill/>
                    </a:lnL>
                    <a:lnR>
                      <a:noFill/>
                    </a:lnR>
                    <a:lnT>
                      <a:noFill/>
                    </a:lnT>
                    <a:lnB>
                      <a:noFill/>
                    </a:lnB>
                    <a:noFill/>
                  </a:tcPr>
                </a:tc>
                <a:tc>
                  <a:txBody>
                    <a:bodyPr/>
                    <a:lstStyle/>
                    <a:p>
                      <a:endParaRPr lang="en-US" sz="1800" dirty="0"/>
                    </a:p>
                  </a:txBody>
                  <a:tcPr anchor="ctr">
                    <a:lnL>
                      <a:noFill/>
                    </a:lnL>
                    <a:lnR>
                      <a:noFill/>
                    </a:lnR>
                    <a:lnT>
                      <a:noFill/>
                    </a:lnT>
                    <a:lnB>
                      <a:noFill/>
                    </a:lnB>
                    <a:noFill/>
                  </a:tcPr>
                </a:tc>
                <a:extLst>
                  <a:ext uri="{0D108BD9-81ED-4DB2-BD59-A6C34878D82A}">
                    <a16:rowId xmlns:a16="http://schemas.microsoft.com/office/drawing/2014/main" val="1811047191"/>
                  </a:ext>
                </a:extLst>
              </a:tr>
              <a:tr h="365760">
                <a:tc>
                  <a:txBody>
                    <a:bodyPr/>
                    <a:lstStyle/>
                    <a:p>
                      <a:endParaRPr lang="en-US" sz="180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a:p>
                  </a:txBody>
                  <a:tcPr anchor="ctr">
                    <a:lnL>
                      <a:noFill/>
                    </a:lnL>
                    <a:lnR>
                      <a:noFill/>
                    </a:lnR>
                    <a:lnT>
                      <a:noFill/>
                    </a:lnT>
                    <a:lnB>
                      <a:noFill/>
                    </a:lnB>
                    <a:noFill/>
                  </a:tcPr>
                </a:tc>
                <a:tc>
                  <a:txBody>
                    <a:bodyPr/>
                    <a:lstStyle/>
                    <a:p>
                      <a:endParaRPr lang="en-US" sz="1800" dirty="0"/>
                    </a:p>
                  </a:txBody>
                  <a:tcPr anchor="ctr">
                    <a:lnL>
                      <a:noFill/>
                    </a:lnL>
                    <a:lnR>
                      <a:noFill/>
                    </a:lnR>
                    <a:lnT>
                      <a:noFill/>
                    </a:lnT>
                    <a:lnB>
                      <a:noFill/>
                    </a:lnB>
                    <a:noFill/>
                  </a:tcPr>
                </a:tc>
                <a:extLst>
                  <a:ext uri="{0D108BD9-81ED-4DB2-BD59-A6C34878D82A}">
                    <a16:rowId xmlns:a16="http://schemas.microsoft.com/office/drawing/2014/main" val="4278762913"/>
                  </a:ext>
                </a:extLst>
              </a:tr>
            </a:tbl>
          </a:graphicData>
        </a:graphic>
      </p:graphicFrame>
      <p:graphicFrame>
        <p:nvGraphicFramePr>
          <p:cNvPr id="3" name="Table 2">
            <a:extLst>
              <a:ext uri="{FF2B5EF4-FFF2-40B4-BE49-F238E27FC236}">
                <a16:creationId xmlns:a16="http://schemas.microsoft.com/office/drawing/2014/main" id="{02E66999-E56E-EF9F-5B4C-5CF3499F9761}"/>
              </a:ext>
            </a:extLst>
          </p:cNvPr>
          <p:cNvGraphicFramePr>
            <a:graphicFrameLocks noGrp="1"/>
          </p:cNvGraphicFramePr>
          <p:nvPr>
            <p:extLst>
              <p:ext uri="{D42A27DB-BD31-4B8C-83A1-F6EECF244321}">
                <p14:modId xmlns:p14="http://schemas.microsoft.com/office/powerpoint/2010/main" val="2568634574"/>
              </p:ext>
            </p:extLst>
          </p:nvPr>
        </p:nvGraphicFramePr>
        <p:xfrm>
          <a:off x="-1" y="820884"/>
          <a:ext cx="12191995" cy="5873515"/>
        </p:xfrm>
        <a:graphic>
          <a:graphicData uri="http://schemas.openxmlformats.org/drawingml/2006/table">
            <a:tbl>
              <a:tblPr firstRow="1" bandRow="1">
                <a:tableStyleId>{5940675A-B579-460E-94D1-54222C63F5DA}</a:tableStyleId>
              </a:tblPr>
              <a:tblGrid>
                <a:gridCol w="1028700">
                  <a:extLst>
                    <a:ext uri="{9D8B030D-6E8A-4147-A177-3AD203B41FA5}">
                      <a16:colId xmlns:a16="http://schemas.microsoft.com/office/drawing/2014/main" val="5974520"/>
                    </a:ext>
                  </a:extLst>
                </a:gridCol>
                <a:gridCol w="883228">
                  <a:extLst>
                    <a:ext uri="{9D8B030D-6E8A-4147-A177-3AD203B41FA5}">
                      <a16:colId xmlns:a16="http://schemas.microsoft.com/office/drawing/2014/main" val="3756126634"/>
                    </a:ext>
                  </a:extLst>
                </a:gridCol>
                <a:gridCol w="904009">
                  <a:extLst>
                    <a:ext uri="{9D8B030D-6E8A-4147-A177-3AD203B41FA5}">
                      <a16:colId xmlns:a16="http://schemas.microsoft.com/office/drawing/2014/main" val="3608424139"/>
                    </a:ext>
                  </a:extLst>
                </a:gridCol>
                <a:gridCol w="1018309">
                  <a:extLst>
                    <a:ext uri="{9D8B030D-6E8A-4147-A177-3AD203B41FA5}">
                      <a16:colId xmlns:a16="http://schemas.microsoft.com/office/drawing/2014/main" val="1141959023"/>
                    </a:ext>
                  </a:extLst>
                </a:gridCol>
                <a:gridCol w="810491">
                  <a:extLst>
                    <a:ext uri="{9D8B030D-6E8A-4147-A177-3AD203B41FA5}">
                      <a16:colId xmlns:a16="http://schemas.microsoft.com/office/drawing/2014/main" val="4094951449"/>
                    </a:ext>
                  </a:extLst>
                </a:gridCol>
                <a:gridCol w="1070264">
                  <a:extLst>
                    <a:ext uri="{9D8B030D-6E8A-4147-A177-3AD203B41FA5}">
                      <a16:colId xmlns:a16="http://schemas.microsoft.com/office/drawing/2014/main" val="87446009"/>
                    </a:ext>
                  </a:extLst>
                </a:gridCol>
                <a:gridCol w="1361729">
                  <a:extLst>
                    <a:ext uri="{9D8B030D-6E8A-4147-A177-3AD203B41FA5}">
                      <a16:colId xmlns:a16="http://schemas.microsoft.com/office/drawing/2014/main" val="4278624761"/>
                    </a:ext>
                  </a:extLst>
                </a:gridCol>
                <a:gridCol w="1023053">
                  <a:extLst>
                    <a:ext uri="{9D8B030D-6E8A-4147-A177-3AD203B41FA5}">
                      <a16:colId xmlns:a16="http://schemas.microsoft.com/office/drawing/2014/main" val="3426548155"/>
                    </a:ext>
                  </a:extLst>
                </a:gridCol>
                <a:gridCol w="1023053">
                  <a:extLst>
                    <a:ext uri="{9D8B030D-6E8A-4147-A177-3AD203B41FA5}">
                      <a16:colId xmlns:a16="http://schemas.microsoft.com/office/drawing/2014/main" val="539023246"/>
                    </a:ext>
                  </a:extLst>
                </a:gridCol>
                <a:gridCol w="1023053">
                  <a:extLst>
                    <a:ext uri="{9D8B030D-6E8A-4147-A177-3AD203B41FA5}">
                      <a16:colId xmlns:a16="http://schemas.microsoft.com/office/drawing/2014/main" val="3497216007"/>
                    </a:ext>
                  </a:extLst>
                </a:gridCol>
                <a:gridCol w="1023053">
                  <a:extLst>
                    <a:ext uri="{9D8B030D-6E8A-4147-A177-3AD203B41FA5}">
                      <a16:colId xmlns:a16="http://schemas.microsoft.com/office/drawing/2014/main" val="3220590754"/>
                    </a:ext>
                  </a:extLst>
                </a:gridCol>
                <a:gridCol w="1023053">
                  <a:extLst>
                    <a:ext uri="{9D8B030D-6E8A-4147-A177-3AD203B41FA5}">
                      <a16:colId xmlns:a16="http://schemas.microsoft.com/office/drawing/2014/main" val="2575216374"/>
                    </a:ext>
                  </a:extLst>
                </a:gridCol>
              </a:tblGrid>
              <a:tr h="872583">
                <a:tc>
                  <a:txBody>
                    <a:bodyPr/>
                    <a:lstStyle/>
                    <a:p>
                      <a:pPr algn="ctr" fontAlgn="b">
                        <a:lnSpc>
                          <a:spcPct val="150000"/>
                        </a:lnSpc>
                      </a:pPr>
                      <a:r>
                        <a:rPr lang="en-IN" sz="1800" b="0" u="none" strike="noStrike" dirty="0">
                          <a:solidFill>
                            <a:srgbClr val="000000"/>
                          </a:solidFill>
                          <a:effectLst/>
                          <a:latin typeface="Times New Roman" panose="02020603050405020304" pitchFamily="18" charset="0"/>
                          <a:cs typeface="Times New Roman" panose="02020603050405020304" pitchFamily="18" charset="0"/>
                        </a:rPr>
                        <a:t>Foods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3">
                        <a:lumMod val="40000"/>
                        <a:lumOff val="60000"/>
                      </a:schemeClr>
                    </a:solidFill>
                  </a:tcPr>
                </a:tc>
                <a:tc>
                  <a:txBody>
                    <a:bodyPr/>
                    <a:lstStyle/>
                    <a:p>
                      <a:pPr algn="ctr" fontAlgn="b">
                        <a:lnSpc>
                          <a:spcPct val="150000"/>
                        </a:lnSpc>
                      </a:pPr>
                      <a:r>
                        <a:rPr lang="en-IN" sz="1800" b="0" u="none" strike="noStrike" dirty="0">
                          <a:solidFill>
                            <a:srgbClr val="000000"/>
                          </a:solidFill>
                          <a:effectLst/>
                          <a:latin typeface="Times New Roman" panose="02020603050405020304" pitchFamily="18" charset="0"/>
                          <a:cs typeface="Times New Roman" panose="02020603050405020304" pitchFamily="18" charset="0"/>
                        </a:rPr>
                        <a:t>Price/Serving (INR)</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3">
                        <a:lumMod val="40000"/>
                        <a:lumOff val="60000"/>
                      </a:schemeClr>
                    </a:solidFill>
                  </a:tcPr>
                </a:tc>
                <a:tc>
                  <a:txBody>
                    <a:bodyPr/>
                    <a:lstStyle/>
                    <a:p>
                      <a:pPr algn="ctr" fontAlgn="b">
                        <a:lnSpc>
                          <a:spcPct val="150000"/>
                        </a:lnSpc>
                      </a:pPr>
                      <a:r>
                        <a:rPr lang="en-IN" sz="1800" b="0" u="none" strike="noStrike">
                          <a:solidFill>
                            <a:srgbClr val="000000"/>
                          </a:solidFill>
                          <a:effectLst/>
                          <a:latin typeface="Times New Roman" panose="02020603050405020304" pitchFamily="18" charset="0"/>
                          <a:cs typeface="Times New Roman" panose="02020603050405020304" pitchFamily="18" charset="0"/>
                        </a:rPr>
                        <a:t>Serving Size</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3">
                        <a:lumMod val="40000"/>
                        <a:lumOff val="60000"/>
                      </a:schemeClr>
                    </a:solidFill>
                  </a:tcPr>
                </a:tc>
                <a:tc>
                  <a:txBody>
                    <a:bodyPr/>
                    <a:lstStyle/>
                    <a:p>
                      <a:pPr algn="ctr" fontAlgn="b">
                        <a:lnSpc>
                          <a:spcPct val="150000"/>
                        </a:lnSpc>
                      </a:pPr>
                      <a:r>
                        <a:rPr lang="en-IN" sz="1800" b="0" u="none" strike="noStrike" dirty="0">
                          <a:solidFill>
                            <a:srgbClr val="000000"/>
                          </a:solidFill>
                          <a:effectLst/>
                          <a:latin typeface="Times New Roman" panose="02020603050405020304" pitchFamily="18" charset="0"/>
                          <a:cs typeface="Times New Roman" panose="02020603050405020304" pitchFamily="18" charset="0"/>
                        </a:rPr>
                        <a:t>Calories</a:t>
                      </a:r>
                    </a:p>
                    <a:p>
                      <a:pPr algn="ctr" fontAlgn="b">
                        <a:lnSpc>
                          <a:spcPct val="150000"/>
                        </a:lnSpc>
                      </a:pPr>
                      <a:r>
                        <a:rPr lang="en-IN" sz="1800" b="0" u="none" strike="noStrike" dirty="0">
                          <a:solidFill>
                            <a:srgbClr val="0000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kcal</a:t>
                      </a:r>
                      <a:r>
                        <a:rPr lang="en-IN" sz="1800" b="0" u="none" strike="noStrike" dirty="0">
                          <a:solidFill>
                            <a:srgbClr val="000000"/>
                          </a:solidFill>
                          <a:effectLst/>
                          <a:latin typeface="Times New Roman" panose="02020603050405020304" pitchFamily="18" charset="0"/>
                          <a:cs typeface="Times New Roman" panose="02020603050405020304" pitchFamily="18" charset="0"/>
                        </a:rPr>
                        <a:t>)</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3">
                        <a:lumMod val="40000"/>
                        <a:lumOff val="60000"/>
                      </a:schemeClr>
                    </a:solidFill>
                  </a:tcPr>
                </a:tc>
                <a:tc>
                  <a:txBody>
                    <a:bodyPr/>
                    <a:lstStyle/>
                    <a:p>
                      <a:pPr algn="ctr" fontAlgn="b">
                        <a:lnSpc>
                          <a:spcPct val="150000"/>
                        </a:lnSpc>
                      </a:pPr>
                      <a:r>
                        <a:rPr lang="en-IN" sz="1800" b="0" u="none" strike="noStrike" dirty="0">
                          <a:solidFill>
                            <a:srgbClr val="000000"/>
                          </a:solidFill>
                          <a:effectLst/>
                          <a:latin typeface="Times New Roman" panose="02020603050405020304" pitchFamily="18" charset="0"/>
                          <a:cs typeface="Times New Roman" panose="02020603050405020304" pitchFamily="18" charset="0"/>
                        </a:rPr>
                        <a:t>Protein (g)</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3">
                        <a:lumMod val="40000"/>
                        <a:lumOff val="60000"/>
                      </a:schemeClr>
                    </a:solidFill>
                  </a:tcPr>
                </a:tc>
                <a:tc>
                  <a:txBody>
                    <a:bodyPr/>
                    <a:lstStyle/>
                    <a:p>
                      <a:pPr algn="ctr" fontAlgn="b">
                        <a:lnSpc>
                          <a:spcPct val="150000"/>
                        </a:lnSpc>
                      </a:pPr>
                      <a:r>
                        <a:rPr lang="en-IN" sz="1800" b="0" u="none" strike="noStrike" dirty="0" err="1">
                          <a:solidFill>
                            <a:srgbClr val="000000"/>
                          </a:solidFill>
                          <a:effectLst/>
                          <a:latin typeface="Times New Roman" panose="02020603050405020304" pitchFamily="18" charset="0"/>
                          <a:cs typeface="Times New Roman" panose="02020603050405020304" pitchFamily="18" charset="0"/>
                        </a:rPr>
                        <a:t>Total_Fat</a:t>
                      </a:r>
                      <a:r>
                        <a:rPr lang="en-IN" sz="1800" b="0" u="none" strike="noStrike" dirty="0">
                          <a:solidFill>
                            <a:srgbClr val="000000"/>
                          </a:solidFill>
                          <a:effectLst/>
                          <a:latin typeface="Times New Roman" panose="02020603050405020304" pitchFamily="18" charset="0"/>
                          <a:cs typeface="Times New Roman" panose="02020603050405020304" pitchFamily="18" charset="0"/>
                        </a:rPr>
                        <a:t> (g)</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3">
                        <a:lumMod val="40000"/>
                        <a:lumOff val="60000"/>
                      </a:schemeClr>
                    </a:solidFill>
                  </a:tcPr>
                </a:tc>
                <a:tc>
                  <a:txBody>
                    <a:bodyPr/>
                    <a:lstStyle/>
                    <a:p>
                      <a:pPr algn="ctr" fontAlgn="b">
                        <a:lnSpc>
                          <a:spcPct val="150000"/>
                        </a:lnSpc>
                      </a:pPr>
                      <a:r>
                        <a:rPr lang="en-IN" sz="1800" b="0" u="none" strike="noStrike" dirty="0">
                          <a:solidFill>
                            <a:srgbClr val="000000"/>
                          </a:solidFill>
                          <a:effectLst/>
                          <a:latin typeface="Times New Roman" panose="02020603050405020304" pitchFamily="18" charset="0"/>
                          <a:cs typeface="Times New Roman" panose="02020603050405020304" pitchFamily="18" charset="0"/>
                        </a:rPr>
                        <a:t>Carbohydrates (g)</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3">
                        <a:lumMod val="40000"/>
                        <a:lumOff val="60000"/>
                      </a:schemeClr>
                    </a:solidFill>
                  </a:tcPr>
                </a:tc>
                <a:tc>
                  <a:txBody>
                    <a:bodyPr/>
                    <a:lstStyle/>
                    <a:p>
                      <a:pPr algn="ctr" fontAlgn="b">
                        <a:lnSpc>
                          <a:spcPct val="150000"/>
                        </a:lnSpc>
                      </a:pPr>
                      <a:r>
                        <a:rPr lang="en-IN" sz="1800" b="0" u="none" strike="noStrike" dirty="0">
                          <a:solidFill>
                            <a:srgbClr val="000000"/>
                          </a:solidFill>
                          <a:effectLst/>
                          <a:latin typeface="Times New Roman" panose="02020603050405020304" pitchFamily="18" charset="0"/>
                          <a:cs typeface="Times New Roman" panose="02020603050405020304" pitchFamily="18" charset="0"/>
                        </a:rPr>
                        <a:t> Fiber (g)</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3">
                        <a:lumMod val="40000"/>
                        <a:lumOff val="60000"/>
                      </a:schemeClr>
                    </a:solidFill>
                  </a:tcPr>
                </a:tc>
                <a:tc>
                  <a:txBody>
                    <a:bodyPr/>
                    <a:lstStyle/>
                    <a:p>
                      <a:pPr algn="ctr" fontAlgn="b">
                        <a:lnSpc>
                          <a:spcPct val="150000"/>
                        </a:lnSpc>
                      </a:pPr>
                      <a:r>
                        <a:rPr lang="en-IN" sz="1800" b="0" u="none" strike="noStrike" dirty="0">
                          <a:solidFill>
                            <a:srgbClr val="000000"/>
                          </a:solidFill>
                          <a:effectLst/>
                          <a:latin typeface="Times New Roman" panose="02020603050405020304" pitchFamily="18" charset="0"/>
                          <a:cs typeface="Times New Roman" panose="02020603050405020304" pitchFamily="18" charset="0"/>
                        </a:rPr>
                        <a:t>Calcium (mg)</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3">
                        <a:lumMod val="40000"/>
                        <a:lumOff val="60000"/>
                      </a:schemeClr>
                    </a:solidFill>
                  </a:tcPr>
                </a:tc>
                <a:tc>
                  <a:txBody>
                    <a:bodyPr/>
                    <a:lstStyle/>
                    <a:p>
                      <a:pPr algn="ctr" fontAlgn="b">
                        <a:lnSpc>
                          <a:spcPct val="150000"/>
                        </a:lnSpc>
                      </a:pPr>
                      <a:r>
                        <a:rPr lang="en-IN" sz="1800" b="0" u="none" strike="noStrike" dirty="0">
                          <a:solidFill>
                            <a:srgbClr val="000000"/>
                          </a:solidFill>
                          <a:effectLst/>
                          <a:latin typeface="Times New Roman" panose="02020603050405020304" pitchFamily="18" charset="0"/>
                          <a:cs typeface="Times New Roman" panose="02020603050405020304" pitchFamily="18" charset="0"/>
                        </a:rPr>
                        <a:t>Iron (mg)</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3">
                        <a:lumMod val="40000"/>
                        <a:lumOff val="60000"/>
                      </a:schemeClr>
                    </a:solidFill>
                  </a:tcPr>
                </a:tc>
                <a:tc>
                  <a:txBody>
                    <a:bodyPr/>
                    <a:lstStyle/>
                    <a:p>
                      <a:pPr algn="ctr" fontAlgn="b">
                        <a:lnSpc>
                          <a:spcPct val="150000"/>
                        </a:lnSpc>
                      </a:pPr>
                      <a:r>
                        <a:rPr lang="en-IN" sz="1800" b="0" u="none" strike="noStrike" dirty="0" err="1">
                          <a:solidFill>
                            <a:srgbClr val="000000"/>
                          </a:solidFill>
                          <a:effectLst/>
                          <a:latin typeface="Times New Roman" panose="02020603050405020304" pitchFamily="18" charset="0"/>
                          <a:cs typeface="Times New Roman" panose="02020603050405020304" pitchFamily="18" charset="0"/>
                        </a:rPr>
                        <a:t>Vit_A</a:t>
                      </a:r>
                      <a:r>
                        <a:rPr lang="en-IN" sz="1800" b="0" u="none" strike="noStrike" dirty="0">
                          <a:solidFill>
                            <a:srgbClr val="000000"/>
                          </a:solidFill>
                          <a:effectLst/>
                          <a:latin typeface="Times New Roman" panose="02020603050405020304" pitchFamily="18" charset="0"/>
                          <a:cs typeface="Times New Roman" panose="02020603050405020304" pitchFamily="18" charset="0"/>
                        </a:rPr>
                        <a:t> (µg)</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3">
                        <a:lumMod val="40000"/>
                        <a:lumOff val="60000"/>
                      </a:schemeClr>
                    </a:solidFill>
                  </a:tcPr>
                </a:tc>
                <a:tc>
                  <a:txBody>
                    <a:bodyPr/>
                    <a:lstStyle/>
                    <a:p>
                      <a:pPr algn="ctr" fontAlgn="b">
                        <a:lnSpc>
                          <a:spcPct val="150000"/>
                        </a:lnSpc>
                      </a:pPr>
                      <a:r>
                        <a:rPr lang="en-IN" sz="1800" b="0" u="none" strike="noStrike" dirty="0" err="1">
                          <a:solidFill>
                            <a:srgbClr val="000000"/>
                          </a:solidFill>
                          <a:effectLst/>
                          <a:latin typeface="Times New Roman" panose="02020603050405020304" pitchFamily="18" charset="0"/>
                          <a:cs typeface="Times New Roman" panose="02020603050405020304" pitchFamily="18" charset="0"/>
                        </a:rPr>
                        <a:t>Vit_C</a:t>
                      </a:r>
                      <a:r>
                        <a:rPr lang="en-IN" sz="1800" b="0" u="none" strike="noStrike" dirty="0">
                          <a:solidFill>
                            <a:srgbClr val="000000"/>
                          </a:solidFill>
                          <a:effectLst/>
                          <a:latin typeface="Times New Roman" panose="02020603050405020304" pitchFamily="18" charset="0"/>
                          <a:cs typeface="Times New Roman" panose="02020603050405020304" pitchFamily="18" charset="0"/>
                        </a:rPr>
                        <a:t>(mg)</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solidFill>
                      <a:schemeClr val="accent3">
                        <a:lumMod val="40000"/>
                        <a:lumOff val="60000"/>
                      </a:schemeClr>
                    </a:solidFill>
                  </a:tcPr>
                </a:tc>
                <a:extLst>
                  <a:ext uri="{0D108BD9-81ED-4DB2-BD59-A6C34878D82A}">
                    <a16:rowId xmlns:a16="http://schemas.microsoft.com/office/drawing/2014/main" val="735472506"/>
                  </a:ext>
                </a:extLst>
              </a:tr>
              <a:tr h="640230">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Rice (Raw)</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5</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100 g</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130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2.7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0.3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28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0.4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10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0.2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330424707"/>
                  </a:ext>
                </a:extLst>
              </a:tr>
              <a:tr h="640230">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Wheat Flour</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100 g</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364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12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1.5</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76</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2.5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413599765"/>
                  </a:ext>
                </a:extLst>
              </a:tr>
              <a:tr h="640230">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Lentils (Dal)</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100 g</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116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0.4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20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56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15</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973213830"/>
                  </a:ext>
                </a:extLst>
              </a:tr>
              <a:tr h="640230">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Spinach (Palak)</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100 g</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23</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2.9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0.4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3.6</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2.2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99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2.7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469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28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4206769207"/>
                  </a:ext>
                </a:extLst>
              </a:tr>
              <a:tr h="407201">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Potato</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100 g</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77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0.1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2.2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10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0.8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19.7</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698670037"/>
                  </a:ext>
                </a:extLst>
              </a:tr>
              <a:tr h="407201">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Tomato</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100 g</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0.9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0.2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3.9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10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0.3</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833</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13.7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2675826960"/>
                  </a:ext>
                </a:extLst>
              </a:tr>
              <a:tr h="407201">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Milk </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14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200 ml</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124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3.3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7.7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240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0.1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120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700937832"/>
                  </a:ext>
                </a:extLst>
              </a:tr>
              <a:tr h="407201">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Carrots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8</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100 g</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41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0.9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0.2</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9.6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2.8</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33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0.3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835</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5.9</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1473760256"/>
                  </a:ext>
                </a:extLst>
              </a:tr>
              <a:tr h="517613">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Chickpeas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10</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100 g</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164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8.9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2.6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27.4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7.6</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49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2.9</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a:solidFill>
                            <a:srgbClr val="000000"/>
                          </a:solidFill>
                          <a:effectLst/>
                          <a:latin typeface="Times New Roman" panose="02020603050405020304" pitchFamily="18" charset="0"/>
                          <a:cs typeface="Times New Roman" panose="02020603050405020304" pitchFamily="18" charset="0"/>
                        </a:rPr>
                        <a:t>27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tc>
                  <a:txBody>
                    <a:bodyPr/>
                    <a:lstStyle/>
                    <a:p>
                      <a:pPr algn="ctr" fontAlgn="b"/>
                      <a:r>
                        <a:rPr lang="en-IN" sz="1800" b="0" u="none" strike="noStrike" dirty="0">
                          <a:solidFill>
                            <a:srgbClr val="000000"/>
                          </a:solidFill>
                          <a:effectLst/>
                          <a:latin typeface="Times New Roman" panose="02020603050405020304" pitchFamily="18" charset="0"/>
                          <a:cs typeface="Times New Roman" panose="02020603050405020304" pitchFamily="18" charset="0"/>
                        </a:rPr>
                        <a:t>0</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ctr"/>
                </a:tc>
                <a:extLst>
                  <a:ext uri="{0D108BD9-81ED-4DB2-BD59-A6C34878D82A}">
                    <a16:rowId xmlns:a16="http://schemas.microsoft.com/office/drawing/2014/main" val="3412006974"/>
                  </a:ext>
                </a:extLst>
              </a:tr>
            </a:tbl>
          </a:graphicData>
        </a:graphic>
      </p:graphicFrame>
    </p:spTree>
    <p:extLst>
      <p:ext uri="{BB962C8B-B14F-4D97-AF65-F5344CB8AC3E}">
        <p14:creationId xmlns:p14="http://schemas.microsoft.com/office/powerpoint/2010/main" val="2902149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EF652-B581-3D42-0FC5-DE44F707DB55}"/>
              </a:ext>
            </a:extLst>
          </p:cNvPr>
          <p:cNvSpPr>
            <a:spLocks noGrp="1"/>
          </p:cNvSpPr>
          <p:nvPr>
            <p:ph type="title"/>
          </p:nvPr>
        </p:nvSpPr>
        <p:spPr>
          <a:xfrm>
            <a:off x="564251" y="136861"/>
            <a:ext cx="10901516" cy="1115402"/>
          </a:xfrm>
        </p:spPr>
        <p:txBody>
          <a:bodyPr>
            <a:normAutofit/>
          </a:bodyPr>
          <a:lstStyle/>
          <a:p>
            <a:pPr algn="ctr">
              <a:lnSpc>
                <a:spcPct val="150000"/>
              </a:lnSpc>
            </a:pPr>
            <a:r>
              <a:rPr lang="en-US" sz="3600" b="1" dirty="0">
                <a:latin typeface="Times New Roman" panose="02020603050405020304" pitchFamily="18" charset="0"/>
                <a:cs typeface="Times New Roman" panose="02020603050405020304" pitchFamily="18" charset="0"/>
              </a:rPr>
              <a:t>Decision Variables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1B90CA-E60E-C48D-4821-39B7C2EB28B8}"/>
              </a:ext>
            </a:extLst>
          </p:cNvPr>
          <p:cNvSpPr>
            <a:spLocks noGrp="1"/>
          </p:cNvSpPr>
          <p:nvPr>
            <p:ph idx="1"/>
          </p:nvPr>
        </p:nvSpPr>
        <p:spPr>
          <a:xfrm>
            <a:off x="645242" y="1688523"/>
            <a:ext cx="10901516" cy="3480954"/>
          </a:xfrm>
        </p:spPr>
        <p:txBody>
          <a:bodyPr>
            <a:normAutofit/>
          </a:bodyPr>
          <a:lstStyle/>
          <a:p>
            <a:pPr>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 The decision variables are :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x₁, x₂, x₃, x₄, x₅, x₆, x₇, x₈, x₉</a:t>
            </a:r>
          </a:p>
          <a:p>
            <a:pPr>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b="0" i="0" dirty="0">
                <a:effectLst/>
                <a:latin typeface="Times New Roman" panose="02020603050405020304" pitchFamily="18" charset="0"/>
                <a:cs typeface="Times New Roman" panose="02020603050405020304" pitchFamily="18" charset="0"/>
              </a:rPr>
              <a:t>	where: </a:t>
            </a:r>
            <a:r>
              <a:rPr lang="en-IN" sz="2400" b="0" i="0" u="none" strike="noStrike" dirty="0">
                <a:effectLst/>
                <a:latin typeface="Times New Roman" panose="02020603050405020304" pitchFamily="18" charset="0"/>
                <a:cs typeface="Times New Roman" panose="02020603050405020304" pitchFamily="18" charset="0"/>
              </a:rPr>
              <a:t>Rice, Wheat Flour, Lentils , Spinach , Potato , Tomato , Milk ,    	Carrots, Chickpeas</a:t>
            </a:r>
          </a:p>
          <a:p>
            <a:pPr marL="342900" indent="-342900">
              <a:lnSpc>
                <a:spcPct val="150000"/>
              </a:lnSpc>
              <a:buFont typeface="Wingdings" panose="05000000000000000000" pitchFamily="2" charset="2"/>
              <a:buChar char="Ø"/>
            </a:pPr>
            <a:endParaRPr lang="en-IN" sz="2400" b="0" i="0" u="none" strike="noStrike" dirty="0">
              <a:effectLst/>
              <a:latin typeface="Times New Roman" panose="02020603050405020304" pitchFamily="18" charset="0"/>
              <a:cs typeface="Times New Roman" panose="02020603050405020304" pitchFamily="18" charset="0"/>
            </a:endParaRPr>
          </a:p>
          <a:p>
            <a:pPr marL="0" indent="0">
              <a:lnSpc>
                <a:spcPct val="150000"/>
              </a:lnSpc>
              <a:buNone/>
            </a:pPr>
            <a:endParaRPr lang="en-US" sz="2400" b="0" i="0" dirty="0">
              <a:effectLst/>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endParaRPr lang="en-US" sz="24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0312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542195-7CC1-4168-6BA9-E8215EAC99FE}"/>
              </a:ext>
            </a:extLst>
          </p:cNvPr>
          <p:cNvSpPr>
            <a:spLocks noGrp="1"/>
          </p:cNvSpPr>
          <p:nvPr>
            <p:ph type="title"/>
          </p:nvPr>
        </p:nvSpPr>
        <p:spPr>
          <a:xfrm>
            <a:off x="873323" y="139960"/>
            <a:ext cx="10442863" cy="1222952"/>
          </a:xfrm>
        </p:spPr>
        <p:txBody>
          <a:bodyPr>
            <a:noAutofit/>
          </a:bodyPr>
          <a:lstStyle/>
          <a:p>
            <a:pPr algn="ctr"/>
            <a:r>
              <a:rPr lang="en-IN" sz="3600" b="1" dirty="0">
                <a:latin typeface="Times New Roman" panose="02020603050405020304" pitchFamily="18" charset="0"/>
                <a:cs typeface="Times New Roman" panose="02020603050405020304" pitchFamily="18" charset="0"/>
              </a:rPr>
              <a:t> Objective Function </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8586E8F3-54A8-6F7F-1DE0-F7BF5109EF63}"/>
                  </a:ext>
                </a:extLst>
              </p:cNvPr>
              <p:cNvSpPr>
                <a:spLocks noGrp="1"/>
              </p:cNvSpPr>
              <p:nvPr>
                <p:ph idx="1"/>
              </p:nvPr>
            </p:nvSpPr>
            <p:spPr>
              <a:xfrm>
                <a:off x="698091" y="1520228"/>
                <a:ext cx="11049770" cy="5025209"/>
              </a:xfrm>
            </p:spPr>
            <p:txBody>
              <a:bodyPr>
                <a:noAutofit/>
              </a:bodyPr>
              <a:lstStyle/>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Minimize the total cost of the meal plan :</a:t>
                </a:r>
              </a:p>
              <a:p>
                <a:pPr marL="0" indent="0" algn="ctr">
                  <a:buNone/>
                </a:pPr>
                <a:r>
                  <a:rPr lang="en-IN" sz="2200" dirty="0">
                    <a:latin typeface="Times New Roman" panose="02020603050405020304" pitchFamily="18" charset="0"/>
                    <a:cs typeface="Times New Roman" panose="02020603050405020304" pitchFamily="18" charset="0"/>
                  </a:rPr>
                  <a:t>Minimize   Z  =              </a:t>
                </a:r>
                <a:endParaRPr lang="en-US" sz="2200" i="1" dirty="0">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nary>
                        <m:naryPr>
                          <m:chr m:val="∑"/>
                          <m:limLoc m:val="undOvr"/>
                          <m:grow m:val="on"/>
                          <m:ctrlPr>
                            <a:rPr lang="en-IN" sz="2200" i="1" smtClean="0">
                              <a:latin typeface="Cambria Math" panose="02040503050406030204" pitchFamily="18" charset="0"/>
                            </a:rPr>
                          </m:ctrlPr>
                        </m:naryPr>
                        <m:sub>
                          <m:r>
                            <a:rPr lang="en-IN" sz="2200" i="1" smtClean="0">
                              <a:latin typeface="Cambria Math" panose="02040503050406030204" pitchFamily="18" charset="0"/>
                            </a:rPr>
                            <m:t>𝑖</m:t>
                          </m:r>
                          <m:r>
                            <a:rPr lang="en-IN" sz="2200" i="1" smtClean="0">
                              <a:latin typeface="Cambria Math" panose="02040503050406030204" pitchFamily="18" charset="0"/>
                            </a:rPr>
                            <m:t>=1</m:t>
                          </m:r>
                        </m:sub>
                        <m:sup>
                          <m:r>
                            <a:rPr lang="en-IN" sz="2200" i="1" smtClean="0">
                              <a:latin typeface="Cambria Math" panose="02040503050406030204" pitchFamily="18" charset="0"/>
                            </a:rPr>
                            <m:t>𝑛</m:t>
                          </m:r>
                        </m:sup>
                        <m:e>
                          <m:sSub>
                            <m:sSubPr>
                              <m:ctrlPr>
                                <a:rPr lang="en-IN" sz="2200" i="1" smtClean="0">
                                  <a:solidFill>
                                    <a:srgbClr val="836967"/>
                                  </a:solidFill>
                                  <a:latin typeface="Cambria Math" panose="02040503050406030204" pitchFamily="18" charset="0"/>
                                </a:rPr>
                              </m:ctrlPr>
                            </m:sSubPr>
                            <m:e>
                              <m:r>
                                <a:rPr lang="en-IN" sz="2200" i="1" smtClean="0">
                                  <a:latin typeface="Cambria Math" panose="02040503050406030204" pitchFamily="18" charset="0"/>
                                </a:rPr>
                                <m:t>𝐶</m:t>
                              </m:r>
                            </m:e>
                            <m:sub>
                              <m:r>
                                <a:rPr lang="en-IN" sz="2200" i="1" smtClean="0">
                                  <a:latin typeface="Cambria Math" panose="02040503050406030204" pitchFamily="18" charset="0"/>
                                </a:rPr>
                                <m:t>𝑖</m:t>
                              </m:r>
                            </m:sub>
                          </m:sSub>
                          <m:sSub>
                            <m:sSubPr>
                              <m:ctrlPr>
                                <a:rPr lang="en-IN" sz="2200" i="1" smtClean="0">
                                  <a:solidFill>
                                    <a:srgbClr val="836967"/>
                                  </a:solidFill>
                                  <a:latin typeface="Cambria Math" panose="02040503050406030204" pitchFamily="18" charset="0"/>
                                </a:rPr>
                              </m:ctrlPr>
                            </m:sSubPr>
                            <m:e>
                              <m:r>
                                <a:rPr lang="en-IN" sz="2200" i="1" smtClean="0">
                                  <a:latin typeface="Cambria Math" panose="02040503050406030204" pitchFamily="18" charset="0"/>
                                </a:rPr>
                                <m:t>𝑥</m:t>
                              </m:r>
                            </m:e>
                            <m:sub>
                              <m:r>
                                <a:rPr lang="en-IN" sz="2200" i="1" smtClean="0">
                                  <a:latin typeface="Cambria Math" panose="02040503050406030204" pitchFamily="18" charset="0"/>
                                </a:rPr>
                                <m:t>𝑖</m:t>
                              </m:r>
                            </m:sub>
                          </m:sSub>
                        </m:e>
                      </m:nary>
                    </m:oMath>
                  </m:oMathPara>
                </a14:m>
                <a:endParaRPr lang="en-US" sz="2200" i="1" dirty="0">
                  <a:latin typeface="Times New Roman" panose="02020603050405020304" pitchFamily="18" charset="0"/>
                  <a:cs typeface="Times New Roman" panose="02020603050405020304" pitchFamily="18" charset="0"/>
                </a:endParaRPr>
              </a:p>
              <a:p>
                <a:pPr marL="0" indent="0" algn="ctr">
                  <a:buNone/>
                </a:pPr>
                <a:endParaRPr lang="en-US" sz="2200" i="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where:</a:t>
                </a:r>
              </a:p>
              <a:p>
                <a:pPr marL="0" indent="0">
                  <a:buNone/>
                </a:pPr>
                <a:r>
                  <a:rPr lang="en-IN" sz="2200" dirty="0">
                    <a:solidFill>
                      <a:srgbClr val="836967"/>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200" i="1" smtClean="0">
                            <a:solidFill>
                              <a:srgbClr val="836967"/>
                            </a:solidFill>
                            <a:latin typeface="Cambria Math" panose="02040503050406030204" pitchFamily="18" charset="0"/>
                          </a:rPr>
                        </m:ctrlPr>
                      </m:sSubPr>
                      <m:e>
                        <m:r>
                          <a:rPr lang="en-IN" sz="2200" i="1" smtClean="0">
                            <a:latin typeface="Cambria Math" panose="02040503050406030204" pitchFamily="18" charset="0"/>
                          </a:rPr>
                          <m:t>𝐶</m:t>
                        </m:r>
                      </m:e>
                      <m:sub>
                        <m:r>
                          <a:rPr lang="en-IN" sz="2200" i="1" smtClean="0">
                            <a:latin typeface="Cambria Math" panose="02040503050406030204" pitchFamily="18" charset="0"/>
                          </a:rPr>
                          <m:t>𝑖</m:t>
                        </m:r>
                      </m:sub>
                    </m:sSub>
                    <m:r>
                      <a:rPr lang="en-IN" sz="2200" i="1" smtClean="0">
                        <a:latin typeface="Cambria Math" panose="02040503050406030204" pitchFamily="18" charset="0"/>
                      </a:rPr>
                      <m:t> </m:t>
                    </m:r>
                  </m:oMath>
                </a14:m>
                <a:r>
                  <a:rPr lang="en-US" sz="2200" dirty="0">
                    <a:latin typeface="Times New Roman" panose="02020603050405020304" pitchFamily="18" charset="0"/>
                    <a:cs typeface="Times New Roman" panose="02020603050405020304" pitchFamily="18" charset="0"/>
                  </a:rPr>
                  <a:t>= Cost per unit (kg, liter, serving) of food item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a:t>
                </a:r>
              </a:p>
              <a:p>
                <a:pPr marL="0" indent="0">
                  <a:buNone/>
                </a:pPr>
                <a:r>
                  <a:rPr 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200" i="1" smtClean="0">
                            <a:solidFill>
                              <a:srgbClr val="836967"/>
                            </a:solidFill>
                            <a:latin typeface="Cambria Math" panose="02040503050406030204" pitchFamily="18" charset="0"/>
                          </a:rPr>
                        </m:ctrlPr>
                      </m:sSubPr>
                      <m:e>
                        <m:r>
                          <a:rPr lang="en-IN" sz="2200" i="1" smtClean="0">
                            <a:latin typeface="Cambria Math" panose="02040503050406030204" pitchFamily="18" charset="0"/>
                          </a:rPr>
                          <m:t>𝑥</m:t>
                        </m:r>
                      </m:e>
                      <m:sub>
                        <m:r>
                          <a:rPr lang="en-IN" sz="2200" i="1" smtClean="0">
                            <a:latin typeface="Cambria Math" panose="02040503050406030204" pitchFamily="18" charset="0"/>
                          </a:rPr>
                          <m:t>𝑖</m:t>
                        </m:r>
                      </m:sub>
                    </m:sSub>
                    <m:r>
                      <a:rPr lang="en-IN" sz="2200" i="1" smtClean="0">
                        <a:latin typeface="Cambria Math" panose="02040503050406030204" pitchFamily="18" charset="0"/>
                      </a:rPr>
                      <m:t> </m:t>
                    </m:r>
                  </m:oMath>
                </a14:m>
                <a:r>
                  <a:rPr lang="en-US" sz="2200" dirty="0">
                    <a:latin typeface="Times New Roman" panose="02020603050405020304" pitchFamily="18" charset="0"/>
                    <a:cs typeface="Times New Roman" panose="02020603050405020304" pitchFamily="18" charset="0"/>
                  </a:rPr>
                  <a:t>= Quantity of food item </a:t>
                </a:r>
                <a14:m>
                  <m:oMath xmlns:m="http://schemas.openxmlformats.org/officeDocument/2006/math">
                    <m:r>
                      <a:rPr lang="en-IN" sz="2200" i="1">
                        <a:latin typeface="Cambria Math" panose="02040503050406030204" pitchFamily="18" charset="0"/>
                      </a:rPr>
                      <m:t>𝑖</m:t>
                    </m:r>
                    <m:r>
                      <a:rPr lang="en-IN" sz="2200" i="1">
                        <a:latin typeface="Cambria Math" panose="02040503050406030204" pitchFamily="18" charset="0"/>
                      </a:rPr>
                      <m:t> </m:t>
                    </m:r>
                  </m:oMath>
                </a14:m>
                <a:r>
                  <a:rPr lang="en-US" sz="2200" dirty="0">
                    <a:latin typeface="Times New Roman" panose="02020603050405020304" pitchFamily="18" charset="0"/>
                    <a:cs typeface="Times New Roman" panose="02020603050405020304" pitchFamily="18" charset="0"/>
                  </a:rPr>
                  <a:t> used.</a:t>
                </a:r>
              </a:p>
              <a:p>
                <a:pPr marL="0" indent="0">
                  <a:buNone/>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Minimize Z =  </a:t>
                </a:r>
                <a:r>
                  <a:rPr lang="en-IN" sz="2400" dirty="0">
                    <a:latin typeface="Times New Roman" panose="02020603050405020304" pitchFamily="18" charset="0"/>
                    <a:cs typeface="Times New Roman" panose="02020603050405020304" pitchFamily="18" charset="0"/>
                  </a:rPr>
                  <a:t>5x₁ + 4x₂ + 10x₃ + 4x₄ + 3x₅ + 8x₆ + 14x₇ + 8x₈ + 10x₉ </a:t>
                </a:r>
                <a:endParaRPr lang="en-US" sz="3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mc:Choice>
        <mc:Fallback>
          <p:sp>
            <p:nvSpPr>
              <p:cNvPr id="5" name="Content Placeholder 4">
                <a:extLst>
                  <a:ext uri="{FF2B5EF4-FFF2-40B4-BE49-F238E27FC236}">
                    <a16:creationId xmlns:a16="http://schemas.microsoft.com/office/drawing/2014/main" id="{8586E8F3-54A8-6F7F-1DE0-F7BF5109EF63}"/>
                  </a:ext>
                </a:extLst>
              </p:cNvPr>
              <p:cNvSpPr>
                <a:spLocks noGrp="1" noRot="1" noChangeAspect="1" noMove="1" noResize="1" noEditPoints="1" noAdjustHandles="1" noChangeArrowheads="1" noChangeShapeType="1" noTextEdit="1"/>
              </p:cNvSpPr>
              <p:nvPr>
                <p:ph idx="1"/>
              </p:nvPr>
            </p:nvSpPr>
            <p:spPr>
              <a:xfrm>
                <a:off x="698091" y="1520228"/>
                <a:ext cx="11049770" cy="5025209"/>
              </a:xfrm>
              <a:blipFill>
                <a:blip r:embed="rId2"/>
                <a:stretch>
                  <a:fillRect l="-717" t="-1333"/>
                </a:stretch>
              </a:blipFill>
            </p:spPr>
            <p:txBody>
              <a:bodyPr/>
              <a:lstStyle/>
              <a:p>
                <a:r>
                  <a:rPr lang="en-IN">
                    <a:noFill/>
                  </a:rPr>
                  <a:t> </a:t>
                </a:r>
              </a:p>
            </p:txBody>
          </p:sp>
        </mc:Fallback>
      </mc:AlternateContent>
    </p:spTree>
    <p:extLst>
      <p:ext uri="{BB962C8B-B14F-4D97-AF65-F5344CB8AC3E}">
        <p14:creationId xmlns:p14="http://schemas.microsoft.com/office/powerpoint/2010/main" val="2492232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187E-542D-D62B-C657-F8CD5FF2BDE3}"/>
              </a:ext>
            </a:extLst>
          </p:cNvPr>
          <p:cNvSpPr>
            <a:spLocks noGrp="1"/>
          </p:cNvSpPr>
          <p:nvPr>
            <p:ph type="title"/>
          </p:nvPr>
        </p:nvSpPr>
        <p:spPr>
          <a:xfrm>
            <a:off x="955643" y="358272"/>
            <a:ext cx="10761519" cy="553998"/>
          </a:xfrm>
        </p:spPr>
        <p:txBody>
          <a:bodyPr>
            <a:noAutofit/>
          </a:bodyPr>
          <a:lstStyle/>
          <a:p>
            <a:pPr algn="ctr"/>
            <a:r>
              <a:rPr lang="en-IN" sz="3600" b="1" dirty="0">
                <a:latin typeface="Times New Roman" panose="02020603050405020304" pitchFamily="18" charset="0"/>
                <a:cs typeface="Times New Roman" panose="02020603050405020304" pitchFamily="18" charset="0"/>
              </a:rPr>
              <a:t>Constraints</a:t>
            </a:r>
            <a:endParaRPr lang="en-IN" sz="32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ADD35CD6-AB05-2B5B-6359-AB658C917F3E}"/>
              </a:ext>
            </a:extLst>
          </p:cNvPr>
          <p:cNvSpPr>
            <a:spLocks noGrp="1" noChangeArrowheads="1"/>
          </p:cNvSpPr>
          <p:nvPr>
            <p:ph idx="1"/>
          </p:nvPr>
        </p:nvSpPr>
        <p:spPr bwMode="auto">
          <a:xfrm>
            <a:off x="569167" y="1101013"/>
            <a:ext cx="11017367" cy="5031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2200" dirty="0">
                <a:latin typeface="Times New Roman" panose="02020603050405020304" pitchFamily="18" charset="0"/>
                <a:cs typeface="Times New Roman" panose="02020603050405020304" pitchFamily="18" charset="0"/>
              </a:rPr>
              <a:t>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Calories Requirement</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Total calories must be at least </a:t>
            </a:r>
            <a:r>
              <a:rPr lang="en-US" altLang="en-US" sz="2200" dirty="0">
                <a:latin typeface="Times New Roman" panose="02020603050405020304" pitchFamily="18" charset="0"/>
                <a:cs typeface="Times New Roman" panose="02020603050405020304" pitchFamily="18" charset="0"/>
              </a:rPr>
              <a:t>650</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kcal :</a:t>
            </a:r>
          </a:p>
          <a:p>
            <a:pPr marL="0" indent="0" eaLnBrk="0" fontAlgn="base" hangingPunct="0">
              <a:lnSpc>
                <a:spcPct val="150000"/>
              </a:lnSpc>
              <a:spcBef>
                <a:spcPct val="0"/>
              </a:spcBef>
              <a:spcAft>
                <a:spcPct val="0"/>
              </a:spcAft>
              <a:buNone/>
            </a:pPr>
            <a:r>
              <a:rPr lang="en-IN" sz="2200" dirty="0">
                <a:latin typeface="Times New Roman" panose="02020603050405020304" pitchFamily="18" charset="0"/>
                <a:cs typeface="Times New Roman" panose="02020603050405020304" pitchFamily="18" charset="0"/>
              </a:rPr>
              <a:t>     130x₁ + 364x₂ + 116x₃ + 23x₄ + 77x₅ + 18x₆ + 124x₇ + 41x₈ + 164x₉   ≥ 650</a:t>
            </a:r>
            <a:endParaRPr kumimoji="0" lang="en-IN"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50000"/>
              </a:lnSpc>
              <a:spcBef>
                <a:spcPct val="0"/>
              </a:spcBef>
              <a:spcAft>
                <a:spcPct val="0"/>
              </a:spcAf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Protein Requirement</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Total protein must be at least </a:t>
            </a:r>
            <a:r>
              <a:rPr lang="en-US" altLang="en-US" sz="2200" dirty="0">
                <a:latin typeface="Times New Roman" panose="02020603050405020304" pitchFamily="18" charset="0"/>
                <a:cs typeface="Times New Roman" panose="02020603050405020304" pitchFamily="18" charset="0"/>
              </a:rPr>
              <a:t>15</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 :</a:t>
            </a:r>
          </a:p>
          <a:p>
            <a:pPr marL="0" indent="0">
              <a:lnSpc>
                <a:spcPct val="150000"/>
              </a:lnSpc>
              <a:buNone/>
            </a:pPr>
            <a:r>
              <a:rPr lang="en-IN" sz="2200" dirty="0">
                <a:latin typeface="Times New Roman" panose="02020603050405020304" pitchFamily="18" charset="0"/>
                <a:cs typeface="Times New Roman" panose="02020603050405020304" pitchFamily="18" charset="0"/>
              </a:rPr>
              <a:t>     2.7x₁ + 12x₂ + 9x₃ + 2.9x₄ + 2x₅ + 0.9x₆ + 3.3x₇ + 0.9x₈ + 8.9x₉   ≥ 15</a:t>
            </a:r>
          </a:p>
          <a:p>
            <a:pPr>
              <a:lnSpc>
                <a:spcPct val="150000"/>
              </a:lnSpc>
            </a:pPr>
            <a:r>
              <a:rPr lang="en-US" sz="2200" dirty="0">
                <a:latin typeface="Times New Roman" panose="02020603050405020304" pitchFamily="18" charset="0"/>
                <a:cs typeface="Times New Roman" panose="02020603050405020304" pitchFamily="18" charset="0"/>
              </a:rPr>
              <a:t>Fat Limit</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Total fat must not exceed 10g : </a:t>
            </a:r>
          </a:p>
          <a:p>
            <a:pPr marL="0" indent="0">
              <a:lnSpc>
                <a:spcPct val="150000"/>
              </a:lnSpc>
              <a:buNone/>
            </a:pPr>
            <a:r>
              <a:rPr 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0.3x₁ + 1.5x₂ + 0.4x₃ + 0.4x₄ + 0.1x₅ + 0.2x₆ + 7.7x₇ + 0.2x₈ + 2.6x₉   ≤ 10</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E3B8436-2B00-7F20-45A8-29B6CEC304AE}"/>
              </a:ext>
            </a:extLst>
          </p:cNvPr>
          <p:cNvSpPr txBox="1"/>
          <p:nvPr/>
        </p:nvSpPr>
        <p:spPr>
          <a:xfrm>
            <a:off x="1140372" y="2531103"/>
            <a:ext cx="65" cy="553998"/>
          </a:xfrm>
          <a:prstGeom prst="rect">
            <a:avLst/>
          </a:prstGeom>
          <a:noFill/>
        </p:spPr>
        <p:txBody>
          <a:bodyPr wrap="none" lIns="0" tIns="0" rIns="0" bIns="0" rtlCol="0">
            <a:spAutoFit/>
          </a:bodyPr>
          <a:lstStyle/>
          <a:p>
            <a:endParaRPr lang="en-IN" dirty="0"/>
          </a:p>
          <a:p>
            <a:endParaRPr lang="en-IN" dirty="0"/>
          </a:p>
        </p:txBody>
      </p:sp>
    </p:spTree>
    <p:extLst>
      <p:ext uri="{BB962C8B-B14F-4D97-AF65-F5344CB8AC3E}">
        <p14:creationId xmlns:p14="http://schemas.microsoft.com/office/powerpoint/2010/main" val="3136109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58690CB-78ED-E640-8359-F8C9F5E1CE01}"/>
              </a:ext>
            </a:extLst>
          </p:cNvPr>
          <p:cNvSpPr>
            <a:spLocks noChangeArrowheads="1"/>
          </p:cNvSpPr>
          <p:nvPr/>
        </p:nvSpPr>
        <p:spPr bwMode="auto">
          <a:xfrm>
            <a:off x="394855" y="175804"/>
            <a:ext cx="11575471" cy="6633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Carbohydrate Requirement</a:t>
            </a:r>
            <a:b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Total carbohydrates must be at least 100g :</a:t>
            </a:r>
          </a:p>
          <a:p>
            <a:pPr eaLnBrk="0" fontAlgn="base" hangingPunct="0">
              <a:lnSpc>
                <a:spcPct val="150000"/>
              </a:lnSpc>
              <a:spcBef>
                <a:spcPct val="0"/>
              </a:spcBef>
              <a:spcAft>
                <a:spcPct val="0"/>
              </a:spcAft>
            </a:pPr>
            <a:r>
              <a:rPr lang="en-US" altLang="en-US"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28x₁ + 76x₂ + 20x₃ + 3.6x₄ + 17x₅ + 3.9x₆ + 12x₇ + 9.6x₈ + 27.4x₉   ≥ 100</a:t>
            </a: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Fiber Requirement</a:t>
            </a:r>
            <a:b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Total fiber must be at least </a:t>
            </a:r>
            <a:r>
              <a:rPr lang="en-US" altLang="en-US" sz="2200" dirty="0">
                <a:latin typeface="Times New Roman" panose="02020603050405020304" pitchFamily="18" charset="0"/>
                <a:cs typeface="Times New Roman" panose="02020603050405020304" pitchFamily="18" charset="0"/>
              </a:rPr>
              <a:t>8</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 :</a:t>
            </a:r>
          </a:p>
          <a:p>
            <a:pPr>
              <a:lnSpc>
                <a:spcPct val="150000"/>
              </a:lnSpc>
            </a:pPr>
            <a:r>
              <a:rPr lang="en-IN" sz="2200" dirty="0">
                <a:latin typeface="Times New Roman" panose="02020603050405020304" pitchFamily="18" charset="0"/>
                <a:cs typeface="Times New Roman" panose="02020603050405020304" pitchFamily="18" charset="0"/>
              </a:rPr>
              <a:t>       0.4x₁ + 2.5x₂ + 8x₃ + 2.2x₄ + 2.2x₅ + 1.2x₆ + 0x₇ + 2.8x₈ + 7.6x₉   ≥ 8</a:t>
            </a: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eaLnBrk="0" fontAlgn="base" hangingPunct="0">
              <a:lnSpc>
                <a:spcPct val="150000"/>
              </a:lnSpc>
              <a:spcBef>
                <a:spcPct val="0"/>
              </a:spcBef>
              <a:spcAft>
                <a:spcPct val="0"/>
              </a:spcAft>
              <a:buFont typeface="Arial" panose="020B0604020202020204" pitchFamily="34" charset="0"/>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Calcium Requirement</a:t>
            </a:r>
            <a:b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Total Calcium must be at least </a:t>
            </a:r>
            <a:r>
              <a:rPr lang="en-US" altLang="en-US" sz="2200" dirty="0">
                <a:latin typeface="Times New Roman" panose="02020603050405020304" pitchFamily="18" charset="0"/>
                <a:cs typeface="Times New Roman" panose="02020603050405020304" pitchFamily="18" charset="0"/>
              </a:rPr>
              <a:t>233</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mg :</a:t>
            </a:r>
          </a:p>
          <a:p>
            <a:pPr marR="0" lvl="0" algn="l" defTabSz="914400" rtl="0" eaLnBrk="0" fontAlgn="base" latinLnBrk="0" hangingPunct="0">
              <a:lnSpc>
                <a:spcPct val="150000"/>
              </a:lnSpc>
              <a:spcBef>
                <a:spcPct val="0"/>
              </a:spcBef>
              <a:spcAft>
                <a:spcPct val="0"/>
              </a:spcAft>
              <a:buClrTx/>
              <a:buSzTx/>
              <a:tabLst/>
            </a:pPr>
            <a:r>
              <a:rPr lang="en-IN" sz="2200" dirty="0">
                <a:latin typeface="Times New Roman" panose="02020603050405020304" pitchFamily="18" charset="0"/>
                <a:cs typeface="Times New Roman" panose="02020603050405020304" pitchFamily="18" charset="0"/>
              </a:rPr>
              <a:t>       10x₁ + 15x₂ + 56x₃ + 99x₄ + 10x₅ + 10x₆ + 240x₇ + 33x₈ + 49x₉   ≥ 233</a:t>
            </a:r>
            <a:endParaRPr lang="en-US" altLang="en-US" sz="22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Iron Requirement</a:t>
            </a:r>
            <a:b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Total iron must be at least </a:t>
            </a:r>
            <a:r>
              <a:rPr lang="en-US" altLang="en-US" sz="2200" dirty="0">
                <a:latin typeface="Times New Roman" panose="02020603050405020304" pitchFamily="18" charset="0"/>
                <a:cs typeface="Times New Roman" panose="02020603050405020304" pitchFamily="18" charset="0"/>
              </a:rPr>
              <a:t>6</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mg :</a:t>
            </a:r>
          </a:p>
          <a:p>
            <a:pPr eaLnBrk="0" fontAlgn="base" hangingPunct="0">
              <a:lnSpc>
                <a:spcPct val="150000"/>
              </a:lnSpc>
              <a:spcBef>
                <a:spcPct val="0"/>
              </a:spcBef>
              <a:spcAft>
                <a:spcPct val="0"/>
              </a:spcAft>
            </a:pPr>
            <a:r>
              <a:rPr lang="en-US" altLang="en-US" sz="2200" dirty="0">
                <a:latin typeface="Times New Roman" panose="02020603050405020304" pitchFamily="18" charset="0"/>
                <a:cs typeface="Times New Roman" panose="02020603050405020304" pitchFamily="18" charset="0"/>
              </a:rPr>
              <a:t>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0.2x₁ + 1.2x₂ + 2x₃ + 2.7x₄ + 0.8x₅ + 0.3x₆ + 0.1x₇ + 0.3x₈ + 2.9x₉   ≥ 6</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1414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600E4C-D498-D650-D768-46620786B764}"/>
              </a:ext>
            </a:extLst>
          </p:cNvPr>
          <p:cNvSpPr txBox="1"/>
          <p:nvPr/>
        </p:nvSpPr>
        <p:spPr>
          <a:xfrm>
            <a:off x="320040" y="360680"/>
            <a:ext cx="11551920" cy="5750613"/>
          </a:xfrm>
          <a:prstGeom prst="rect">
            <a:avLst/>
          </a:prstGeom>
          <a:noFill/>
        </p:spPr>
        <p:txBody>
          <a:bodyPr wrap="square" rtlCol="0">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200" dirty="0">
                <a:latin typeface="Times New Roman" panose="02020603050405020304" pitchFamily="18" charset="0"/>
                <a:cs typeface="Times New Roman" panose="02020603050405020304" pitchFamily="18" charset="0"/>
              </a:rPr>
              <a:t>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Vit_A Requirement</a:t>
            </a:r>
            <a:b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Total Vit_A must be at least 260 µg:</a:t>
            </a:r>
          </a:p>
          <a:p>
            <a:pPr marR="0" lvl="0" algn="l" defTabSz="914400" rtl="0" eaLnBrk="0" fontAlgn="base" latinLnBrk="0" hangingPunct="0">
              <a:lnSpc>
                <a:spcPct val="150000"/>
              </a:lnSpc>
              <a:spcBef>
                <a:spcPct val="0"/>
              </a:spcBef>
              <a:spcAft>
                <a:spcPct val="0"/>
              </a:spcAft>
              <a:buClrTx/>
              <a:buSzTx/>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0x₁ + 0x₂ + 15x₃ + 469x₄ + 10x₅ + 833x₆ + 120x₇ + 835x₈ + 27x₉   ≥ 260</a:t>
            </a:r>
          </a:p>
          <a:p>
            <a:pPr marR="0" lvl="0" algn="l" defTabSz="914400" rtl="0" eaLnBrk="0" fontAlgn="base" latinLnBrk="0" hangingPunct="0">
              <a:lnSpc>
                <a:spcPct val="150000"/>
              </a:lnSpc>
              <a:spcBef>
                <a:spcPct val="0"/>
              </a:spcBef>
              <a:spcAft>
                <a:spcPct val="0"/>
              </a:spcAft>
              <a:buClrTx/>
              <a:buSzTx/>
              <a:tabLst/>
            </a:pPr>
            <a:endParaRPr lang="en-US" altLang="en-US" sz="2200" dirty="0">
              <a:latin typeface="Times New Roman" panose="02020603050405020304" pitchFamily="18" charset="0"/>
              <a:cs typeface="Times New Roman" panose="02020603050405020304" pitchFamily="18" charset="0"/>
            </a:endParaRPr>
          </a:p>
          <a:p>
            <a:pPr marL="285750" indent="-285750" eaLnBrk="0" fontAlgn="base" hangingPunct="0">
              <a:lnSpc>
                <a:spcPct val="150000"/>
              </a:lnSpc>
              <a:spcBef>
                <a:spcPct val="0"/>
              </a:spcBef>
              <a:spcAft>
                <a:spcPct val="0"/>
              </a:spcAft>
              <a:buFont typeface="Arial" panose="020B0604020202020204" pitchFamily="34" charset="0"/>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Vit_C Requirement</a:t>
            </a:r>
            <a:b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Total Vit_C  must be at least </a:t>
            </a:r>
            <a:r>
              <a:rPr lang="en-US" altLang="en-US" sz="2200" dirty="0">
                <a:latin typeface="Times New Roman" panose="02020603050405020304" pitchFamily="18" charset="0"/>
                <a:cs typeface="Times New Roman" panose="02020603050405020304" pitchFamily="18" charset="0"/>
              </a:rPr>
              <a:t>13</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mg:</a:t>
            </a:r>
          </a:p>
          <a:p>
            <a:pPr marR="0" lvl="0" algn="l" defTabSz="914400" rtl="0" eaLnBrk="0" fontAlgn="base" latinLnBrk="0" hangingPunct="0">
              <a:lnSpc>
                <a:spcPct val="150000"/>
              </a:lnSpc>
              <a:spcBef>
                <a:spcPct val="0"/>
              </a:spcBef>
              <a:spcAft>
                <a:spcPct val="0"/>
              </a:spcAft>
              <a:buClrTx/>
              <a:buSzTx/>
              <a:tabLst/>
            </a:pPr>
            <a:r>
              <a:rPr lang="en-US" altLang="en-US" sz="2200" dirty="0">
                <a:latin typeface="Times New Roman" panose="02020603050405020304" pitchFamily="18" charset="0"/>
                <a:cs typeface="Times New Roman" panose="02020603050405020304" pitchFamily="18" charset="0"/>
              </a:rPr>
              <a:t>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0x₁ + 0x₂ + 1x₃ + 28x₄ + 19.7x₅ + 13.7x₆ + 0x₇ + 5.9x₈ + 0x₉   ≥ 13</a:t>
            </a:r>
          </a:p>
          <a:p>
            <a:pPr marR="0" lvl="0" algn="l" defTabSz="914400" rtl="0" eaLnBrk="0" fontAlgn="base" latinLnBrk="0" hangingPunct="0">
              <a:lnSpc>
                <a:spcPct val="150000"/>
              </a:lnSpc>
              <a:spcBef>
                <a:spcPct val="0"/>
              </a:spcBef>
              <a:spcAft>
                <a:spcPct val="0"/>
              </a:spcAft>
              <a:buClrTx/>
              <a:buSzTx/>
              <a:tabLst/>
            </a:pP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Non-Negativity Constraint</a:t>
            </a:r>
            <a:b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Quantities of all food items must be non-negative:</a:t>
            </a:r>
          </a:p>
          <a:p>
            <a:pPr eaLnBrk="0" fontAlgn="base" hangingPunct="0">
              <a:lnSpc>
                <a:spcPct val="150000"/>
              </a:lnSpc>
              <a:spcBef>
                <a:spcPct val="0"/>
              </a:spcBef>
              <a:spcAft>
                <a:spcPct val="0"/>
              </a:spcAf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x₁, x₂, x₃, x₄, x₅, x₆, x₇, x₈, x₉  ≥ 0</a:t>
            </a:r>
          </a:p>
        </p:txBody>
      </p:sp>
    </p:spTree>
    <p:extLst>
      <p:ext uri="{BB962C8B-B14F-4D97-AF65-F5344CB8AC3E}">
        <p14:creationId xmlns:p14="http://schemas.microsoft.com/office/powerpoint/2010/main" val="3255258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14A5A7-D696-BB31-BF8E-BFBC176FFA6D}"/>
              </a:ext>
            </a:extLst>
          </p:cNvPr>
          <p:cNvSpPr txBox="1"/>
          <p:nvPr/>
        </p:nvSpPr>
        <p:spPr>
          <a:xfrm>
            <a:off x="0" y="-1"/>
            <a:ext cx="12191999" cy="7201972"/>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Result</a:t>
            </a:r>
          </a:p>
          <a:p>
            <a:pPr algn="ctr"/>
            <a:endParaRPr lang="en-IN" b="1"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 Optimized School Meal Planning Results</a:t>
            </a:r>
          </a:p>
          <a:p>
            <a:pPr algn="just"/>
            <a:r>
              <a:rPr lang="en-IN" sz="2000" b="1" dirty="0">
                <a:latin typeface="Times New Roman" panose="02020603050405020304" pitchFamily="18" charset="0"/>
                <a:cs typeface="Times New Roman" panose="02020603050405020304" pitchFamily="18" charset="0"/>
              </a:rPr>
              <a:t>Key Achievements</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Balanced nutrition at ₹6.64 per serving</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100% daily nutrient requirements met</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Locally sourced ingredients</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Culturally appropriate meal combinations</a:t>
            </a:r>
          </a:p>
          <a:p>
            <a:pPr algn="just"/>
            <a:endParaRPr lang="en-IN"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 Daily Nutritional Achievement</a:t>
            </a:r>
          </a:p>
          <a:p>
            <a:pPr algn="just"/>
            <a:r>
              <a:rPr lang="en-IN" sz="2000" b="1" dirty="0">
                <a:latin typeface="Times New Roman" panose="02020603050405020304" pitchFamily="18" charset="0"/>
                <a:cs typeface="Times New Roman" panose="02020603050405020304" pitchFamily="18" charset="0"/>
              </a:rPr>
              <a:t>Macronutrients</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Calories: 801.5kcal                       </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Protein: 29.4g</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Carbohydrates: 150.9g</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Fat: 10g</a:t>
            </a:r>
          </a:p>
          <a:p>
            <a:pPr algn="just"/>
            <a:endParaRPr lang="en-IN"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 Cost Analysis</a:t>
            </a:r>
          </a:p>
          <a:p>
            <a:pPr algn="just"/>
            <a:r>
              <a:rPr lang="en-IN" dirty="0">
                <a:latin typeface="Times New Roman" panose="02020603050405020304" pitchFamily="18" charset="0"/>
                <a:cs typeface="Times New Roman" panose="02020603050405020304" pitchFamily="18" charset="0"/>
              </a:rPr>
              <a:t>Total Daily Cost: ₹39.83</a:t>
            </a:r>
          </a:p>
          <a:p>
            <a:pPr algn="just"/>
            <a:r>
              <a:rPr lang="en-IN" b="1" dirty="0">
                <a:latin typeface="Times New Roman" panose="02020603050405020304" pitchFamily="18" charset="0"/>
                <a:cs typeface="Times New Roman" panose="02020603050405020304" pitchFamily="18" charset="0"/>
              </a:rPr>
              <a:t>Cost Breakdown:</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Grains: ₹9.23 (Rice &amp; Wheat Flour)</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Legumes: ₹10 (Lentils (Dal))</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Vegetables: ₹6.59 (Spinach &amp; Potato)</a:t>
            </a:r>
          </a:p>
          <a:p>
            <a:pPr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Dairy: ₹14.00 (Milk)</a:t>
            </a:r>
          </a:p>
          <a:p>
            <a:pPr algn="just"/>
            <a:endParaRPr lang="en-IN"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3E28D75C-6DAD-2EF3-B0ED-CD933B92F51F}"/>
              </a:ext>
            </a:extLst>
          </p:cNvPr>
          <p:cNvCxnSpPr>
            <a:cxnSpLocks/>
          </p:cNvCxnSpPr>
          <p:nvPr/>
        </p:nvCxnSpPr>
        <p:spPr>
          <a:xfrm>
            <a:off x="2640187" y="3246323"/>
            <a:ext cx="0" cy="1366684"/>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5BA45A0D-19DA-B784-D0AF-59A07152CCD3}"/>
              </a:ext>
            </a:extLst>
          </p:cNvPr>
          <p:cNvSpPr txBox="1"/>
          <p:nvPr/>
        </p:nvSpPr>
        <p:spPr>
          <a:xfrm>
            <a:off x="2991351" y="3175612"/>
            <a:ext cx="2821857" cy="1508105"/>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Micronutrients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Iron: 6.0mg</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Calcium: 392.9mg</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Vitamin A: 428.5</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µg</a:t>
            </a:r>
            <a:r>
              <a:rPr kumimoji="0" lang="en-US" altLang="en-US" sz="1400" b="0" i="0" u="none" strike="noStrike" cap="none" normalizeH="0" baseline="0" dirty="0">
                <a:ln>
                  <a:noFill/>
                </a:ln>
                <a:solidFill>
                  <a:schemeClr val="tx1"/>
                </a:solidFill>
                <a:effectLst/>
              </a:rPr>
              <a:t> </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Vitamin C: 45.3mg</a:t>
            </a:r>
          </a:p>
        </p:txBody>
      </p:sp>
    </p:spTree>
    <p:extLst>
      <p:ext uri="{BB962C8B-B14F-4D97-AF65-F5344CB8AC3E}">
        <p14:creationId xmlns:p14="http://schemas.microsoft.com/office/powerpoint/2010/main" val="270957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barn(inVertical)">
                                      <p:cBhvr>
                                        <p:cTn id="25" dur="500"/>
                                        <p:tgtEl>
                                          <p:spTgt spid="2">
                                            <p:txEl>
                                              <p:pRg st="5" end="5"/>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barn(inVertical)">
                                      <p:cBhvr>
                                        <p:cTn id="28" dur="500"/>
                                        <p:tgtEl>
                                          <p:spTgt spid="2">
                                            <p:txEl>
                                              <p:pRg st="6" end="6"/>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barn(inVertical)">
                                      <p:cBhvr>
                                        <p:cTn id="31" dur="500"/>
                                        <p:tgtEl>
                                          <p:spTgt spid="2">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barn(inVertical)">
                                      <p:cBhvr>
                                        <p:cTn id="36" dur="500"/>
                                        <p:tgtEl>
                                          <p:spTgt spid="2">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wipe(down)">
                                      <p:cBhvr>
                                        <p:cTn id="41" dur="500"/>
                                        <p:tgtEl>
                                          <p:spTgt spid="2">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barn(inVertical)">
                                      <p:cBhvr>
                                        <p:cTn id="46" dur="500"/>
                                        <p:tgtEl>
                                          <p:spTgt spid="2">
                                            <p:txEl>
                                              <p:pRg st="11" end="11"/>
                                            </p:txEl>
                                          </p:spTgt>
                                        </p:tgtEl>
                                      </p:cBhvr>
                                    </p:animEffect>
                                  </p:childTnLst>
                                </p:cTn>
                              </p:par>
                              <p:par>
                                <p:cTn id="47" presetID="16" presetClass="entr" presetSubtype="21" fill="hold" nodeType="with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animEffect transition="in" filter="barn(inVertical)">
                                      <p:cBhvr>
                                        <p:cTn id="49" dur="500"/>
                                        <p:tgtEl>
                                          <p:spTgt spid="2">
                                            <p:txEl>
                                              <p:pRg st="12" end="12"/>
                                            </p:txEl>
                                          </p:spTgt>
                                        </p:tgtEl>
                                      </p:cBhvr>
                                    </p:animEffect>
                                  </p:childTnLst>
                                </p:cTn>
                              </p:par>
                              <p:par>
                                <p:cTn id="50" presetID="16" presetClass="entr" presetSubtype="21" fill="hold" nodeType="withEffect">
                                  <p:stCondLst>
                                    <p:cond delay="0"/>
                                  </p:stCondLst>
                                  <p:childTnLst>
                                    <p:set>
                                      <p:cBhvr>
                                        <p:cTn id="51" dur="1" fill="hold">
                                          <p:stCondLst>
                                            <p:cond delay="0"/>
                                          </p:stCondLst>
                                        </p:cTn>
                                        <p:tgtEl>
                                          <p:spTgt spid="2">
                                            <p:txEl>
                                              <p:pRg st="13" end="13"/>
                                            </p:txEl>
                                          </p:spTgt>
                                        </p:tgtEl>
                                        <p:attrNameLst>
                                          <p:attrName>style.visibility</p:attrName>
                                        </p:attrNameLst>
                                      </p:cBhvr>
                                      <p:to>
                                        <p:strVal val="visible"/>
                                      </p:to>
                                    </p:set>
                                    <p:animEffect transition="in" filter="barn(inVertical)">
                                      <p:cBhvr>
                                        <p:cTn id="52" dur="500"/>
                                        <p:tgtEl>
                                          <p:spTgt spid="2">
                                            <p:txEl>
                                              <p:pRg st="13" end="13"/>
                                            </p:txEl>
                                          </p:spTgt>
                                        </p:tgtEl>
                                      </p:cBhvr>
                                    </p:animEffect>
                                  </p:childTnLst>
                                </p:cTn>
                              </p:par>
                              <p:par>
                                <p:cTn id="53" presetID="16" presetClass="entr" presetSubtype="21" fill="hold" nodeType="withEffect">
                                  <p:stCondLst>
                                    <p:cond delay="0"/>
                                  </p:stCondLst>
                                  <p:childTnLst>
                                    <p:set>
                                      <p:cBhvr>
                                        <p:cTn id="54" dur="1" fill="hold">
                                          <p:stCondLst>
                                            <p:cond delay="0"/>
                                          </p:stCondLst>
                                        </p:cTn>
                                        <p:tgtEl>
                                          <p:spTgt spid="2">
                                            <p:txEl>
                                              <p:pRg st="14" end="14"/>
                                            </p:txEl>
                                          </p:spTgt>
                                        </p:tgtEl>
                                        <p:attrNameLst>
                                          <p:attrName>style.visibility</p:attrName>
                                        </p:attrNameLst>
                                      </p:cBhvr>
                                      <p:to>
                                        <p:strVal val="visible"/>
                                      </p:to>
                                    </p:set>
                                    <p:animEffect transition="in" filter="barn(inVertical)">
                                      <p:cBhvr>
                                        <p:cTn id="55" dur="500"/>
                                        <p:tgtEl>
                                          <p:spTgt spid="2">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 calcmode="lin" valueType="num">
                                      <p:cBhvr additive="base">
                                        <p:cTn id="60" dur="500" fill="hold"/>
                                        <p:tgtEl>
                                          <p:spTgt spid="7"/>
                                        </p:tgtEl>
                                        <p:attrNameLst>
                                          <p:attrName>ppt_x</p:attrName>
                                        </p:attrNameLst>
                                      </p:cBhvr>
                                      <p:tavLst>
                                        <p:tav tm="0">
                                          <p:val>
                                            <p:strVal val="#ppt_x"/>
                                          </p:val>
                                        </p:tav>
                                        <p:tav tm="100000">
                                          <p:val>
                                            <p:strVal val="#ppt_x"/>
                                          </p:val>
                                        </p:tav>
                                      </p:tavLst>
                                    </p:anim>
                                    <p:anim calcmode="lin" valueType="num">
                                      <p:cBhvr additive="base">
                                        <p:cTn id="6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9">
                                            <p:txEl>
                                              <p:pRg st="0" end="0"/>
                                            </p:txEl>
                                          </p:spTgt>
                                        </p:tgtEl>
                                        <p:attrNameLst>
                                          <p:attrName>style.visibility</p:attrName>
                                        </p:attrNameLst>
                                      </p:cBhvr>
                                      <p:to>
                                        <p:strVal val="visible"/>
                                      </p:to>
                                    </p:set>
                                    <p:animEffect transition="in" filter="wipe(down)">
                                      <p:cBhvr>
                                        <p:cTn id="66" dur="500"/>
                                        <p:tgtEl>
                                          <p:spTgt spid="9">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9">
                                            <p:txEl>
                                              <p:pRg st="1" end="1"/>
                                            </p:txEl>
                                          </p:spTgt>
                                        </p:tgtEl>
                                        <p:attrNameLst>
                                          <p:attrName>style.visibility</p:attrName>
                                        </p:attrNameLst>
                                      </p:cBhvr>
                                      <p:to>
                                        <p:strVal val="visible"/>
                                      </p:to>
                                    </p:set>
                                    <p:animEffect transition="in" filter="barn(inVertical)">
                                      <p:cBhvr>
                                        <p:cTn id="71" dur="500"/>
                                        <p:tgtEl>
                                          <p:spTgt spid="9">
                                            <p:txEl>
                                              <p:pRg st="1" end="1"/>
                                            </p:txEl>
                                          </p:spTgt>
                                        </p:tgtEl>
                                      </p:cBhvr>
                                    </p:animEffect>
                                  </p:childTnLst>
                                </p:cTn>
                              </p:par>
                              <p:par>
                                <p:cTn id="72" presetID="16" presetClass="entr" presetSubtype="21" fill="hold" nodeType="withEffect">
                                  <p:stCondLst>
                                    <p:cond delay="0"/>
                                  </p:stCondLst>
                                  <p:childTnLst>
                                    <p:set>
                                      <p:cBhvr>
                                        <p:cTn id="73" dur="1" fill="hold">
                                          <p:stCondLst>
                                            <p:cond delay="0"/>
                                          </p:stCondLst>
                                        </p:cTn>
                                        <p:tgtEl>
                                          <p:spTgt spid="9">
                                            <p:txEl>
                                              <p:pRg st="2" end="2"/>
                                            </p:txEl>
                                          </p:spTgt>
                                        </p:tgtEl>
                                        <p:attrNameLst>
                                          <p:attrName>style.visibility</p:attrName>
                                        </p:attrNameLst>
                                      </p:cBhvr>
                                      <p:to>
                                        <p:strVal val="visible"/>
                                      </p:to>
                                    </p:set>
                                    <p:animEffect transition="in" filter="barn(inVertical)">
                                      <p:cBhvr>
                                        <p:cTn id="74" dur="500"/>
                                        <p:tgtEl>
                                          <p:spTgt spid="9">
                                            <p:txEl>
                                              <p:pRg st="2" end="2"/>
                                            </p:txEl>
                                          </p:spTgt>
                                        </p:tgtEl>
                                      </p:cBhvr>
                                    </p:animEffect>
                                  </p:childTnLst>
                                </p:cTn>
                              </p:par>
                              <p:par>
                                <p:cTn id="75" presetID="16" presetClass="entr" presetSubtype="21" fill="hold" nodeType="withEffect">
                                  <p:stCondLst>
                                    <p:cond delay="0"/>
                                  </p:stCondLst>
                                  <p:childTnLst>
                                    <p:set>
                                      <p:cBhvr>
                                        <p:cTn id="76" dur="1" fill="hold">
                                          <p:stCondLst>
                                            <p:cond delay="0"/>
                                          </p:stCondLst>
                                        </p:cTn>
                                        <p:tgtEl>
                                          <p:spTgt spid="9">
                                            <p:txEl>
                                              <p:pRg st="3" end="3"/>
                                            </p:txEl>
                                          </p:spTgt>
                                        </p:tgtEl>
                                        <p:attrNameLst>
                                          <p:attrName>style.visibility</p:attrName>
                                        </p:attrNameLst>
                                      </p:cBhvr>
                                      <p:to>
                                        <p:strVal val="visible"/>
                                      </p:to>
                                    </p:set>
                                    <p:animEffect transition="in" filter="barn(inVertical)">
                                      <p:cBhvr>
                                        <p:cTn id="77" dur="500"/>
                                        <p:tgtEl>
                                          <p:spTgt spid="9">
                                            <p:txEl>
                                              <p:pRg st="3" end="3"/>
                                            </p:txEl>
                                          </p:spTgt>
                                        </p:tgtEl>
                                      </p:cBhvr>
                                    </p:animEffect>
                                  </p:childTnLst>
                                </p:cTn>
                              </p:par>
                              <p:par>
                                <p:cTn id="78" presetID="16" presetClass="entr" presetSubtype="21" fill="hold" nodeType="withEffect">
                                  <p:stCondLst>
                                    <p:cond delay="0"/>
                                  </p:stCondLst>
                                  <p:childTnLst>
                                    <p:set>
                                      <p:cBhvr>
                                        <p:cTn id="79" dur="1" fill="hold">
                                          <p:stCondLst>
                                            <p:cond delay="0"/>
                                          </p:stCondLst>
                                        </p:cTn>
                                        <p:tgtEl>
                                          <p:spTgt spid="9">
                                            <p:txEl>
                                              <p:pRg st="4" end="4"/>
                                            </p:txEl>
                                          </p:spTgt>
                                        </p:tgtEl>
                                        <p:attrNameLst>
                                          <p:attrName>style.visibility</p:attrName>
                                        </p:attrNameLst>
                                      </p:cBhvr>
                                      <p:to>
                                        <p:strVal val="visible"/>
                                      </p:to>
                                    </p:set>
                                    <p:animEffect transition="in" filter="barn(inVertical)">
                                      <p:cBhvr>
                                        <p:cTn id="80" dur="500"/>
                                        <p:tgtEl>
                                          <p:spTgt spid="9">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2">
                                            <p:txEl>
                                              <p:pRg st="16" end="16"/>
                                            </p:txEl>
                                          </p:spTgt>
                                        </p:tgtEl>
                                        <p:attrNameLst>
                                          <p:attrName>style.visibility</p:attrName>
                                        </p:attrNameLst>
                                      </p:cBhvr>
                                      <p:to>
                                        <p:strVal val="visible"/>
                                      </p:to>
                                    </p:set>
                                    <p:animEffect transition="in" filter="wipe(down)">
                                      <p:cBhvr>
                                        <p:cTn id="85" dur="500"/>
                                        <p:tgtEl>
                                          <p:spTgt spid="2">
                                            <p:txEl>
                                              <p:pRg st="16" end="16"/>
                                            </p:txEl>
                                          </p:spTgt>
                                        </p:tgtEl>
                                      </p:cBhvr>
                                    </p:animEffect>
                                  </p:childTnLst>
                                </p:cTn>
                              </p:par>
                              <p:par>
                                <p:cTn id="86" presetID="22" presetClass="entr" presetSubtype="4" fill="hold" nodeType="withEffect">
                                  <p:stCondLst>
                                    <p:cond delay="0"/>
                                  </p:stCondLst>
                                  <p:childTnLst>
                                    <p:set>
                                      <p:cBhvr>
                                        <p:cTn id="87" dur="1" fill="hold">
                                          <p:stCondLst>
                                            <p:cond delay="0"/>
                                          </p:stCondLst>
                                        </p:cTn>
                                        <p:tgtEl>
                                          <p:spTgt spid="2">
                                            <p:txEl>
                                              <p:pRg st="17" end="17"/>
                                            </p:txEl>
                                          </p:spTgt>
                                        </p:tgtEl>
                                        <p:attrNameLst>
                                          <p:attrName>style.visibility</p:attrName>
                                        </p:attrNameLst>
                                      </p:cBhvr>
                                      <p:to>
                                        <p:strVal val="visible"/>
                                      </p:to>
                                    </p:set>
                                    <p:animEffect transition="in" filter="wipe(down)">
                                      <p:cBhvr>
                                        <p:cTn id="88" dur="500"/>
                                        <p:tgtEl>
                                          <p:spTgt spid="2">
                                            <p:txEl>
                                              <p:pRg st="17" end="1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ntr" presetSubtype="10" fill="hold" nodeType="clickEffect">
                                  <p:stCondLst>
                                    <p:cond delay="0"/>
                                  </p:stCondLst>
                                  <p:childTnLst>
                                    <p:set>
                                      <p:cBhvr>
                                        <p:cTn id="92" dur="1" fill="hold">
                                          <p:stCondLst>
                                            <p:cond delay="0"/>
                                          </p:stCondLst>
                                        </p:cTn>
                                        <p:tgtEl>
                                          <p:spTgt spid="2">
                                            <p:txEl>
                                              <p:pRg st="18" end="18"/>
                                            </p:txEl>
                                          </p:spTgt>
                                        </p:tgtEl>
                                        <p:attrNameLst>
                                          <p:attrName>style.visibility</p:attrName>
                                        </p:attrNameLst>
                                      </p:cBhvr>
                                      <p:to>
                                        <p:strVal val="visible"/>
                                      </p:to>
                                    </p:set>
                                    <p:animEffect transition="in" filter="randombar(horizontal)">
                                      <p:cBhvr>
                                        <p:cTn id="93" dur="500"/>
                                        <p:tgtEl>
                                          <p:spTgt spid="2">
                                            <p:txEl>
                                              <p:pRg st="18" end="1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nodeType="clickEffect">
                                  <p:stCondLst>
                                    <p:cond delay="0"/>
                                  </p:stCondLst>
                                  <p:childTnLst>
                                    <p:set>
                                      <p:cBhvr>
                                        <p:cTn id="97" dur="1" fill="hold">
                                          <p:stCondLst>
                                            <p:cond delay="0"/>
                                          </p:stCondLst>
                                        </p:cTn>
                                        <p:tgtEl>
                                          <p:spTgt spid="2">
                                            <p:txEl>
                                              <p:pRg st="19" end="19"/>
                                            </p:txEl>
                                          </p:spTgt>
                                        </p:tgtEl>
                                        <p:attrNameLst>
                                          <p:attrName>style.visibility</p:attrName>
                                        </p:attrNameLst>
                                      </p:cBhvr>
                                      <p:to>
                                        <p:strVal val="visible"/>
                                      </p:to>
                                    </p:set>
                                    <p:animEffect transition="in" filter="barn(inVertical)">
                                      <p:cBhvr>
                                        <p:cTn id="98" dur="500"/>
                                        <p:tgtEl>
                                          <p:spTgt spid="2">
                                            <p:txEl>
                                              <p:pRg st="19" end="19"/>
                                            </p:txEl>
                                          </p:spTgt>
                                        </p:tgtEl>
                                      </p:cBhvr>
                                    </p:animEffect>
                                  </p:childTnLst>
                                </p:cTn>
                              </p:par>
                              <p:par>
                                <p:cTn id="99" presetID="16" presetClass="entr" presetSubtype="21" fill="hold" nodeType="withEffect">
                                  <p:stCondLst>
                                    <p:cond delay="0"/>
                                  </p:stCondLst>
                                  <p:childTnLst>
                                    <p:set>
                                      <p:cBhvr>
                                        <p:cTn id="100" dur="1" fill="hold">
                                          <p:stCondLst>
                                            <p:cond delay="0"/>
                                          </p:stCondLst>
                                        </p:cTn>
                                        <p:tgtEl>
                                          <p:spTgt spid="2">
                                            <p:txEl>
                                              <p:pRg st="20" end="20"/>
                                            </p:txEl>
                                          </p:spTgt>
                                        </p:tgtEl>
                                        <p:attrNameLst>
                                          <p:attrName>style.visibility</p:attrName>
                                        </p:attrNameLst>
                                      </p:cBhvr>
                                      <p:to>
                                        <p:strVal val="visible"/>
                                      </p:to>
                                    </p:set>
                                    <p:animEffect transition="in" filter="barn(inVertical)">
                                      <p:cBhvr>
                                        <p:cTn id="101" dur="500"/>
                                        <p:tgtEl>
                                          <p:spTgt spid="2">
                                            <p:txEl>
                                              <p:pRg st="20" end="20"/>
                                            </p:txEl>
                                          </p:spTgt>
                                        </p:tgtEl>
                                      </p:cBhvr>
                                    </p:animEffect>
                                  </p:childTnLst>
                                </p:cTn>
                              </p:par>
                              <p:par>
                                <p:cTn id="102" presetID="16" presetClass="entr" presetSubtype="21" fill="hold" nodeType="withEffect">
                                  <p:stCondLst>
                                    <p:cond delay="0"/>
                                  </p:stCondLst>
                                  <p:childTnLst>
                                    <p:set>
                                      <p:cBhvr>
                                        <p:cTn id="103" dur="1" fill="hold">
                                          <p:stCondLst>
                                            <p:cond delay="0"/>
                                          </p:stCondLst>
                                        </p:cTn>
                                        <p:tgtEl>
                                          <p:spTgt spid="2">
                                            <p:txEl>
                                              <p:pRg st="21" end="21"/>
                                            </p:txEl>
                                          </p:spTgt>
                                        </p:tgtEl>
                                        <p:attrNameLst>
                                          <p:attrName>style.visibility</p:attrName>
                                        </p:attrNameLst>
                                      </p:cBhvr>
                                      <p:to>
                                        <p:strVal val="visible"/>
                                      </p:to>
                                    </p:set>
                                    <p:animEffect transition="in" filter="barn(inVertical)">
                                      <p:cBhvr>
                                        <p:cTn id="104" dur="500"/>
                                        <p:tgtEl>
                                          <p:spTgt spid="2">
                                            <p:txEl>
                                              <p:pRg st="21" end="21"/>
                                            </p:txEl>
                                          </p:spTgt>
                                        </p:tgtEl>
                                      </p:cBhvr>
                                    </p:animEffect>
                                  </p:childTnLst>
                                </p:cTn>
                              </p:par>
                              <p:par>
                                <p:cTn id="105" presetID="16" presetClass="entr" presetSubtype="21" fill="hold" nodeType="withEffect">
                                  <p:stCondLst>
                                    <p:cond delay="0"/>
                                  </p:stCondLst>
                                  <p:childTnLst>
                                    <p:set>
                                      <p:cBhvr>
                                        <p:cTn id="106" dur="1" fill="hold">
                                          <p:stCondLst>
                                            <p:cond delay="0"/>
                                          </p:stCondLst>
                                        </p:cTn>
                                        <p:tgtEl>
                                          <p:spTgt spid="2">
                                            <p:txEl>
                                              <p:pRg st="22" end="22"/>
                                            </p:txEl>
                                          </p:spTgt>
                                        </p:tgtEl>
                                        <p:attrNameLst>
                                          <p:attrName>style.visibility</p:attrName>
                                        </p:attrNameLst>
                                      </p:cBhvr>
                                      <p:to>
                                        <p:strVal val="visible"/>
                                      </p:to>
                                    </p:set>
                                    <p:animEffect transition="in" filter="barn(inVertical)">
                                      <p:cBhvr>
                                        <p:cTn id="107" dur="500"/>
                                        <p:tgtEl>
                                          <p:spTgt spid="2">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9EAB87-69DC-72D1-05B1-DF81385E2E12}"/>
              </a:ext>
            </a:extLst>
          </p:cNvPr>
          <p:cNvSpPr txBox="1"/>
          <p:nvPr/>
        </p:nvSpPr>
        <p:spPr>
          <a:xfrm>
            <a:off x="733709" y="823491"/>
            <a:ext cx="10720872" cy="556594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End up having a tastier, healthier food as much as possible with being cost effective, your need as a planner of school meals is like that of a puzzler. They figured out ways to make great lunch menus without driving costs through the roof using some genius mathematics (linear programming), a proper lunch menu can be designed for a modest village school.</a:t>
            </a:r>
          </a:p>
          <a:p>
            <a:pPr marL="342900" indent="-342900" algn="just">
              <a:lnSpc>
                <a:spcPct val="150000"/>
              </a:lnSpc>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Our model is a smart recipe book for three things :</a:t>
            </a:r>
          </a:p>
          <a:p>
            <a:pPr lvl="1" algn="just">
              <a:lnSpc>
                <a:spcPct val="150000"/>
              </a:lnSpc>
            </a:pPr>
            <a:r>
              <a:rPr lang="en-US" sz="2400" dirty="0">
                <a:latin typeface="Times New Roman" panose="02020603050405020304" pitchFamily="18" charset="0"/>
                <a:cs typeface="Times New Roman" panose="02020603050405020304" pitchFamily="18" charset="0"/>
              </a:rPr>
              <a:t>	Why kids need healthy nutrition to grow as strong.</a:t>
            </a:r>
          </a:p>
          <a:p>
            <a:pPr lvl="1" algn="just">
              <a:lnSpc>
                <a:spcPct val="150000"/>
              </a:lnSpc>
            </a:pPr>
            <a:r>
              <a:rPr lang="en-US" sz="2400" dirty="0">
                <a:latin typeface="Times New Roman" panose="02020603050405020304" pitchFamily="18" charset="0"/>
                <a:cs typeface="Times New Roman" panose="02020603050405020304" pitchFamily="18" charset="0"/>
              </a:rPr>
              <a:t>	What foods are locally sourced and seasonal</a:t>
            </a:r>
          </a:p>
          <a:p>
            <a:pPr lvl="1" algn="just">
              <a:lnSpc>
                <a:spcPct val="150000"/>
              </a:lnSpc>
            </a:pPr>
            <a:r>
              <a:rPr lang="en-US" sz="2400" dirty="0">
                <a:latin typeface="Times New Roman" panose="02020603050405020304" pitchFamily="18" charset="0"/>
                <a:cs typeface="Times New Roman" panose="02020603050405020304" pitchFamily="18" charset="0"/>
              </a:rPr>
              <a:t>	The budget on which the school can operate </a:t>
            </a:r>
          </a:p>
        </p:txBody>
      </p:sp>
      <p:sp>
        <p:nvSpPr>
          <p:cNvPr id="2" name="TextBox 1">
            <a:extLst>
              <a:ext uri="{FF2B5EF4-FFF2-40B4-BE49-F238E27FC236}">
                <a16:creationId xmlns:a16="http://schemas.microsoft.com/office/drawing/2014/main" id="{968DC7A2-5D58-4FD0-C6D4-7B758E94C62E}"/>
              </a:ext>
            </a:extLst>
          </p:cNvPr>
          <p:cNvSpPr txBox="1"/>
          <p:nvPr/>
        </p:nvSpPr>
        <p:spPr>
          <a:xfrm>
            <a:off x="737119" y="177160"/>
            <a:ext cx="1045028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Abstract</a:t>
            </a:r>
            <a:endParaRPr lang="en-IN" sz="3600" dirty="0"/>
          </a:p>
        </p:txBody>
      </p:sp>
    </p:spTree>
    <p:extLst>
      <p:ext uri="{BB962C8B-B14F-4D97-AF65-F5344CB8AC3E}">
        <p14:creationId xmlns:p14="http://schemas.microsoft.com/office/powerpoint/2010/main" val="3986103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69D949-7504-84E3-557E-17BB5221292B}"/>
              </a:ext>
            </a:extLst>
          </p:cNvPr>
          <p:cNvSpPr txBox="1"/>
          <p:nvPr/>
        </p:nvSpPr>
        <p:spPr>
          <a:xfrm>
            <a:off x="108964" y="497711"/>
            <a:ext cx="11788877" cy="5262979"/>
          </a:xfrm>
          <a:prstGeom prst="rect">
            <a:avLst/>
          </a:prstGeom>
          <a:noFill/>
        </p:spPr>
        <p:txBody>
          <a:bodyPr wrap="square" rtlCol="0">
            <a:spAutoFit/>
          </a:bodyPr>
          <a:lstStyle/>
          <a:p>
            <a:pPr algn="just"/>
            <a:endParaRPr lang="en-IN" sz="2400" b="1"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 Optimization Highlights</a:t>
            </a:r>
          </a:p>
          <a:p>
            <a:pPr algn="just"/>
            <a:r>
              <a:rPr lang="en-US" sz="2400" b="1" dirty="0">
                <a:latin typeface="Times New Roman" panose="02020603050405020304" pitchFamily="18" charset="0"/>
                <a:cs typeface="Times New Roman" panose="02020603050405020304" pitchFamily="18" charset="0"/>
              </a:rPr>
              <a:t>Key Benefits :</a:t>
            </a:r>
            <a:endParaRPr lang="en-US" sz="28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Exceeds WHO nutritional guidelines for school-age children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40% lower cost compared to non-optimized meal plans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Reduces food waste through precise portion planning</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Supports local farmers through seasonal ingredient selection</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 Global Impact Comparison</a:t>
            </a:r>
          </a:p>
          <a:p>
            <a:pPr marL="342900" indent="-342900" algn="just">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Our results align with global success stories:</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Matches Ghana's successful $3.1/day nutrition threshold</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Achieves Myanmar study's micronutrient targets</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Meets environmental sustainability goals (Colombo et al.)</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Demonstrates cost-effectiveness comparable to global benchmarks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93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arn(inVertical)">
                                      <p:cBhvr>
                                        <p:cTn id="17" dur="500"/>
                                        <p:tgtEl>
                                          <p:spTgt spid="3">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arn(inVertical)">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wipe(down)">
                                      <p:cBhvr>
                                        <p:cTn id="31" dur="500"/>
                                        <p:tgtEl>
                                          <p:spTgt spid="3">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6" dur="500"/>
                                        <p:tgtEl>
                                          <p:spTgt spid="3">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barn(inVertical)">
                                      <p:cBhvr>
                                        <p:cTn id="41" dur="500"/>
                                        <p:tgtEl>
                                          <p:spTgt spid="3">
                                            <p:txEl>
                                              <p:pRg st="11" end="11"/>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barn(inVertical)">
                                      <p:cBhvr>
                                        <p:cTn id="44" dur="500"/>
                                        <p:tgtEl>
                                          <p:spTgt spid="3">
                                            <p:txEl>
                                              <p:pRg st="12" end="12"/>
                                            </p:txEl>
                                          </p:spTgt>
                                        </p:tgtEl>
                                      </p:cBhvr>
                                    </p:animEffect>
                                  </p:childTnLst>
                                </p:cTn>
                              </p:par>
                              <p:par>
                                <p:cTn id="45" presetID="16" presetClass="entr" presetSubtype="21"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Effect transition="in" filter="barn(inVertical)">
                                      <p:cBhvr>
                                        <p:cTn id="47" dur="500"/>
                                        <p:tgtEl>
                                          <p:spTgt spid="3">
                                            <p:txEl>
                                              <p:pRg st="13" end="13"/>
                                            </p:txEl>
                                          </p:spTgt>
                                        </p:tgtEl>
                                      </p:cBhvr>
                                    </p:animEffect>
                                  </p:childTnLst>
                                </p:cTn>
                              </p:par>
                              <p:par>
                                <p:cTn id="48" presetID="16" presetClass="entr" presetSubtype="21" fill="hold" nodeType="withEffect">
                                  <p:stCondLst>
                                    <p:cond delay="0"/>
                                  </p:stCondLst>
                                  <p:childTnLst>
                                    <p:set>
                                      <p:cBhvr>
                                        <p:cTn id="49" dur="1" fill="hold">
                                          <p:stCondLst>
                                            <p:cond delay="0"/>
                                          </p:stCondLst>
                                        </p:cTn>
                                        <p:tgtEl>
                                          <p:spTgt spid="3">
                                            <p:txEl>
                                              <p:pRg st="14" end="14"/>
                                            </p:txEl>
                                          </p:spTgt>
                                        </p:tgtEl>
                                        <p:attrNameLst>
                                          <p:attrName>style.visibility</p:attrName>
                                        </p:attrNameLst>
                                      </p:cBhvr>
                                      <p:to>
                                        <p:strVal val="visible"/>
                                      </p:to>
                                    </p:set>
                                    <p:animEffect transition="in" filter="barn(inVertical)">
                                      <p:cBhvr>
                                        <p:cTn id="50"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DF01F2-61C5-7B09-C5AE-A49364F996AC}"/>
              </a:ext>
            </a:extLst>
          </p:cNvPr>
          <p:cNvSpPr txBox="1"/>
          <p:nvPr/>
        </p:nvSpPr>
        <p:spPr>
          <a:xfrm>
            <a:off x="474562" y="974090"/>
            <a:ext cx="10613114" cy="510986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study investigates the area of linear programming as an optimizing tool against school food-nutrition. The suggested meal plans are complying with and go beyond WHO recommendations and fulfill nutritional goals with cost reduction. The cost of one complete meal per day is ₹40. The model weighs locally available ingredients, cultural preferences, and seasonal variation to create the menu-and considerably reduce food waste.</a:t>
            </a:r>
          </a:p>
          <a:p>
            <a:pPr marL="342900" indent="-342900" algn="just">
              <a:lnSpc>
                <a:spcPct val="150000"/>
              </a:lnSpc>
              <a:buFont typeface="Wingdings" panose="05000000000000000000" pitchFamily="2" charset="2"/>
              <a:buChar char="Ø"/>
            </a:pPr>
            <a:r>
              <a:rPr lang="en-US" sz="2200" dirty="0">
                <a:effectLst/>
                <a:latin typeface="Times New Roman" panose="02020603050405020304" pitchFamily="18" charset="0"/>
                <a:cs typeface="Times New Roman" panose="02020603050405020304" pitchFamily="18" charset="0"/>
              </a:rPr>
              <a:t>As a result, this contributes to a </a:t>
            </a:r>
            <a:r>
              <a:rPr lang="en-US" sz="2200" dirty="0">
                <a:latin typeface="Times New Roman" panose="02020603050405020304" pitchFamily="18" charset="0"/>
                <a:cs typeface="Times New Roman" panose="02020603050405020304" pitchFamily="18" charset="0"/>
              </a:rPr>
              <a:t>schools</a:t>
            </a:r>
            <a:r>
              <a:rPr lang="en-US" sz="2200" dirty="0">
                <a:effectLst/>
                <a:latin typeface="Times New Roman" panose="02020603050405020304" pitchFamily="18" charset="0"/>
                <a:cs typeface="Times New Roman" panose="02020603050405020304" pitchFamily="18" charset="0"/>
              </a:rPr>
              <a:t> meal planning system that is scalable and data reliable.</a:t>
            </a:r>
            <a:r>
              <a:rPr lang="en-US" sz="2200" dirty="0">
                <a:latin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cs typeface="Times New Roman" panose="02020603050405020304" pitchFamily="18" charset="0"/>
              </a:rPr>
              <a:t>The policymakers, on the other hand, receive an </a:t>
            </a:r>
            <a:r>
              <a:rPr lang="en-US" sz="2200" dirty="0">
                <a:latin typeface="Times New Roman" panose="02020603050405020304" pitchFamily="18" charset="0"/>
                <a:cs typeface="Times New Roman" panose="02020603050405020304" pitchFamily="18" charset="0"/>
              </a:rPr>
              <a:t>evidence backed</a:t>
            </a:r>
            <a:r>
              <a:rPr lang="en-US" sz="2200" dirty="0">
                <a:effectLst/>
                <a:latin typeface="Times New Roman" panose="02020603050405020304" pitchFamily="18" charset="0"/>
                <a:cs typeface="Times New Roman" panose="02020603050405020304" pitchFamily="18" charset="0"/>
              </a:rPr>
              <a:t> system of budgeting and nutrition policies, while the community benefits from improved health among school students and help to local farmers.</a:t>
            </a:r>
            <a:endParaRPr lang="en-US" sz="2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66C7FFC-C5C2-4123-D140-DBBC57E65274}"/>
              </a:ext>
            </a:extLst>
          </p:cNvPr>
          <p:cNvSpPr txBox="1"/>
          <p:nvPr/>
        </p:nvSpPr>
        <p:spPr>
          <a:xfrm>
            <a:off x="347240" y="185195"/>
            <a:ext cx="11412637"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Conclusion</a:t>
            </a:r>
            <a:endParaRPr lang="en-IN" sz="3600" dirty="0"/>
          </a:p>
        </p:txBody>
      </p:sp>
    </p:spTree>
    <p:extLst>
      <p:ext uri="{BB962C8B-B14F-4D97-AF65-F5344CB8AC3E}">
        <p14:creationId xmlns:p14="http://schemas.microsoft.com/office/powerpoint/2010/main" val="1102444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A0406E-D7AA-3691-001A-E5FADF579E85}"/>
              </a:ext>
            </a:extLst>
          </p:cNvPr>
          <p:cNvSpPr txBox="1"/>
          <p:nvPr/>
        </p:nvSpPr>
        <p:spPr>
          <a:xfrm>
            <a:off x="388475" y="820994"/>
            <a:ext cx="11198942" cy="460202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200" dirty="0">
                <a:effectLst/>
                <a:latin typeface="Times New Roman" panose="02020603050405020304" pitchFamily="18" charset="0"/>
                <a:cs typeface="Times New Roman" panose="02020603050405020304" pitchFamily="18" charset="0"/>
              </a:rPr>
              <a:t>The model can be expanded to include regional diets, environmental sustainability, and the digitalization of the supply chain management system.</a:t>
            </a:r>
            <a:r>
              <a:rPr lang="en-US" sz="2200" dirty="0">
                <a:latin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cs typeface="Times New Roman" panose="02020603050405020304" pitchFamily="18" charset="0"/>
              </a:rPr>
              <a:t>This is in line with previous studies and serves as a feasible solution to the problem of childhood undernutrition in a resource limited setting.</a:t>
            </a:r>
            <a:r>
              <a:rPr lang="en-US" sz="2200" dirty="0">
                <a:latin typeface="Times New Roman" panose="02020603050405020304" pitchFamily="18" charset="0"/>
                <a:cs typeface="Times New Roman" panose="02020603050405020304" pitchFamily="18" charset="0"/>
              </a:rPr>
              <a:t> </a:t>
            </a:r>
            <a:r>
              <a:rPr lang="en-US" sz="2200" dirty="0">
                <a:effectLst/>
                <a:latin typeface="Times New Roman" panose="02020603050405020304" pitchFamily="18" charset="0"/>
                <a:cs typeface="Times New Roman" panose="02020603050405020304" pitchFamily="18" charset="0"/>
              </a:rPr>
              <a:t>By elevating the iterative process of the implementation of the model, </a:t>
            </a:r>
            <a:r>
              <a:rPr lang="en-US" sz="2200" dirty="0">
                <a:latin typeface="Times New Roman" panose="02020603050405020304" pitchFamily="18" charset="0"/>
                <a:cs typeface="Times New Roman" panose="02020603050405020304" pitchFamily="18" charset="0"/>
              </a:rPr>
              <a:t>student’s</a:t>
            </a:r>
            <a:r>
              <a:rPr lang="en-US" sz="2200" dirty="0">
                <a:effectLst/>
                <a:latin typeface="Times New Roman" panose="02020603050405020304" pitchFamily="18" charset="0"/>
                <a:cs typeface="Times New Roman" panose="02020603050405020304" pitchFamily="18" charset="0"/>
              </a:rPr>
              <a:t> wellbeing, sustainability, and education around the world can be improved.</a:t>
            </a:r>
            <a:endParaRPr lang="en-US" sz="2200" dirty="0">
              <a:latin typeface="Times New Roman" panose="02020603050405020304" pitchFamily="18" charset="0"/>
              <a:cs typeface="Times New Roman" panose="02020603050405020304" pitchFamily="18" charset="0"/>
            </a:endParaRPr>
          </a:p>
          <a:p>
            <a:pPr algn="just">
              <a:lnSpc>
                <a:spcPct val="150000"/>
              </a:lnSpc>
            </a:pPr>
            <a:br>
              <a:rPr lang="en-US"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100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37EB-4B90-BF2F-514E-D2E7C0331BC1}"/>
              </a:ext>
            </a:extLst>
          </p:cNvPr>
          <p:cNvSpPr>
            <a:spLocks noGrp="1"/>
          </p:cNvSpPr>
          <p:nvPr>
            <p:ph type="ctrTitle"/>
          </p:nvPr>
        </p:nvSpPr>
        <p:spPr>
          <a:xfrm>
            <a:off x="877078" y="86927"/>
            <a:ext cx="9790921" cy="815081"/>
          </a:xfrm>
        </p:spPr>
        <p:txBody>
          <a:bodyPr>
            <a:normAutofit/>
          </a:bodyPr>
          <a:lstStyle/>
          <a:p>
            <a:pPr algn="ctr"/>
            <a:r>
              <a:rPr lang="en-IN" sz="3600" b="1" dirty="0">
                <a:latin typeface="Times New Roman" panose="02020603050405020304" pitchFamily="18" charset="0"/>
                <a:cs typeface="Times New Roman" panose="02020603050405020304" pitchFamily="18" charset="0"/>
              </a:rPr>
              <a:t>References </a:t>
            </a:r>
          </a:p>
        </p:txBody>
      </p:sp>
      <p:sp>
        <p:nvSpPr>
          <p:cNvPr id="3" name="Subtitle 2">
            <a:extLst>
              <a:ext uri="{FF2B5EF4-FFF2-40B4-BE49-F238E27FC236}">
                <a16:creationId xmlns:a16="http://schemas.microsoft.com/office/drawing/2014/main" id="{B3503C47-457B-0E7F-A00C-A7DDBA7E8036}"/>
              </a:ext>
            </a:extLst>
          </p:cNvPr>
          <p:cNvSpPr>
            <a:spLocks noGrp="1"/>
          </p:cNvSpPr>
          <p:nvPr>
            <p:ph type="subTitle" idx="1"/>
          </p:nvPr>
        </p:nvSpPr>
        <p:spPr>
          <a:xfrm>
            <a:off x="877078" y="955040"/>
            <a:ext cx="9790922" cy="5874969"/>
          </a:xfrm>
        </p:spPr>
        <p:txBody>
          <a:bodyPr>
            <a:noAutofit/>
          </a:bodyPr>
          <a:lstStyle/>
          <a:p>
            <a:pPr marL="285750" indent="-285750" algn="l">
              <a:lnSpc>
                <a:spcPct val="150000"/>
              </a:lnSpc>
              <a:buFont typeface="Arial" panose="020B0604020202020204" pitchFamily="34" charset="0"/>
              <a:buChar char="•"/>
            </a:pPr>
            <a:r>
              <a:rPr lang="en-IN" sz="1800" dirty="0" err="1">
                <a:latin typeface="Times New Roman" panose="02020603050405020304" pitchFamily="18" charset="0"/>
                <a:cs typeface="Times New Roman" panose="02020603050405020304" pitchFamily="18" charset="0"/>
              </a:rPr>
              <a:t>Nykänen</a:t>
            </a:r>
            <a:r>
              <a:rPr lang="en-IN" sz="1800" dirty="0">
                <a:latin typeface="Times New Roman" panose="02020603050405020304" pitchFamily="18" charset="0"/>
                <a:cs typeface="Times New Roman" panose="02020603050405020304" pitchFamily="18" charset="0"/>
              </a:rPr>
              <a:t>, E.P.A., Dunning, H.E., Aryeetey, R.N., Robertson, A. and Parlesak, A., 2018. Nutritionally optimized, culturally acceptable, cost-minimized diets for low income Ghanaian families using linear programming. </a:t>
            </a:r>
            <a:r>
              <a:rPr lang="en-IN" sz="1800" i="1" dirty="0">
                <a:latin typeface="Times New Roman" panose="02020603050405020304" pitchFamily="18" charset="0"/>
                <a:cs typeface="Times New Roman" panose="02020603050405020304" pitchFamily="18" charset="0"/>
              </a:rPr>
              <a:t>Nutrients</a:t>
            </a:r>
            <a:r>
              <a:rPr lang="en-IN" sz="1800" dirty="0">
                <a:latin typeface="Times New Roman" panose="02020603050405020304" pitchFamily="18" charset="0"/>
                <a:cs typeface="Times New Roman" panose="02020603050405020304" pitchFamily="18" charset="0"/>
              </a:rPr>
              <a:t>, </a:t>
            </a:r>
            <a:r>
              <a:rPr lang="en-IN" sz="1800" i="1" dirty="0">
                <a:latin typeface="Times New Roman" panose="02020603050405020304" pitchFamily="18" charset="0"/>
                <a:cs typeface="Times New Roman" panose="02020603050405020304" pitchFamily="18" charset="0"/>
              </a:rPr>
              <a:t>10</a:t>
            </a:r>
            <a:r>
              <a:rPr lang="en-IN" sz="1800" dirty="0">
                <a:latin typeface="Times New Roman" panose="02020603050405020304" pitchFamily="18" charset="0"/>
                <a:cs typeface="Times New Roman" panose="02020603050405020304" pitchFamily="18" charset="0"/>
              </a:rPr>
              <a:t>(4), p.461.</a:t>
            </a:r>
            <a:endParaRPr lang="en-US" sz="1800"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Nilu</a:t>
            </a:r>
            <a:r>
              <a:rPr lang="en-US" sz="1800" dirty="0">
                <a:latin typeface="Times New Roman" panose="02020603050405020304" pitchFamily="18" charset="0"/>
                <a:cs typeface="Times New Roman" panose="02020603050405020304" pitchFamily="18" charset="0"/>
              </a:rPr>
              <a:t>, T.Y., Ahmed, S. and Ahmed, H., 2020. Analysis of diet choice towards a proper nutrition plan by linear programming. </a:t>
            </a:r>
            <a:r>
              <a:rPr lang="en-US" sz="1800" i="1" dirty="0">
                <a:latin typeface="Times New Roman" panose="02020603050405020304" pitchFamily="18" charset="0"/>
                <a:cs typeface="Times New Roman" panose="02020603050405020304" pitchFamily="18" charset="0"/>
              </a:rPr>
              <a:t>Medicine</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7</a:t>
            </a:r>
            <a:r>
              <a:rPr lang="en-US" sz="1800" dirty="0">
                <a:latin typeface="Times New Roman" panose="02020603050405020304" pitchFamily="18" charset="0"/>
                <a:cs typeface="Times New Roman" panose="02020603050405020304" pitchFamily="18" charset="0"/>
              </a:rPr>
              <a:t>(8), p.26.</a:t>
            </a:r>
          </a:p>
          <a:p>
            <a:pPr marL="285750" indent="-28575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Hlaing, L.M. </a:t>
            </a:r>
            <a:r>
              <a:rPr lang="en-US" sz="1800" i="1" dirty="0">
                <a:latin typeface="Times New Roman" panose="02020603050405020304" pitchFamily="18" charset="0"/>
                <a:cs typeface="Times New Roman" panose="02020603050405020304" pitchFamily="18" charset="0"/>
              </a:rPr>
              <a:t>et al.</a:t>
            </a:r>
            <a:r>
              <a:rPr lang="en-US" sz="1800" dirty="0">
                <a:latin typeface="Times New Roman" panose="02020603050405020304" pitchFamily="18" charset="0"/>
                <a:cs typeface="Times New Roman" panose="02020603050405020304" pitchFamily="18" charset="0"/>
              </a:rPr>
              <a:t> (2016) ‘Local food-based complementary feeding recommendations developed by the linear programming approach to improve the intake of problem nutrients among 12–23-month-old Myanmar children’, </a:t>
            </a:r>
            <a:r>
              <a:rPr lang="en-US" sz="1800" i="1" dirty="0">
                <a:latin typeface="Times New Roman" panose="02020603050405020304" pitchFamily="18" charset="0"/>
                <a:cs typeface="Times New Roman" panose="02020603050405020304" pitchFamily="18" charset="0"/>
              </a:rPr>
              <a:t>British Journal of Nutrition</a:t>
            </a:r>
            <a:r>
              <a:rPr lang="en-US" sz="1800" dirty="0">
                <a:latin typeface="Times New Roman" panose="02020603050405020304" pitchFamily="18" charset="0"/>
                <a:cs typeface="Times New Roman" panose="02020603050405020304" pitchFamily="18" charset="0"/>
              </a:rPr>
              <a:t>, 116(S1), pp. S16–S26. doi:10.1017/S000711451500481X. </a:t>
            </a:r>
          </a:p>
          <a:p>
            <a:pPr marL="285750" indent="-285750" algn="l">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Eustachio Colombo, P., Patterson, E., Lindroos, A.K., Parlesak, A. and Elinder, L.S., 2020. Sustainable and acceptable school meals through optimization analysis: an intervention study. </a:t>
            </a:r>
            <a:r>
              <a:rPr lang="en-IN" sz="1800" i="1" dirty="0">
                <a:latin typeface="Times New Roman" panose="02020603050405020304" pitchFamily="18" charset="0"/>
                <a:cs typeface="Times New Roman" panose="02020603050405020304" pitchFamily="18" charset="0"/>
              </a:rPr>
              <a:t>Nutrition journal</a:t>
            </a:r>
            <a:r>
              <a:rPr lang="en-IN" sz="1800" dirty="0">
                <a:latin typeface="Times New Roman" panose="02020603050405020304" pitchFamily="18" charset="0"/>
                <a:cs typeface="Times New Roman" panose="02020603050405020304" pitchFamily="18" charset="0"/>
              </a:rPr>
              <a:t>, </a:t>
            </a:r>
            <a:r>
              <a:rPr lang="en-IN" sz="1800" i="1" dirty="0">
                <a:latin typeface="Times New Roman" panose="02020603050405020304" pitchFamily="18" charset="0"/>
                <a:cs typeface="Times New Roman" panose="02020603050405020304" pitchFamily="18" charset="0"/>
              </a:rPr>
              <a:t>19</a:t>
            </a:r>
            <a:r>
              <a:rPr lang="en-IN" sz="1800" dirty="0">
                <a:latin typeface="Times New Roman" panose="02020603050405020304" pitchFamily="18" charset="0"/>
                <a:cs typeface="Times New Roman" panose="02020603050405020304" pitchFamily="18" charset="0"/>
              </a:rPr>
              <a:t>, pp.1-</a:t>
            </a:r>
            <a:endParaRPr lang="en-US" sz="1800"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0548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350EFA-F5C1-2D8F-E7BA-DFC131BF9E67}"/>
              </a:ext>
            </a:extLst>
          </p:cNvPr>
          <p:cNvSpPr txBox="1"/>
          <p:nvPr/>
        </p:nvSpPr>
        <p:spPr>
          <a:xfrm>
            <a:off x="569167" y="513184"/>
            <a:ext cx="11075437"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3" name="TextBox 2">
            <a:extLst>
              <a:ext uri="{FF2B5EF4-FFF2-40B4-BE49-F238E27FC236}">
                <a16:creationId xmlns:a16="http://schemas.microsoft.com/office/drawing/2014/main" id="{CEAFF357-FA74-8608-E39A-B162E76D6A7A}"/>
              </a:ext>
            </a:extLst>
          </p:cNvPr>
          <p:cNvSpPr txBox="1"/>
          <p:nvPr/>
        </p:nvSpPr>
        <p:spPr>
          <a:xfrm>
            <a:off x="734209" y="914722"/>
            <a:ext cx="11053666" cy="5028556"/>
          </a:xfrm>
          <a:prstGeom prst="rect">
            <a:avLst/>
          </a:prstGeom>
          <a:noFill/>
        </p:spPr>
        <p:txBody>
          <a:bodyPr wrap="square" rtlCol="0">
            <a:spAutoFit/>
          </a:bodyPr>
          <a:lstStyle/>
          <a:p>
            <a:pPr>
              <a:lnSpc>
                <a:spcPct val="150000"/>
              </a:lnSpc>
            </a:pPr>
            <a:endParaRPr lang="en-IN" dirty="0">
              <a:latin typeface="Times New Roman" panose="02020603050405020304" pitchFamily="18" charset="0"/>
              <a:cs typeface="Times New Roman" panose="02020603050405020304" pitchFamily="18" charset="0"/>
              <a:hlinkClick r:id="rId2"/>
            </a:endParaRPr>
          </a:p>
          <a:p>
            <a:pPr marL="285750" indent="-28575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3"/>
              </a:rPr>
              <a:t> </a:t>
            </a:r>
            <a:r>
              <a:rPr lang="en-US" sz="1800" dirty="0" err="1">
                <a:latin typeface="Times New Roman" panose="02020603050405020304" pitchFamily="18" charset="0"/>
                <a:cs typeface="Times New Roman" panose="02020603050405020304" pitchFamily="18" charset="0"/>
                <a:hlinkClick r:id="rId3"/>
              </a:rPr>
              <a:t>IndiaMART</a:t>
            </a:r>
            <a:r>
              <a:rPr lang="en-US" sz="1800" dirty="0">
                <a:latin typeface="Times New Roman" panose="02020603050405020304" pitchFamily="18" charset="0"/>
                <a:cs typeface="Times New Roman" panose="02020603050405020304" pitchFamily="18" charset="0"/>
                <a:hlinkClick r:id="rId3"/>
              </a:rPr>
              <a:t> - Indian Manufacturers Suppliers Exporters Directory, India Exporter Manufacturer</a:t>
            </a:r>
            <a:endParaRPr lang="en-US" sz="1800"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hlinkClick r:id="rId4"/>
              </a:rPr>
              <a:t>JioMart</a:t>
            </a:r>
            <a:r>
              <a:rPr lang="en-US" sz="1800" dirty="0">
                <a:latin typeface="Times New Roman" panose="02020603050405020304" pitchFamily="18" charset="0"/>
                <a:cs typeface="Times New Roman" panose="02020603050405020304" pitchFamily="18" charset="0"/>
                <a:hlinkClick r:id="rId4"/>
              </a:rPr>
              <a:t> - Best Online Grocery Store for Your Daily Needs</a:t>
            </a:r>
            <a:endParaRPr lang="en-US" sz="1800"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5"/>
              </a:rPr>
              <a:t> Buy Exotic fruits and veggies online at the best price. – </a:t>
            </a:r>
            <a:r>
              <a:rPr lang="en-US" sz="1800" dirty="0" err="1">
                <a:latin typeface="Times New Roman" panose="02020603050405020304" pitchFamily="18" charset="0"/>
                <a:cs typeface="Times New Roman" panose="02020603050405020304" pitchFamily="18" charset="0"/>
                <a:hlinkClick r:id="rId5"/>
              </a:rPr>
              <a:t>bigbasket</a:t>
            </a:r>
            <a:endParaRPr lang="en-US" sz="1800"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6"/>
              </a:rPr>
              <a:t> </a:t>
            </a:r>
            <a:r>
              <a:rPr lang="en-US" sz="1800" dirty="0" err="1">
                <a:latin typeface="Times New Roman" panose="02020603050405020304" pitchFamily="18" charset="0"/>
                <a:cs typeface="Times New Roman" panose="02020603050405020304" pitchFamily="18" charset="0"/>
                <a:hlinkClick r:id="rId6"/>
              </a:rPr>
              <a:t>Nutritions</a:t>
            </a:r>
            <a:r>
              <a:rPr lang="en-US" sz="1800" dirty="0">
                <a:latin typeface="Times New Roman" panose="02020603050405020304" pitchFamily="18" charset="0"/>
                <a:cs typeface="Times New Roman" panose="02020603050405020304" pitchFamily="18" charset="0"/>
                <a:hlinkClick r:id="rId6"/>
              </a:rPr>
              <a:t> Rice, basmati, raw per 100 grams.</a:t>
            </a:r>
            <a:endParaRPr lang="en-US" sz="1800"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hlinkClick r:id="rId7"/>
              </a:rPr>
              <a:t>tomato Calories and Nutritional Information</a:t>
            </a:r>
            <a:endParaRPr lang="en-IN" dirty="0">
              <a:latin typeface="Times New Roman" panose="02020603050405020304" pitchFamily="18" charset="0"/>
              <a:cs typeface="Times New Roman" panose="02020603050405020304" pitchFamily="18" charset="0"/>
              <a:hlinkClick r:id="rId2"/>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2"/>
              </a:rPr>
              <a:t>https://www.who.int/news-room/fact-sheets/detail/healthy-diet</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8"/>
              </a:rPr>
              <a:t>https://sabarkantha.gujarat.gov.in/mdm-mid-day-meal</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9"/>
              </a:rPr>
              <a:t>https://pmposhan.education.gov.in/latest_update.html</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968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EF84C9-26F7-F663-57AD-C0627E21AEFF}"/>
              </a:ext>
            </a:extLst>
          </p:cNvPr>
          <p:cNvSpPr txBox="1"/>
          <p:nvPr/>
        </p:nvSpPr>
        <p:spPr>
          <a:xfrm>
            <a:off x="686524" y="1159849"/>
            <a:ext cx="10818952" cy="4538302"/>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It’s versatile enough to be used in any place , a mountain village or coastal town and it helps schools deliver healthy meals kids will actually eat. The best part? It reduces costs while making sure every child gets adequate nutrition. By cooking with local ingredients and using a little bit of planning, schools can serve meals that please both doctors and accountants. This is an all-day affair, and it’s not only about feeding students , it's about helping them thrive while making every penny count.</a:t>
            </a:r>
            <a:endParaRPr lang="en-IN" sz="24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793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5605FA-9F44-1F23-4E33-19757C79DFE2}"/>
              </a:ext>
            </a:extLst>
          </p:cNvPr>
          <p:cNvSpPr>
            <a:spLocks noGrp="1"/>
          </p:cNvSpPr>
          <p:nvPr>
            <p:ph type="subTitle" idx="1"/>
          </p:nvPr>
        </p:nvSpPr>
        <p:spPr>
          <a:xfrm>
            <a:off x="754224" y="1732825"/>
            <a:ext cx="10683551" cy="4139603"/>
          </a:xfrm>
        </p:spPr>
        <p:txBody>
          <a:bodyPr>
            <a:normAutofit/>
          </a:bodyPr>
          <a:lstStyle/>
          <a:p>
            <a:pPr marL="457200" indent="-4572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Designing cost-effective meal plans for students or patients in schools and villages requires balancing nutritional needs with limited resources. </a:t>
            </a:r>
          </a:p>
          <a:p>
            <a:pPr marL="457200" indent="-457200" algn="just">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Linear Programming model provides an efficient way to optimize meal planning by considering the availability, cost, and nutritional requirements of various foods.</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487C938-EECA-2A90-A3E8-F5B9EC12742A}"/>
              </a:ext>
            </a:extLst>
          </p:cNvPr>
          <p:cNvSpPr txBox="1"/>
          <p:nvPr/>
        </p:nvSpPr>
        <p:spPr>
          <a:xfrm>
            <a:off x="746447" y="354563"/>
            <a:ext cx="10683552" cy="834524"/>
          </a:xfrm>
          <a:prstGeom prst="rect">
            <a:avLst/>
          </a:prstGeom>
          <a:noFill/>
        </p:spPr>
        <p:txBody>
          <a:bodyPr wrap="square" rtlCol="0">
            <a:spAutoFit/>
          </a:bodyPr>
          <a:lstStyle/>
          <a:p>
            <a:pPr algn="ctr">
              <a:lnSpc>
                <a:spcPct val="150000"/>
              </a:lnSpc>
            </a:pPr>
            <a:r>
              <a:rPr lang="en-US" sz="3600" b="1" dirty="0">
                <a:latin typeface="Times New Roman" panose="02020603050405020304" pitchFamily="18" charset="0"/>
                <a:cs typeface="Times New Roman" panose="02020603050405020304" pitchFamily="18" charset="0"/>
              </a:rPr>
              <a:t>Introduction </a:t>
            </a:r>
            <a:endParaRPr lang="en-IN" sz="3600" dirty="0"/>
          </a:p>
        </p:txBody>
      </p:sp>
    </p:spTree>
    <p:extLst>
      <p:ext uri="{BB962C8B-B14F-4D97-AF65-F5344CB8AC3E}">
        <p14:creationId xmlns:p14="http://schemas.microsoft.com/office/powerpoint/2010/main" val="186928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EF98-BD39-31BC-B2B5-580E5A7134D1}"/>
              </a:ext>
            </a:extLst>
          </p:cNvPr>
          <p:cNvSpPr>
            <a:spLocks noGrp="1"/>
          </p:cNvSpPr>
          <p:nvPr>
            <p:ph type="title"/>
          </p:nvPr>
        </p:nvSpPr>
        <p:spPr>
          <a:xfrm>
            <a:off x="758536" y="136525"/>
            <a:ext cx="10515600" cy="1325563"/>
          </a:xfrm>
        </p:spPr>
        <p:txBody>
          <a:bodyPr>
            <a:normAutofit/>
          </a:bodyPr>
          <a:lstStyle/>
          <a:p>
            <a:pPr algn="ctr"/>
            <a:r>
              <a:rPr lang="en-US" sz="2600" b="1" dirty="0">
                <a:latin typeface="Times New Roman" panose="02020603050405020304" pitchFamily="18" charset="0"/>
                <a:cs typeface="Times New Roman" panose="02020603050405020304" pitchFamily="18" charset="0"/>
              </a:rPr>
              <a:t>"Healthy Today, Secure Tomorrow: Nutrition Planning for Children"</a:t>
            </a:r>
            <a:endParaRPr lang="en-IN" sz="2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18B0C9F8-8480-54F4-C9C4-3409E4E9D1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6836" y="1535110"/>
            <a:ext cx="7398327" cy="478558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84911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99D08E9-5767-1189-091C-4BDA3264F514}"/>
              </a:ext>
            </a:extLst>
          </p:cNvPr>
          <p:cNvSpPr>
            <a:spLocks noGrp="1"/>
          </p:cNvSpPr>
          <p:nvPr>
            <p:ph type="subTitle" idx="1"/>
          </p:nvPr>
        </p:nvSpPr>
        <p:spPr>
          <a:xfrm>
            <a:off x="874269" y="1710813"/>
            <a:ext cx="10443461" cy="4663196"/>
          </a:xfrm>
        </p:spPr>
        <p:txBody>
          <a:bodyPr>
            <a:noAutofit/>
          </a:bodyPr>
          <a:lstStyle/>
          <a:p>
            <a:pPr marL="457200" indent="-457200" algn="just" fontAlgn="base">
              <a:lnSpc>
                <a:spcPct val="150000"/>
              </a:lnSpc>
              <a:spcAft>
                <a:spcPts val="1200"/>
              </a:spcAft>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primary objective of the model is to satisfy the diet (calories, proteins, vitamins etc.) for a given student or patient at the minimum total costs. Thus, this method can support the local governments in designing long-term and balanced nutrition programs for the population in the target region, given the limitations of the budget and food products available.</a:t>
            </a:r>
          </a:p>
        </p:txBody>
      </p:sp>
      <p:sp>
        <p:nvSpPr>
          <p:cNvPr id="5" name="TextBox 4">
            <a:extLst>
              <a:ext uri="{FF2B5EF4-FFF2-40B4-BE49-F238E27FC236}">
                <a16:creationId xmlns:a16="http://schemas.microsoft.com/office/drawing/2014/main" id="{6101A1F9-A856-57D8-0AC1-4B5F3174650E}"/>
              </a:ext>
            </a:extLst>
          </p:cNvPr>
          <p:cNvSpPr txBox="1"/>
          <p:nvPr/>
        </p:nvSpPr>
        <p:spPr>
          <a:xfrm>
            <a:off x="821094" y="205273"/>
            <a:ext cx="10443461" cy="834524"/>
          </a:xfrm>
          <a:prstGeom prst="rect">
            <a:avLst/>
          </a:prstGeom>
          <a:noFill/>
        </p:spPr>
        <p:txBody>
          <a:bodyPr wrap="square" rtlCol="0">
            <a:spAutoFit/>
          </a:bodyPr>
          <a:lstStyle/>
          <a:p>
            <a:pPr algn="ctr">
              <a:lnSpc>
                <a:spcPct val="150000"/>
              </a:lnSpc>
            </a:pPr>
            <a:r>
              <a:rPr lang="en-US" sz="3600" b="1" dirty="0">
                <a:latin typeface="Times New Roman" panose="02020603050405020304" pitchFamily="18" charset="0"/>
                <a:cs typeface="Times New Roman" panose="02020603050405020304" pitchFamily="18" charset="0"/>
              </a:rPr>
              <a:t>Objective </a:t>
            </a:r>
            <a:endParaRPr lang="en-IN" sz="3600" dirty="0"/>
          </a:p>
        </p:txBody>
      </p:sp>
    </p:spTree>
    <p:extLst>
      <p:ext uri="{BB962C8B-B14F-4D97-AF65-F5344CB8AC3E}">
        <p14:creationId xmlns:p14="http://schemas.microsoft.com/office/powerpoint/2010/main" val="1291810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5B1C-7A29-80A0-EC88-264238341BF1}"/>
              </a:ext>
            </a:extLst>
          </p:cNvPr>
          <p:cNvSpPr>
            <a:spLocks noGrp="1"/>
          </p:cNvSpPr>
          <p:nvPr>
            <p:ph type="title"/>
          </p:nvPr>
        </p:nvSpPr>
        <p:spPr>
          <a:xfrm>
            <a:off x="600269" y="330929"/>
            <a:ext cx="10991461" cy="602132"/>
          </a:xfrm>
        </p:spPr>
        <p:txBody>
          <a:bodyPr>
            <a:noAutofit/>
          </a:bodyPr>
          <a:lstStyle/>
          <a:p>
            <a:pPr algn="ctr">
              <a:lnSpc>
                <a:spcPct val="100000"/>
              </a:lnSpc>
            </a:pPr>
            <a:r>
              <a:rPr lang="en-US" sz="3600" b="1" dirty="0">
                <a:latin typeface="Times New Roman" panose="02020603050405020304" pitchFamily="18" charset="0"/>
                <a:cs typeface="Times New Roman" panose="02020603050405020304" pitchFamily="18" charset="0"/>
              </a:rPr>
              <a:t>Literature Review</a:t>
            </a:r>
            <a:endParaRPr lang="en-IN" sz="3600" dirty="0"/>
          </a:p>
        </p:txBody>
      </p:sp>
      <p:sp>
        <p:nvSpPr>
          <p:cNvPr id="3" name="TextBox 2">
            <a:extLst>
              <a:ext uri="{FF2B5EF4-FFF2-40B4-BE49-F238E27FC236}">
                <a16:creationId xmlns:a16="http://schemas.microsoft.com/office/drawing/2014/main" id="{323C00E7-1DA2-C8E7-B88B-3B1EFF79CE9D}"/>
              </a:ext>
            </a:extLst>
          </p:cNvPr>
          <p:cNvSpPr txBox="1"/>
          <p:nvPr/>
        </p:nvSpPr>
        <p:spPr>
          <a:xfrm>
            <a:off x="590938" y="1418784"/>
            <a:ext cx="10991461" cy="502105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Hlaing, </a:t>
            </a:r>
            <a:r>
              <a:rPr lang="en-IN" sz="2400" dirty="0">
                <a:latin typeface="Times New Roman" panose="02020603050405020304" pitchFamily="18" charset="0"/>
                <a:cs typeface="Times New Roman" panose="02020603050405020304" pitchFamily="18" charset="0"/>
              </a:rPr>
              <a:t>L. Ferguson</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et al.</a:t>
            </a:r>
            <a:r>
              <a:rPr lang="en-US" sz="2400" dirty="0">
                <a:latin typeface="Times New Roman" panose="02020603050405020304" pitchFamily="18" charset="0"/>
                <a:cs typeface="Times New Roman" panose="02020603050405020304" pitchFamily="18" charset="0"/>
              </a:rPr>
              <a:t> (2016) established local food-based complementary feeding guidelines by using linear programming to maximize nutrient consumption among 12–23-month-old Myanmar children. </a:t>
            </a:r>
            <a:r>
              <a:rPr lang="en-US" sz="2400" dirty="0">
                <a:effectLst/>
                <a:latin typeface="Times New Roman" panose="02020603050405020304" pitchFamily="18" charset="0"/>
                <a:cs typeface="Times New Roman" panose="02020603050405020304" pitchFamily="18" charset="0"/>
              </a:rPr>
              <a:t>The research pinpointed affordable, nutritionally suitable diets to cover iron, zinc, and vitamin A deficiencies while taking food affordability and availability into consideration.</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The research is informative on how effective linear programming can be in dietary diversity and child malnutrition reduction among young children.</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The research presents evidence-based solutions to the sustainability of nutrition interventions within limited-resource environments.</a:t>
            </a:r>
          </a:p>
          <a:p>
            <a:pPr marL="285750" indent="-285750" algn="just">
              <a:lnSpc>
                <a:spcPct val="150000"/>
              </a:lnSpc>
              <a:buFont typeface="Wingdings" panose="05000000000000000000" pitchFamily="2" charset="2"/>
              <a:buChar char="v"/>
            </a:pPr>
            <a:endParaRPr lang="en-IN" sz="2400" dirty="0"/>
          </a:p>
        </p:txBody>
      </p:sp>
    </p:spTree>
    <p:extLst>
      <p:ext uri="{BB962C8B-B14F-4D97-AF65-F5344CB8AC3E}">
        <p14:creationId xmlns:p14="http://schemas.microsoft.com/office/powerpoint/2010/main" val="1902244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12E983D-4786-8658-4BDA-11E8584EFCC5}"/>
              </a:ext>
            </a:extLst>
          </p:cNvPr>
          <p:cNvSpPr>
            <a:spLocks noGrp="1"/>
          </p:cNvSpPr>
          <p:nvPr>
            <p:ph type="subTitle" idx="1"/>
          </p:nvPr>
        </p:nvSpPr>
        <p:spPr>
          <a:xfrm>
            <a:off x="752168" y="848032"/>
            <a:ext cx="10687664" cy="5161936"/>
          </a:xfrm>
        </p:spPr>
        <p:txBody>
          <a:bodyPr>
            <a:noAutofit/>
          </a:bodyPr>
          <a:lstStyle/>
          <a:p>
            <a:pPr marL="342900" indent="-342900" algn="just">
              <a:lnSpc>
                <a:spcPct val="170000"/>
              </a:lnSpc>
              <a:buFont typeface="Wingdings" panose="05000000000000000000" pitchFamily="2" charset="2"/>
              <a:buChar char="v"/>
            </a:pPr>
            <a:r>
              <a:rPr lang="en-US" dirty="0">
                <a:effectLst/>
                <a:latin typeface="Times New Roman" panose="02020603050405020304" pitchFamily="18" charset="0"/>
                <a:cs typeface="Times New Roman" panose="02020603050405020304" pitchFamily="18" charset="0"/>
              </a:rPr>
              <a:t>Using linear programming T</a:t>
            </a:r>
            <a:r>
              <a:rPr lang="en-US" dirty="0">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Nilu</a:t>
            </a:r>
            <a:r>
              <a:rPr lang="en-US" dirty="0">
                <a:effectLst/>
                <a:latin typeface="Times New Roman" panose="02020603050405020304" pitchFamily="18" charset="0"/>
                <a:cs typeface="Times New Roman" panose="02020603050405020304" pitchFamily="18" charset="0"/>
              </a:rPr>
              <a:t>, S Ahmed,  and H Ahmed (2020) created diet programs that are optimal in terms of both affordability and nutrition. The importance of computational models in tackling dietary restrictions and malnutrition is shown by their research. By combining economic and health considerations, they showed how to create diets that are both economical and nutrient-dense. Their research offers insightful information that nutritionists and legislators may use to enhance public health initiatives and dietary planning.</a:t>
            </a:r>
          </a:p>
          <a:p>
            <a:pPr marL="342900" indent="-342900" algn="just">
              <a:lnSpc>
                <a:spcPct val="170000"/>
              </a:lnSpc>
              <a:buFont typeface="Wingdings" panose="05000000000000000000" pitchFamily="2" charset="2"/>
              <a:buChar char="v"/>
            </a:pPr>
            <a:endParaRPr lang="en-IN" dirty="0"/>
          </a:p>
        </p:txBody>
      </p:sp>
    </p:spTree>
    <p:extLst>
      <p:ext uri="{BB962C8B-B14F-4D97-AF65-F5344CB8AC3E}">
        <p14:creationId xmlns:p14="http://schemas.microsoft.com/office/powerpoint/2010/main" val="560286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594E8F-1713-6AF9-B9F1-8354046DC480}"/>
              </a:ext>
            </a:extLst>
          </p:cNvPr>
          <p:cNvSpPr txBox="1"/>
          <p:nvPr/>
        </p:nvSpPr>
        <p:spPr>
          <a:xfrm>
            <a:off x="294968" y="923025"/>
            <a:ext cx="11139949" cy="5011949"/>
          </a:xfrm>
          <a:prstGeom prst="rect">
            <a:avLst/>
          </a:prstGeom>
          <a:noFill/>
        </p:spPr>
        <p:txBody>
          <a:bodyPr wrap="square" rtlCol="0">
            <a:spAutoFit/>
          </a:bodyPr>
          <a:lstStyle/>
          <a:p>
            <a:pPr marL="800100" lvl="1" indent="-342900" algn="just">
              <a:lnSpc>
                <a:spcPct val="150000"/>
              </a:lnSpc>
              <a:buFont typeface="Wingdings" panose="05000000000000000000" pitchFamily="2" charset="2"/>
              <a:buChar char="v"/>
            </a:pPr>
            <a:r>
              <a:rPr lang="en-US" sz="2400" dirty="0">
                <a:effectLst/>
                <a:latin typeface="Times New Roman" panose="02020603050405020304" pitchFamily="18" charset="0"/>
                <a:cs typeface="Times New Roman" panose="02020603050405020304" pitchFamily="18" charset="0"/>
              </a:rPr>
              <a:t>E Colombo, E </a:t>
            </a:r>
            <a:r>
              <a:rPr lang="en-IN" sz="2400" dirty="0">
                <a:latin typeface="Times New Roman" panose="02020603050405020304" pitchFamily="18" charset="0"/>
                <a:cs typeface="Times New Roman" panose="02020603050405020304" pitchFamily="18" charset="0"/>
              </a:rPr>
              <a:t>Patterson</a:t>
            </a:r>
            <a:r>
              <a:rPr lang="en-US" sz="2400" dirty="0">
                <a:effectLst/>
                <a:latin typeface="Times New Roman" panose="02020603050405020304" pitchFamily="18" charset="0"/>
                <a:cs typeface="Times New Roman" panose="02020603050405020304" pitchFamily="18" charset="0"/>
              </a:rPr>
              <a:t>, Lindroos, A Parlesak,  </a:t>
            </a:r>
            <a:r>
              <a:rPr lang="en-US" sz="2400" dirty="0">
                <a:latin typeface="Times New Roman" panose="02020603050405020304" pitchFamily="18" charset="0"/>
                <a:cs typeface="Times New Roman" panose="02020603050405020304" pitchFamily="18" charset="0"/>
              </a:rPr>
              <a:t>L </a:t>
            </a:r>
            <a:r>
              <a:rPr lang="en-US" sz="2400" dirty="0" err="1">
                <a:effectLst/>
                <a:latin typeface="Times New Roman" panose="02020603050405020304" pitchFamily="18" charset="0"/>
                <a:cs typeface="Times New Roman" panose="02020603050405020304" pitchFamily="18" charset="0"/>
              </a:rPr>
              <a:t>Elinder</a:t>
            </a:r>
            <a:r>
              <a:rPr lang="en-US" sz="2400" dirty="0">
                <a:effectLst/>
                <a:latin typeface="Times New Roman" panose="02020603050405020304" pitchFamily="18" charset="0"/>
                <a:cs typeface="Times New Roman" panose="02020603050405020304" pitchFamily="18" charset="0"/>
              </a:rPr>
              <a:t>, L.S.</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(2020) used optimization analysis to create nutritionally balanced, cost-effective, and environmentally sustainable school meals.</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Their observations illustrated the capability of mathematical modeling in allowing schools to serve healthier, eco-friendly meals within the financial constraints.</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With sustainability on the menu daily, they pointed out how institutions could bring positive dietary shifts.</a:t>
            </a:r>
            <a:r>
              <a:rPr lang="en-US" sz="2400" dirty="0">
                <a:latin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cs typeface="Times New Roman" panose="02020603050405020304" pitchFamily="18" charset="0"/>
              </a:rPr>
              <a:t>This study offers a tangible way forward for sustainable food systems while furthering the health and environmental benefits accrued to children.</a:t>
            </a:r>
            <a:r>
              <a:rPr lang="en-US" sz="2400" dirty="0">
                <a:latin typeface="Times New Roman" panose="02020603050405020304" pitchFamily="18" charset="0"/>
                <a:cs typeface="Times New Roman" panose="02020603050405020304" pitchFamily="18" charset="0"/>
              </a:rPr>
              <a:t> </a:t>
            </a:r>
          </a:p>
          <a:p>
            <a:pPr marL="914400" lvl="1" indent="-457200" algn="just">
              <a:lnSpc>
                <a:spcPct val="150000"/>
              </a:lnSpc>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94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1647</TotalTime>
  <Words>2422</Words>
  <Application>Microsoft Office PowerPoint</Application>
  <PresentationFormat>Widescreen</PresentationFormat>
  <Paragraphs>292</Paragraphs>
  <Slides>24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"Healthy Today, Secure Tomorrow: Nutrition Planning for Children"</vt:lpstr>
      <vt:lpstr>PowerPoint Presentation</vt:lpstr>
      <vt:lpstr>Literature Review</vt:lpstr>
      <vt:lpstr>PowerPoint Presentation</vt:lpstr>
      <vt:lpstr>PowerPoint Presentation</vt:lpstr>
      <vt:lpstr>PowerPoint Presentation</vt:lpstr>
      <vt:lpstr>PowerPoint Presentation</vt:lpstr>
      <vt:lpstr>PowerPoint Presentation</vt:lpstr>
      <vt:lpstr>Model Formulation</vt:lpstr>
      <vt:lpstr>Decision Variables</vt:lpstr>
      <vt:lpstr> Objective Function </vt:lpstr>
      <vt:lpstr>Constraints</vt:lpstr>
      <vt:lpstr>PowerPoint Presentation</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Rajan Savaliya</dc:creator>
  <cp:lastModifiedBy>ashok kumar</cp:lastModifiedBy>
  <cp:revision>77</cp:revision>
  <dcterms:created xsi:type="dcterms:W3CDTF">2025-01-03T16:01:46Z</dcterms:created>
  <dcterms:modified xsi:type="dcterms:W3CDTF">2025-02-20T08:02:08Z</dcterms:modified>
</cp:coreProperties>
</file>