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8" r:id="rId2"/>
    <p:sldId id="301" r:id="rId3"/>
    <p:sldId id="302" r:id="rId4"/>
    <p:sldId id="308" r:id="rId5"/>
    <p:sldId id="309" r:id="rId6"/>
    <p:sldId id="303" r:id="rId7"/>
    <p:sldId id="304" r:id="rId8"/>
    <p:sldId id="310" r:id="rId9"/>
    <p:sldId id="305" r:id="rId10"/>
    <p:sldId id="311" r:id="rId11"/>
    <p:sldId id="312" r:id="rId12"/>
    <p:sldId id="306" r:id="rId13"/>
    <p:sldId id="313" r:id="rId14"/>
    <p:sldId id="314" r:id="rId15"/>
    <p:sldId id="315" r:id="rId16"/>
    <p:sldId id="307" r:id="rId17"/>
    <p:sldId id="316" r:id="rId18"/>
    <p:sldId id="300" r:id="rId19"/>
    <p:sldId id="317" r:id="rId20"/>
    <p:sldId id="318" r:id="rId21"/>
    <p:sldId id="319" r:id="rId22"/>
    <p:sldId id="320" r:id="rId23"/>
    <p:sldId id="324" r:id="rId24"/>
    <p:sldId id="325" r:id="rId25"/>
    <p:sldId id="321" r:id="rId26"/>
    <p:sldId id="326" r:id="rId27"/>
    <p:sldId id="328" r:id="rId28"/>
    <p:sldId id="329" r:id="rId29"/>
    <p:sldId id="327"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p:scale>
          <a:sx n="60" d="100"/>
          <a:sy n="60" d="100"/>
        </p:scale>
        <p:origin x="90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FDA50E-80C6-4B0C-A240-6C36AB6E165E}"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43983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DA50E-80C6-4B0C-A240-6C36AB6E165E}"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3620602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DA50E-80C6-4B0C-A240-6C36AB6E165E}"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173012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DA50E-80C6-4B0C-A240-6C36AB6E165E}"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129072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FDA50E-80C6-4B0C-A240-6C36AB6E165E}"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366332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FDA50E-80C6-4B0C-A240-6C36AB6E165E}" type="datetimeFigureOut">
              <a:rPr lang="en-US" smtClean="0"/>
              <a:t>7/27/2014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292288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FDA50E-80C6-4B0C-A240-6C36AB6E165E}" type="datetimeFigureOut">
              <a:rPr lang="en-US" smtClean="0"/>
              <a:t>7/27/2014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273808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FDA50E-80C6-4B0C-A240-6C36AB6E165E}" type="datetimeFigureOut">
              <a:rPr lang="en-US" smtClean="0"/>
              <a:t>7/27/2014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77080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DA50E-80C6-4B0C-A240-6C36AB6E165E}" type="datetimeFigureOut">
              <a:rPr lang="en-US" smtClean="0"/>
              <a:t>7/27/2014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143041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DA50E-80C6-4B0C-A240-6C36AB6E165E}" type="datetimeFigureOut">
              <a:rPr lang="en-US" smtClean="0"/>
              <a:t>7/27/2014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302523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DA50E-80C6-4B0C-A240-6C36AB6E165E}" type="datetimeFigureOut">
              <a:rPr lang="en-US" smtClean="0"/>
              <a:t>7/27/2014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ACFED-BFB1-40FD-9D47-AD75D68A7071}" type="slidenum">
              <a:rPr lang="en-US" smtClean="0"/>
              <a:t>‹#›</a:t>
            </a:fld>
            <a:endParaRPr lang="en-US"/>
          </a:p>
        </p:txBody>
      </p:sp>
    </p:spTree>
    <p:extLst>
      <p:ext uri="{BB962C8B-B14F-4D97-AF65-F5344CB8AC3E}">
        <p14:creationId xmlns:p14="http://schemas.microsoft.com/office/powerpoint/2010/main" val="21583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A50E-80C6-4B0C-A240-6C36AB6E165E}" type="datetimeFigureOut">
              <a:rPr lang="en-US" smtClean="0"/>
              <a:t>7/27/2014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ACFED-BFB1-40FD-9D47-AD75D68A7071}" type="slidenum">
              <a:rPr lang="en-US" smtClean="0"/>
              <a:t>‹#›</a:t>
            </a:fld>
            <a:endParaRPr lang="en-US"/>
          </a:p>
        </p:txBody>
      </p:sp>
    </p:spTree>
    <p:extLst>
      <p:ext uri="{BB962C8B-B14F-4D97-AF65-F5344CB8AC3E}">
        <p14:creationId xmlns:p14="http://schemas.microsoft.com/office/powerpoint/2010/main" val="174243223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youtu.be/m3svKOdZijA" TargetMode="External"/><Relationship Id="rId2" Type="http://schemas.openxmlformats.org/officeDocument/2006/relationships/hyperlink" Target="https://twitter.com/drboolean" TargetMode="External"/><Relationship Id="rId1" Type="http://schemas.openxmlformats.org/officeDocument/2006/relationships/slideLayout" Target="../slideLayouts/slideLayout1.xml"/><Relationship Id="rId5" Type="http://schemas.openxmlformats.org/officeDocument/2006/relationships/image" Target="../media/image16.tmp"/><Relationship Id="rId4" Type="http://schemas.openxmlformats.org/officeDocument/2006/relationships/hyperlink" Target="http://youtu.be/AvgwKjTPMm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raganwald-deprecated/homoiconic/blob/master/2012/12/combinators_1.md" TargetMode="External"/><Relationship Id="rId2" Type="http://schemas.openxmlformats.org/officeDocument/2006/relationships/hyperlink" Target="http://raganwald.com/"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vijayan.ca/blog/2012/02/21/javascript-type-model/"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timoxley/functional-javascript-workshop/"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hyperlink" Target="http://underscorejs.org/" TargetMode="External"/><Relationship Id="rId3" Type="http://schemas.openxmlformats.org/officeDocument/2006/relationships/hyperlink" Target="https://github.com/iros/deck.js-codemirror" TargetMode="External"/><Relationship Id="rId7" Type="http://schemas.openxmlformats.org/officeDocument/2006/relationships/hyperlink" Target="http://folktale.github.io/" TargetMode="External"/><Relationship Id="rId12" Type="http://schemas.openxmlformats.org/officeDocument/2006/relationships/hyperlink" Target="https://leanpub.com/javascript-allonge/" TargetMode="External"/><Relationship Id="rId2" Type="http://schemas.openxmlformats.org/officeDocument/2006/relationships/hyperlink" Target="https://github.com/srdjan/workshop-functional-js" TargetMode="External"/><Relationship Id="rId1" Type="http://schemas.openxmlformats.org/officeDocument/2006/relationships/slideLayout" Target="../slideLayouts/slideLayout1.xml"/><Relationship Id="rId6" Type="http://schemas.openxmlformats.org/officeDocument/2006/relationships/hyperlink" Target="https://github.com/loop-recur/lambdajs/" TargetMode="External"/><Relationship Id="rId11" Type="http://schemas.openxmlformats.org/officeDocument/2006/relationships/hyperlink" Target="http://eloquentjavascript.net/2nd_edition" TargetMode="External"/><Relationship Id="rId5" Type="http://schemas.openxmlformats.org/officeDocument/2006/relationships/hyperlink" Target="https://github.com/CrossEye/ramda" TargetMode="External"/><Relationship Id="rId10" Type="http://schemas.openxmlformats.org/officeDocument/2006/relationships/hyperlink" Target="http://funjs.herokuapp.com/" TargetMode="External"/><Relationship Id="rId4" Type="http://schemas.openxmlformats.org/officeDocument/2006/relationships/hyperlink" Target="http://allong.es/" TargetMode="External"/><Relationship Id="rId9" Type="http://schemas.openxmlformats.org/officeDocument/2006/relationships/hyperlink" Target="http://lodash.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blogorama.nerdworks.in/inheritanceinjavascript/"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JavaScript</a:t>
            </a:r>
            <a:endParaRPr lang="en-US" sz="3600" b="1" dirty="0"/>
          </a:p>
        </p:txBody>
      </p:sp>
      <p:sp>
        <p:nvSpPr>
          <p:cNvPr id="7" name="Title 1"/>
          <p:cNvSpPr txBox="1">
            <a:spLocks/>
          </p:cNvSpPr>
          <p:nvPr/>
        </p:nvSpPr>
        <p:spPr>
          <a:xfrm>
            <a:off x="1287052" y="143257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2000" dirty="0" smtClean="0"/>
              <a:t>Twitter: @djidja8</a:t>
            </a:r>
            <a:endParaRPr lang="en-US" sz="2000" dirty="0"/>
          </a:p>
        </p:txBody>
      </p:sp>
    </p:spTree>
    <p:extLst>
      <p:ext uri="{BB962C8B-B14F-4D97-AF65-F5344CB8AC3E}">
        <p14:creationId xmlns:p14="http://schemas.microsoft.com/office/powerpoint/2010/main" val="2470208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JavaScript Overview</a:t>
            </a:r>
            <a:endParaRPr lang="en-US" sz="3600" b="1" dirty="0"/>
          </a:p>
        </p:txBody>
      </p:sp>
      <p:sp>
        <p:nvSpPr>
          <p:cNvPr id="6" name="Title 1"/>
          <p:cNvSpPr txBox="1">
            <a:spLocks/>
          </p:cNvSpPr>
          <p:nvPr/>
        </p:nvSpPr>
        <p:spPr>
          <a:xfrm>
            <a:off x="7544728" y="-44330"/>
            <a:ext cx="2219475" cy="630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Inheritance</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931377"/>
            <a:ext cx="9324494" cy="5032058"/>
          </a:xfrm>
          <a:prstGeom prst="rect">
            <a:avLst/>
          </a:prstGeom>
        </p:spPr>
      </p:pic>
    </p:spTree>
    <p:extLst>
      <p:ext uri="{BB962C8B-B14F-4D97-AF65-F5344CB8AC3E}">
        <p14:creationId xmlns:p14="http://schemas.microsoft.com/office/powerpoint/2010/main" val="904257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JavaScript Overview</a:t>
            </a:r>
            <a:endParaRPr lang="en-US" sz="3600" b="1" dirty="0"/>
          </a:p>
        </p:txBody>
      </p:sp>
      <p:sp>
        <p:nvSpPr>
          <p:cNvPr id="6" name="Title 1"/>
          <p:cNvSpPr txBox="1">
            <a:spLocks/>
          </p:cNvSpPr>
          <p:nvPr/>
        </p:nvSpPr>
        <p:spPr>
          <a:xfrm>
            <a:off x="7544728" y="-44330"/>
            <a:ext cx="2219475" cy="630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b="1" dirty="0" smtClean="0"/>
              <a:t>Inheritance</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931377"/>
            <a:ext cx="9794469" cy="5021892"/>
          </a:xfrm>
          <a:prstGeom prst="rect">
            <a:avLst/>
          </a:prstGeom>
        </p:spPr>
      </p:pic>
    </p:spTree>
    <p:extLst>
      <p:ext uri="{BB962C8B-B14F-4D97-AF65-F5344CB8AC3E}">
        <p14:creationId xmlns:p14="http://schemas.microsoft.com/office/powerpoint/2010/main" val="1379775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JavaScript Overview</a:t>
            </a:r>
            <a:endParaRPr lang="en-US" sz="3600" b="1" dirty="0"/>
          </a:p>
        </p:txBody>
      </p:sp>
      <p:sp>
        <p:nvSpPr>
          <p:cNvPr id="6" name="Title 1"/>
          <p:cNvSpPr txBox="1">
            <a:spLocks/>
          </p:cNvSpPr>
          <p:nvPr/>
        </p:nvSpPr>
        <p:spPr>
          <a:xfrm>
            <a:off x="7544728" y="-44330"/>
            <a:ext cx="2219475" cy="630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Functions</a:t>
            </a:r>
          </a:p>
        </p:txBody>
      </p:sp>
      <p:sp>
        <p:nvSpPr>
          <p:cNvPr id="2" name="Rectangle 1"/>
          <p:cNvSpPr/>
          <p:nvPr/>
        </p:nvSpPr>
        <p:spPr>
          <a:xfrm>
            <a:off x="387229" y="1028342"/>
            <a:ext cx="11325042" cy="4108817"/>
          </a:xfrm>
          <a:prstGeom prst="rect">
            <a:avLst/>
          </a:prstGeom>
        </p:spPr>
        <p:txBody>
          <a:bodyPr wrap="square">
            <a:spAutoFit/>
          </a:bodyPr>
          <a:lstStyle/>
          <a:p>
            <a:r>
              <a:rPr lang="en-US" b="1" dirty="0" smtClean="0"/>
              <a:t>In JavaScript, functions are objects and are used to perform a task or calculates a value.</a:t>
            </a:r>
          </a:p>
          <a:p>
            <a:r>
              <a:rPr lang="en-US" b="1" dirty="0" smtClean="0"/>
              <a:t>Functions have properties and methods that they inherit from the Function object. It is possible to add new properties and methods to functions. </a:t>
            </a:r>
          </a:p>
          <a:p>
            <a:pPr marL="285750" indent="-285750">
              <a:buFont typeface="Wingdings" panose="05000000000000000000" pitchFamily="2" charset="2"/>
              <a:buChar char="§"/>
            </a:pPr>
            <a:endParaRPr lang="en-US" b="1" dirty="0" smtClean="0"/>
          </a:p>
          <a:p>
            <a:pPr marL="285750" indent="-285750">
              <a:lnSpc>
                <a:spcPct val="150000"/>
              </a:lnSpc>
              <a:buFont typeface="Wingdings" panose="05000000000000000000" pitchFamily="2" charset="2"/>
              <a:buChar char="§"/>
            </a:pPr>
            <a:r>
              <a:rPr lang="en-US" b="1" dirty="0" smtClean="0"/>
              <a:t>Functions are values that can be bound to names, passed as arguments, returned from other functions</a:t>
            </a:r>
          </a:p>
          <a:p>
            <a:pPr marL="285750" indent="-285750">
              <a:lnSpc>
                <a:spcPct val="150000"/>
              </a:lnSpc>
              <a:buFont typeface="Wingdings" panose="05000000000000000000" pitchFamily="2" charset="2"/>
              <a:buChar char="§"/>
            </a:pPr>
            <a:r>
              <a:rPr lang="en-US" b="1" dirty="0" smtClean="0"/>
              <a:t>Functions are applied to arguments</a:t>
            </a:r>
          </a:p>
          <a:p>
            <a:pPr marL="285750" indent="-285750">
              <a:lnSpc>
                <a:spcPct val="150000"/>
              </a:lnSpc>
              <a:buFont typeface="Wingdings" panose="05000000000000000000" pitchFamily="2" charset="2"/>
              <a:buChar char="§"/>
            </a:pPr>
            <a:r>
              <a:rPr lang="en-US" b="1" dirty="0" smtClean="0"/>
              <a:t>The arguments are passed by sharing, which is also called “pass by value”</a:t>
            </a:r>
          </a:p>
          <a:p>
            <a:pPr marL="285750" indent="-285750">
              <a:lnSpc>
                <a:spcPct val="150000"/>
              </a:lnSpc>
              <a:buFont typeface="Wingdings" panose="05000000000000000000" pitchFamily="2" charset="2"/>
              <a:buChar char="§"/>
            </a:pPr>
            <a:r>
              <a:rPr lang="en-US" b="1" dirty="0" smtClean="0"/>
              <a:t>Function bodies have zero or more expressions</a:t>
            </a:r>
          </a:p>
          <a:p>
            <a:pPr marL="285750" indent="-285750">
              <a:lnSpc>
                <a:spcPct val="150000"/>
              </a:lnSpc>
              <a:buFont typeface="Wingdings" panose="05000000000000000000" pitchFamily="2" charset="2"/>
              <a:buChar char="§"/>
            </a:pPr>
            <a:r>
              <a:rPr lang="en-US" b="1" dirty="0" smtClean="0"/>
              <a:t>Function application evaluates whatever is returned with the return keyword, or to 'undefined'</a:t>
            </a:r>
          </a:p>
          <a:p>
            <a:pPr marL="285750" indent="-285750">
              <a:lnSpc>
                <a:spcPct val="150000"/>
              </a:lnSpc>
              <a:buFont typeface="Wingdings" panose="05000000000000000000" pitchFamily="2" charset="2"/>
              <a:buChar char="§"/>
            </a:pPr>
            <a:r>
              <a:rPr lang="en-US" b="1" dirty="0" smtClean="0"/>
              <a:t>Function application creates a scope. Scopes are nested and free variable references are closed over</a:t>
            </a:r>
          </a:p>
          <a:p>
            <a:pPr marL="285750" indent="-285750">
              <a:lnSpc>
                <a:spcPct val="150000"/>
              </a:lnSpc>
              <a:buFont typeface="Wingdings" panose="05000000000000000000" pitchFamily="2" charset="2"/>
              <a:buChar char="§"/>
            </a:pPr>
            <a:r>
              <a:rPr lang="en-US" b="1" dirty="0" smtClean="0"/>
              <a:t>Variables can shadow variables in an enclosing scope</a:t>
            </a:r>
            <a:endParaRPr lang="en-US" b="1" dirty="0"/>
          </a:p>
        </p:txBody>
      </p:sp>
    </p:spTree>
    <p:extLst>
      <p:ext uri="{BB962C8B-B14F-4D97-AF65-F5344CB8AC3E}">
        <p14:creationId xmlns:p14="http://schemas.microsoft.com/office/powerpoint/2010/main" val="3117036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JavaScript Overview</a:t>
            </a:r>
            <a:endParaRPr lang="en-US" sz="3600" b="1" dirty="0"/>
          </a:p>
        </p:txBody>
      </p:sp>
      <p:sp>
        <p:nvSpPr>
          <p:cNvPr id="6" name="Title 1"/>
          <p:cNvSpPr txBox="1">
            <a:spLocks/>
          </p:cNvSpPr>
          <p:nvPr/>
        </p:nvSpPr>
        <p:spPr>
          <a:xfrm>
            <a:off x="7544728" y="-44330"/>
            <a:ext cx="2219475" cy="630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Functions</a:t>
            </a:r>
          </a:p>
        </p:txBody>
      </p:sp>
      <p:sp>
        <p:nvSpPr>
          <p:cNvPr id="3" name="Rectangle 2"/>
          <p:cNvSpPr/>
          <p:nvPr/>
        </p:nvSpPr>
        <p:spPr>
          <a:xfrm>
            <a:off x="387229" y="716692"/>
            <a:ext cx="11847443" cy="369332"/>
          </a:xfrm>
          <a:prstGeom prst="rect">
            <a:avLst/>
          </a:prstGeom>
        </p:spPr>
        <p:txBody>
          <a:bodyPr wrap="square">
            <a:spAutoFit/>
          </a:bodyPr>
          <a:lstStyle/>
          <a:p>
            <a:r>
              <a:rPr lang="en-US" b="1" dirty="0" smtClean="0"/>
              <a:t>Function declarations (they are hoisted — moved in their entirety to the beginning of the current scope)</a:t>
            </a:r>
            <a:endParaRPr lang="en-US" b="1"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1109877"/>
            <a:ext cx="7688912" cy="5766684"/>
          </a:xfrm>
          <a:prstGeom prst="rect">
            <a:avLst/>
          </a:prstGeom>
        </p:spPr>
      </p:pic>
    </p:spTree>
    <p:extLst>
      <p:ext uri="{BB962C8B-B14F-4D97-AF65-F5344CB8AC3E}">
        <p14:creationId xmlns:p14="http://schemas.microsoft.com/office/powerpoint/2010/main" val="1604155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JavaScript Overview</a:t>
            </a:r>
            <a:endParaRPr lang="en-US" sz="3600" b="1" dirty="0"/>
          </a:p>
        </p:txBody>
      </p:sp>
      <p:sp>
        <p:nvSpPr>
          <p:cNvPr id="6" name="Title 1"/>
          <p:cNvSpPr txBox="1">
            <a:spLocks/>
          </p:cNvSpPr>
          <p:nvPr/>
        </p:nvSpPr>
        <p:spPr>
          <a:xfrm>
            <a:off x="7544728" y="-44330"/>
            <a:ext cx="2219475" cy="630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Functions</a:t>
            </a:r>
          </a:p>
        </p:txBody>
      </p:sp>
      <p:sp>
        <p:nvSpPr>
          <p:cNvPr id="3" name="Rectangle 2"/>
          <p:cNvSpPr/>
          <p:nvPr/>
        </p:nvSpPr>
        <p:spPr>
          <a:xfrm>
            <a:off x="387229" y="751343"/>
            <a:ext cx="11484068" cy="5493812"/>
          </a:xfrm>
          <a:prstGeom prst="rect">
            <a:avLst/>
          </a:prstGeom>
        </p:spPr>
        <p:txBody>
          <a:bodyPr wrap="square">
            <a:spAutoFit/>
          </a:bodyPr>
          <a:lstStyle/>
          <a:p>
            <a:r>
              <a:rPr lang="en-US" b="1" dirty="0" smtClean="0"/>
              <a:t>Function object (all functions inherit from it) has the following properties:</a:t>
            </a:r>
          </a:p>
          <a:p>
            <a:pPr marL="285750" indent="-285750">
              <a:lnSpc>
                <a:spcPct val="150000"/>
              </a:lnSpc>
              <a:buFont typeface="Wingdings" panose="05000000000000000000" pitchFamily="2" charset="2"/>
              <a:buChar char="§"/>
            </a:pPr>
            <a:endParaRPr lang="en-US" b="1" dirty="0" smtClean="0"/>
          </a:p>
          <a:p>
            <a:pPr marL="285750" indent="-285750">
              <a:lnSpc>
                <a:spcPct val="150000"/>
              </a:lnSpc>
              <a:buFont typeface="Wingdings" panose="05000000000000000000" pitchFamily="2" charset="2"/>
              <a:buChar char="§"/>
            </a:pPr>
            <a:r>
              <a:rPr lang="en-US" b="1" dirty="0" smtClean="0"/>
              <a:t>arguments: An Array/object containing the arguments passed to the function</a:t>
            </a:r>
          </a:p>
          <a:p>
            <a:pPr marL="742950" lvl="1" indent="-285750">
              <a:lnSpc>
                <a:spcPct val="150000"/>
              </a:lnSpc>
              <a:buFont typeface="Wingdings" panose="05000000000000000000" pitchFamily="2" charset="2"/>
              <a:buChar char="§"/>
            </a:pPr>
            <a:r>
              <a:rPr lang="en-US" b="1" dirty="0" err="1" smtClean="0"/>
              <a:t>arguments.length</a:t>
            </a:r>
            <a:r>
              <a:rPr lang="en-US" b="1" dirty="0" smtClean="0"/>
              <a:t>: Stores the number of arguments in the array</a:t>
            </a:r>
          </a:p>
          <a:p>
            <a:pPr marL="742950" lvl="1" indent="-285750">
              <a:lnSpc>
                <a:spcPct val="150000"/>
              </a:lnSpc>
              <a:buFont typeface="Wingdings" panose="05000000000000000000" pitchFamily="2" charset="2"/>
              <a:buChar char="§"/>
            </a:pPr>
            <a:r>
              <a:rPr lang="en-US" b="1" dirty="0" err="1" smtClean="0"/>
              <a:t>arguments.callee</a:t>
            </a:r>
            <a:r>
              <a:rPr lang="en-US" b="1" dirty="0" smtClean="0"/>
              <a:t>: Pointer to the executing function (allows anonymous functions to </a:t>
            </a:r>
            <a:r>
              <a:rPr lang="en-US" b="1" dirty="0" err="1" smtClean="0"/>
              <a:t>recurse</a:t>
            </a:r>
            <a:r>
              <a:rPr lang="en-US" b="1" dirty="0" smtClean="0"/>
              <a:t>)</a:t>
            </a:r>
          </a:p>
          <a:p>
            <a:pPr marL="285750" indent="-285750">
              <a:lnSpc>
                <a:spcPct val="150000"/>
              </a:lnSpc>
              <a:buFont typeface="Wingdings" panose="05000000000000000000" pitchFamily="2" charset="2"/>
              <a:buChar char="§"/>
            </a:pPr>
            <a:r>
              <a:rPr lang="en-US" b="1" dirty="0" smtClean="0"/>
              <a:t>length: The number of arguments the function was expecting</a:t>
            </a:r>
          </a:p>
          <a:p>
            <a:pPr marL="285750" indent="-285750">
              <a:lnSpc>
                <a:spcPct val="150000"/>
              </a:lnSpc>
              <a:buFont typeface="Wingdings" panose="05000000000000000000" pitchFamily="2" charset="2"/>
              <a:buChar char="§"/>
            </a:pPr>
            <a:r>
              <a:rPr lang="en-US" b="1" dirty="0" smtClean="0"/>
              <a:t>constructor: function pointer to the constructor function</a:t>
            </a:r>
          </a:p>
          <a:p>
            <a:pPr marL="285750" indent="-285750">
              <a:lnSpc>
                <a:spcPct val="150000"/>
              </a:lnSpc>
              <a:buFont typeface="Wingdings" panose="05000000000000000000" pitchFamily="2" charset="2"/>
              <a:buChar char="§"/>
            </a:pPr>
            <a:r>
              <a:rPr lang="en-US" b="1" dirty="0" smtClean="0"/>
              <a:t>prototype: allows the creation of prototypes</a:t>
            </a:r>
          </a:p>
          <a:p>
            <a:pPr marL="285750" indent="-285750">
              <a:lnSpc>
                <a:spcPct val="150000"/>
              </a:lnSpc>
              <a:buFont typeface="Wingdings" panose="05000000000000000000" pitchFamily="2" charset="2"/>
              <a:buChar char="§"/>
            </a:pPr>
            <a:r>
              <a:rPr lang="en-US" b="1" dirty="0" smtClean="0"/>
              <a:t>Function object has the following methods:</a:t>
            </a:r>
          </a:p>
          <a:p>
            <a:pPr marL="285750" indent="-285750">
              <a:lnSpc>
                <a:spcPct val="150000"/>
              </a:lnSpc>
              <a:buFont typeface="Wingdings" panose="05000000000000000000" pitchFamily="2" charset="2"/>
              <a:buChar char="§"/>
            </a:pPr>
            <a:r>
              <a:rPr lang="en-US" b="1" dirty="0" smtClean="0"/>
              <a:t>apply: A method that lets you more easily pass function arguments</a:t>
            </a:r>
          </a:p>
          <a:p>
            <a:pPr marL="285750" indent="-285750">
              <a:lnSpc>
                <a:spcPct val="150000"/>
              </a:lnSpc>
              <a:buFont typeface="Wingdings" panose="05000000000000000000" pitchFamily="2" charset="2"/>
              <a:buChar char="§"/>
            </a:pPr>
            <a:r>
              <a:rPr lang="en-US" b="1" dirty="0" smtClean="0"/>
              <a:t>call: Allows you to call a function within a different context</a:t>
            </a:r>
          </a:p>
          <a:p>
            <a:pPr marL="285750" indent="-285750">
              <a:buFont typeface="Wingdings" panose="05000000000000000000" pitchFamily="2" charset="2"/>
              <a:buChar char="§"/>
            </a:pPr>
            <a:r>
              <a:rPr lang="en-US" b="1" dirty="0" smtClean="0"/>
              <a:t>bind: creates a new function that, when called, has its 'this' set to the provided value, with a given sequence of arguments preceding any provided when the new function is called</a:t>
            </a:r>
          </a:p>
          <a:p>
            <a:pPr marL="285750" indent="-285750">
              <a:lnSpc>
                <a:spcPct val="150000"/>
              </a:lnSpc>
              <a:buFont typeface="Wingdings" panose="05000000000000000000" pitchFamily="2" charset="2"/>
              <a:buChar char="§"/>
            </a:pPr>
            <a:r>
              <a:rPr lang="en-US" b="1" dirty="0" err="1" smtClean="0"/>
              <a:t>toString</a:t>
            </a:r>
            <a:r>
              <a:rPr lang="en-US" b="1" dirty="0" smtClean="0"/>
              <a:t>: Returns the source of the function as a string</a:t>
            </a:r>
            <a:endParaRPr lang="en-US" b="1" dirty="0"/>
          </a:p>
        </p:txBody>
      </p:sp>
    </p:spTree>
    <p:extLst>
      <p:ext uri="{BB962C8B-B14F-4D97-AF65-F5344CB8AC3E}">
        <p14:creationId xmlns:p14="http://schemas.microsoft.com/office/powerpoint/2010/main" val="2401432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JavaScript Overview</a:t>
            </a:r>
            <a:endParaRPr lang="en-US" sz="3600" b="1" dirty="0"/>
          </a:p>
        </p:txBody>
      </p:sp>
      <p:sp>
        <p:nvSpPr>
          <p:cNvPr id="6" name="Title 1"/>
          <p:cNvSpPr txBox="1">
            <a:spLocks/>
          </p:cNvSpPr>
          <p:nvPr/>
        </p:nvSpPr>
        <p:spPr>
          <a:xfrm>
            <a:off x="7544728" y="-44330"/>
            <a:ext cx="2219475" cy="630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Functions</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931377"/>
            <a:ext cx="9334634" cy="4209606"/>
          </a:xfrm>
          <a:prstGeom prst="rect">
            <a:avLst/>
          </a:prstGeom>
        </p:spPr>
      </p:pic>
    </p:spTree>
    <p:extLst>
      <p:ext uri="{BB962C8B-B14F-4D97-AF65-F5344CB8AC3E}">
        <p14:creationId xmlns:p14="http://schemas.microsoft.com/office/powerpoint/2010/main" val="1517469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JavaScript Overview</a:t>
            </a:r>
            <a:endParaRPr lang="en-US" sz="3600" b="1" dirty="0"/>
          </a:p>
        </p:txBody>
      </p:sp>
      <p:sp>
        <p:nvSpPr>
          <p:cNvPr id="6" name="Title 1"/>
          <p:cNvSpPr txBox="1">
            <a:spLocks/>
          </p:cNvSpPr>
          <p:nvPr/>
        </p:nvSpPr>
        <p:spPr>
          <a:xfrm>
            <a:off x="7544728" y="-44330"/>
            <a:ext cx="2219475" cy="630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Closures</a:t>
            </a:r>
          </a:p>
        </p:txBody>
      </p:sp>
      <p:sp>
        <p:nvSpPr>
          <p:cNvPr id="3" name="Rectangle 2"/>
          <p:cNvSpPr/>
          <p:nvPr/>
        </p:nvSpPr>
        <p:spPr>
          <a:xfrm>
            <a:off x="453231" y="1989888"/>
            <a:ext cx="11895151" cy="2308324"/>
          </a:xfrm>
          <a:prstGeom prst="rect">
            <a:avLst/>
          </a:prstGeom>
        </p:spPr>
        <p:txBody>
          <a:bodyPr wrap="square">
            <a:spAutoFit/>
          </a:bodyPr>
          <a:lstStyle/>
          <a:p>
            <a:r>
              <a:rPr lang="en-US" b="1" dirty="0" smtClean="0"/>
              <a:t>Closures are functions that refer to independent (free) variables.</a:t>
            </a:r>
          </a:p>
          <a:p>
            <a:endParaRPr lang="en-US" b="1" dirty="0" smtClean="0"/>
          </a:p>
          <a:p>
            <a:r>
              <a:rPr lang="en-US" b="1" dirty="0" smtClean="0"/>
              <a:t>Function defined in the closure 'remembers' the environment in which it was created. A closure, unlike a plain function pointer, allows a function to access those free variables even when invoked outside its immediate lexical scope.</a:t>
            </a:r>
          </a:p>
          <a:p>
            <a:pPr>
              <a:buFont typeface="Arial" panose="020B0604020202020204" pitchFamily="34" charset="0"/>
              <a:buChar char="•"/>
            </a:pPr>
            <a:endParaRPr lang="en-US" b="1" dirty="0" smtClean="0"/>
          </a:p>
          <a:p>
            <a:pPr marL="285750" indent="-285750">
              <a:lnSpc>
                <a:spcPct val="150000"/>
              </a:lnSpc>
              <a:buFont typeface="Wingdings" panose="05000000000000000000" pitchFamily="2" charset="2"/>
              <a:buChar char="§"/>
            </a:pPr>
            <a:r>
              <a:rPr lang="en-US" b="1" dirty="0" smtClean="0"/>
              <a:t>Simply accessing variables outside of your immediate lexical scope creates a closure</a:t>
            </a:r>
          </a:p>
          <a:p>
            <a:pPr marL="285750" indent="-285750">
              <a:lnSpc>
                <a:spcPct val="150000"/>
              </a:lnSpc>
              <a:buFont typeface="Wingdings" panose="05000000000000000000" pitchFamily="2" charset="2"/>
              <a:buChar char="§"/>
            </a:pPr>
            <a:r>
              <a:rPr lang="en-US" b="1" dirty="0" smtClean="0"/>
              <a:t>Inner function get full access to all the values defined in the outer function, not the other way around</a:t>
            </a:r>
            <a:endParaRPr lang="en-US" b="1" dirty="0"/>
          </a:p>
        </p:txBody>
      </p:sp>
    </p:spTree>
    <p:extLst>
      <p:ext uri="{BB962C8B-B14F-4D97-AF65-F5344CB8AC3E}">
        <p14:creationId xmlns:p14="http://schemas.microsoft.com/office/powerpoint/2010/main" val="2537600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JavaScript Overview</a:t>
            </a:r>
            <a:endParaRPr lang="en-US" sz="3600" b="1" dirty="0"/>
          </a:p>
        </p:txBody>
      </p:sp>
      <p:sp>
        <p:nvSpPr>
          <p:cNvPr id="6" name="Title 1"/>
          <p:cNvSpPr txBox="1">
            <a:spLocks/>
          </p:cNvSpPr>
          <p:nvPr/>
        </p:nvSpPr>
        <p:spPr>
          <a:xfrm>
            <a:off x="7544728" y="-44330"/>
            <a:ext cx="2219475" cy="630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Closures</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939328"/>
            <a:ext cx="9455623" cy="4823048"/>
          </a:xfrm>
          <a:prstGeom prst="rect">
            <a:avLst/>
          </a:prstGeom>
        </p:spPr>
      </p:pic>
    </p:spTree>
    <p:extLst>
      <p:ext uri="{BB962C8B-B14F-4D97-AF65-F5344CB8AC3E}">
        <p14:creationId xmlns:p14="http://schemas.microsoft.com/office/powerpoint/2010/main" val="1147197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Overview</a:t>
            </a:r>
            <a:endParaRPr lang="en-US" sz="3600" b="1" dirty="0"/>
          </a:p>
        </p:txBody>
      </p:sp>
      <p:sp>
        <p:nvSpPr>
          <p:cNvPr id="6" name="Rectangle 5"/>
          <p:cNvSpPr/>
          <p:nvPr/>
        </p:nvSpPr>
        <p:spPr>
          <a:xfrm>
            <a:off x="387229" y="1313464"/>
            <a:ext cx="7561690" cy="1295868"/>
          </a:xfrm>
          <a:prstGeom prst="rect">
            <a:avLst/>
          </a:prstGeom>
        </p:spPr>
        <p:txBody>
          <a:bodyPr wrap="square">
            <a:spAutoFit/>
          </a:bodyPr>
          <a:lstStyle/>
          <a:p>
            <a:pPr marL="285750" indent="-285750">
              <a:lnSpc>
                <a:spcPct val="150000"/>
              </a:lnSpc>
              <a:buFont typeface="Wingdings" panose="05000000000000000000" pitchFamily="2" charset="2"/>
              <a:buChar char="§"/>
            </a:pPr>
            <a:r>
              <a:rPr lang="en-US" b="1" dirty="0" smtClean="0"/>
              <a:t>What is functional programming?</a:t>
            </a:r>
          </a:p>
          <a:p>
            <a:pPr marL="285750" indent="-285750">
              <a:lnSpc>
                <a:spcPct val="150000"/>
              </a:lnSpc>
              <a:buFont typeface="Wingdings" panose="05000000000000000000" pitchFamily="2" charset="2"/>
              <a:buChar char="§"/>
            </a:pPr>
            <a:r>
              <a:rPr lang="en-US" b="1" dirty="0" smtClean="0"/>
              <a:t>Why Functional?</a:t>
            </a:r>
          </a:p>
          <a:p>
            <a:pPr marL="285750" indent="-285750">
              <a:lnSpc>
                <a:spcPct val="150000"/>
              </a:lnSpc>
              <a:buFont typeface="Wingdings" panose="05000000000000000000" pitchFamily="2" charset="2"/>
              <a:buChar char="§"/>
            </a:pPr>
            <a:r>
              <a:rPr lang="en-US" b="1" dirty="0" smtClean="0"/>
              <a:t>A motivating example(?)</a:t>
            </a:r>
            <a:endParaRPr lang="en-US" b="1" dirty="0"/>
          </a:p>
        </p:txBody>
      </p:sp>
      <p:pic>
        <p:nvPicPr>
          <p:cNvPr id="1026" name="Picture 2" descr="https://dl.dropboxusercontent.com/u/51491957/fsjs/img/fn-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9783" y="2950923"/>
            <a:ext cx="1949135" cy="1879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073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Overview</a:t>
            </a:r>
            <a:endParaRPr lang="en-US" sz="3600" b="1" dirty="0"/>
          </a:p>
        </p:txBody>
      </p:sp>
      <p:sp>
        <p:nvSpPr>
          <p:cNvPr id="4" name="Title 1"/>
          <p:cNvSpPr txBox="1">
            <a:spLocks/>
          </p:cNvSpPr>
          <p:nvPr/>
        </p:nvSpPr>
        <p:spPr>
          <a:xfrm>
            <a:off x="7544727" y="-235160"/>
            <a:ext cx="3714319" cy="847412"/>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What is functional programming?</a:t>
            </a:r>
          </a:p>
        </p:txBody>
      </p:sp>
      <p:sp>
        <p:nvSpPr>
          <p:cNvPr id="2" name="Rectangle 1"/>
          <p:cNvSpPr/>
          <p:nvPr/>
        </p:nvSpPr>
        <p:spPr>
          <a:xfrm>
            <a:off x="7950" y="1259492"/>
            <a:ext cx="12078032" cy="4939814"/>
          </a:xfrm>
          <a:prstGeom prst="rect">
            <a:avLst/>
          </a:prstGeom>
        </p:spPr>
        <p:txBody>
          <a:bodyPr wrap="square">
            <a:spAutoFit/>
          </a:bodyPr>
          <a:lstStyle/>
          <a:p>
            <a:pPr marL="285750" indent="-285750">
              <a:buFont typeface="Wingdings" panose="05000000000000000000" pitchFamily="2" charset="2"/>
              <a:buChar char="§"/>
            </a:pPr>
            <a:r>
              <a:rPr lang="en-US" b="1" dirty="0" smtClean="0"/>
              <a:t>First Class Functions:</a:t>
            </a:r>
          </a:p>
          <a:p>
            <a:pPr lvl="1"/>
            <a:r>
              <a:rPr lang="en-US" dirty="0" smtClean="0"/>
              <a:t>stored in variables, passed as arguments to functions, created within functions and returned from functions</a:t>
            </a:r>
          </a:p>
          <a:p>
            <a:pPr marL="285750" indent="-285750">
              <a:buFont typeface="Wingdings" panose="05000000000000000000" pitchFamily="2" charset="2"/>
              <a:buChar char="§"/>
            </a:pPr>
            <a:r>
              <a:rPr lang="en-US" b="1" dirty="0" smtClean="0"/>
              <a:t>Higher Order Functions:</a:t>
            </a:r>
          </a:p>
          <a:p>
            <a:pPr lvl="1"/>
            <a:r>
              <a:rPr lang="en-US" dirty="0" smtClean="0"/>
              <a:t>Function that can accept functions as arguments, and/or can return a function</a:t>
            </a:r>
          </a:p>
          <a:p>
            <a:pPr marL="285750" indent="-285750">
              <a:buFont typeface="Wingdings" panose="05000000000000000000" pitchFamily="2" charset="2"/>
              <a:buChar char="§"/>
            </a:pPr>
            <a:r>
              <a:rPr lang="en-US" b="1" dirty="0" smtClean="0"/>
              <a:t>No Side Effects:</a:t>
            </a:r>
          </a:p>
          <a:p>
            <a:pPr lvl="1"/>
            <a:r>
              <a:rPr lang="en-US" dirty="0" smtClean="0"/>
              <a:t>Function that does something other than returning the result is said to have side effects</a:t>
            </a:r>
          </a:p>
          <a:p>
            <a:pPr marL="285750" indent="-285750">
              <a:buFont typeface="Wingdings" panose="05000000000000000000" pitchFamily="2" charset="2"/>
              <a:buChar char="§"/>
            </a:pPr>
            <a:r>
              <a:rPr lang="en-US" b="1" dirty="0" smtClean="0"/>
              <a:t>Referential Transparency:</a:t>
            </a:r>
          </a:p>
          <a:p>
            <a:pPr lvl="1"/>
            <a:r>
              <a:rPr lang="en-US" dirty="0" smtClean="0"/>
              <a:t>For a given set of arguments, the same code should always output the same value, only by changing arguments can a output value be different</a:t>
            </a:r>
          </a:p>
          <a:p>
            <a:pPr marL="285750" indent="-285750">
              <a:buFont typeface="Wingdings" panose="05000000000000000000" pitchFamily="2" charset="2"/>
              <a:buChar char="§"/>
            </a:pPr>
            <a:r>
              <a:rPr lang="en-US" b="1" dirty="0" smtClean="0"/>
              <a:t>Immutability:</a:t>
            </a:r>
          </a:p>
          <a:p>
            <a:pPr lvl="1"/>
            <a:r>
              <a:rPr lang="en-US" dirty="0" smtClean="0"/>
              <a:t>Inability for variables to change their values once created. In other words, all things created stay constant</a:t>
            </a:r>
          </a:p>
          <a:p>
            <a:pPr marL="285750" indent="-285750">
              <a:buFont typeface="Wingdings" panose="05000000000000000000" pitchFamily="2" charset="2"/>
              <a:buChar char="§"/>
            </a:pPr>
            <a:r>
              <a:rPr lang="en-US" b="1" dirty="0" smtClean="0"/>
              <a:t>Currying / Partial Application:</a:t>
            </a:r>
          </a:p>
          <a:p>
            <a:pPr lvl="1"/>
            <a:r>
              <a:rPr lang="en-US" dirty="0" smtClean="0"/>
              <a:t>Ability of a function to return a new function until it receives all it's arguments. Calling a curried function with only some of its arguments is called partial application</a:t>
            </a:r>
          </a:p>
          <a:p>
            <a:pPr marL="285750" indent="-285750">
              <a:lnSpc>
                <a:spcPct val="150000"/>
              </a:lnSpc>
              <a:buFont typeface="Wingdings" panose="05000000000000000000" pitchFamily="2" charset="2"/>
              <a:buChar char="§"/>
            </a:pPr>
            <a:r>
              <a:rPr lang="en-US" b="1" dirty="0" smtClean="0"/>
              <a:t>Tail Call Optimization:</a:t>
            </a:r>
          </a:p>
          <a:p>
            <a:pPr lvl="1"/>
            <a:r>
              <a:rPr lang="en-US" dirty="0" smtClean="0"/>
              <a:t>Ability to avoid allocating a new stack frame for a function call. The most common use is tail-recursion, where a recursive function uses constant stack space.</a:t>
            </a:r>
            <a:endParaRPr lang="en-US" dirty="0"/>
          </a:p>
        </p:txBody>
      </p:sp>
    </p:spTree>
    <p:extLst>
      <p:ext uri="{BB962C8B-B14F-4D97-AF65-F5344CB8AC3E}">
        <p14:creationId xmlns:p14="http://schemas.microsoft.com/office/powerpoint/2010/main" val="1129914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JavaScript Overview</a:t>
            </a:r>
            <a:endParaRPr lang="en-US" sz="3600" b="1" dirty="0"/>
          </a:p>
        </p:txBody>
      </p:sp>
      <p:sp>
        <p:nvSpPr>
          <p:cNvPr id="6" name="Title 1"/>
          <p:cNvSpPr txBox="1">
            <a:spLocks/>
          </p:cNvSpPr>
          <p:nvPr/>
        </p:nvSpPr>
        <p:spPr>
          <a:xfrm>
            <a:off x="913339" y="2091192"/>
            <a:ext cx="2640893" cy="26636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1800" b="1" dirty="0">
                <a:latin typeface="+mn-lt"/>
                <a:ea typeface="+mn-ea"/>
                <a:cs typeface="+mn-cs"/>
              </a:rPr>
              <a:t>Type System</a:t>
            </a:r>
          </a:p>
          <a:p>
            <a:pPr marL="342900" indent="-342900">
              <a:lnSpc>
                <a:spcPct val="150000"/>
              </a:lnSpc>
              <a:buFont typeface="Wingdings" panose="05000000000000000000" pitchFamily="2" charset="2"/>
              <a:buChar char="§"/>
            </a:pPr>
            <a:r>
              <a:rPr lang="en-US" sz="1800" b="1" dirty="0">
                <a:latin typeface="+mn-lt"/>
                <a:ea typeface="+mn-ea"/>
                <a:cs typeface="+mn-cs"/>
              </a:rPr>
              <a:t>Primitive Values</a:t>
            </a:r>
          </a:p>
          <a:p>
            <a:pPr marL="342900" indent="-342900">
              <a:lnSpc>
                <a:spcPct val="150000"/>
              </a:lnSpc>
              <a:buFont typeface="Wingdings" panose="05000000000000000000" pitchFamily="2" charset="2"/>
              <a:buChar char="§"/>
            </a:pPr>
            <a:r>
              <a:rPr lang="en-US" sz="1800" b="1" dirty="0">
                <a:latin typeface="+mn-lt"/>
                <a:ea typeface="+mn-ea"/>
                <a:cs typeface="+mn-cs"/>
              </a:rPr>
              <a:t>Objects</a:t>
            </a:r>
          </a:p>
          <a:p>
            <a:pPr marL="342900" indent="-342900">
              <a:lnSpc>
                <a:spcPct val="150000"/>
              </a:lnSpc>
              <a:buFont typeface="Wingdings" panose="05000000000000000000" pitchFamily="2" charset="2"/>
              <a:buChar char="§"/>
            </a:pPr>
            <a:r>
              <a:rPr lang="en-US" sz="1800" b="1" dirty="0">
                <a:latin typeface="+mn-lt"/>
                <a:ea typeface="+mn-ea"/>
                <a:cs typeface="+mn-cs"/>
              </a:rPr>
              <a:t>Inheritance</a:t>
            </a:r>
          </a:p>
          <a:p>
            <a:pPr marL="342900" indent="-342900">
              <a:lnSpc>
                <a:spcPct val="150000"/>
              </a:lnSpc>
              <a:buFont typeface="Wingdings" panose="05000000000000000000" pitchFamily="2" charset="2"/>
              <a:buChar char="§"/>
            </a:pPr>
            <a:r>
              <a:rPr lang="en-US" sz="1800" b="1" dirty="0">
                <a:latin typeface="+mn-lt"/>
                <a:ea typeface="+mn-ea"/>
                <a:cs typeface="+mn-cs"/>
              </a:rPr>
              <a:t>Functions</a:t>
            </a:r>
          </a:p>
          <a:p>
            <a:pPr marL="342900" indent="-342900">
              <a:lnSpc>
                <a:spcPct val="150000"/>
              </a:lnSpc>
              <a:buFont typeface="Wingdings" panose="05000000000000000000" pitchFamily="2" charset="2"/>
              <a:buChar char="§"/>
            </a:pPr>
            <a:r>
              <a:rPr lang="en-US" sz="1800" b="1" dirty="0">
                <a:latin typeface="+mn-lt"/>
                <a:ea typeface="+mn-ea"/>
                <a:cs typeface="+mn-cs"/>
              </a:rPr>
              <a:t>Closures</a:t>
            </a:r>
          </a:p>
        </p:txBody>
      </p:sp>
      <p:pic>
        <p:nvPicPr>
          <p:cNvPr id="2050" name="Picture 2" descr="https://dl.dropboxusercontent.com/u/51491957/fsjs/img/js-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020" y="3339202"/>
            <a:ext cx="150495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927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Overview</a:t>
            </a:r>
            <a:endParaRPr lang="en-US" sz="3600" b="1" dirty="0"/>
          </a:p>
        </p:txBody>
      </p:sp>
      <p:sp>
        <p:nvSpPr>
          <p:cNvPr id="4" name="Title 1"/>
          <p:cNvSpPr txBox="1">
            <a:spLocks/>
          </p:cNvSpPr>
          <p:nvPr/>
        </p:nvSpPr>
        <p:spPr>
          <a:xfrm>
            <a:off x="7544727" y="-235160"/>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Why functional programming?</a:t>
            </a:r>
          </a:p>
        </p:txBody>
      </p:sp>
      <p:sp>
        <p:nvSpPr>
          <p:cNvPr id="5" name="Rectangle 4"/>
          <p:cNvSpPr/>
          <p:nvPr/>
        </p:nvSpPr>
        <p:spPr>
          <a:xfrm>
            <a:off x="387229" y="1247823"/>
            <a:ext cx="8531750" cy="2308324"/>
          </a:xfrm>
          <a:prstGeom prst="rect">
            <a:avLst/>
          </a:prstGeom>
        </p:spPr>
        <p:txBody>
          <a:bodyPr wrap="square">
            <a:spAutoFit/>
          </a:bodyPr>
          <a:lstStyle/>
          <a:p>
            <a:r>
              <a:rPr lang="en-US" b="1" dirty="0" smtClean="0"/>
              <a:t>"Functional programming isn't the goal. The goal is to simplify the complicated."</a:t>
            </a:r>
          </a:p>
          <a:p>
            <a:pPr>
              <a:buFont typeface="Arial" panose="020B0604020202020204" pitchFamily="34" charset="0"/>
              <a:buChar char="•"/>
            </a:pPr>
            <a:endParaRPr lang="en-US" b="1" dirty="0" smtClean="0"/>
          </a:p>
          <a:p>
            <a:pPr marL="285750" indent="-285750">
              <a:lnSpc>
                <a:spcPct val="150000"/>
              </a:lnSpc>
              <a:buFont typeface="Wingdings" panose="05000000000000000000" pitchFamily="2" charset="2"/>
              <a:buChar char="§"/>
            </a:pPr>
            <a:r>
              <a:rPr lang="en-US" b="1" dirty="0" smtClean="0"/>
              <a:t>Write less code</a:t>
            </a:r>
          </a:p>
          <a:p>
            <a:pPr marL="285750" indent="-285750">
              <a:lnSpc>
                <a:spcPct val="150000"/>
              </a:lnSpc>
              <a:buFont typeface="Wingdings" panose="05000000000000000000" pitchFamily="2" charset="2"/>
              <a:buChar char="§"/>
            </a:pPr>
            <a:r>
              <a:rPr lang="en-US" b="1" dirty="0" smtClean="0"/>
              <a:t>Fewer errors</a:t>
            </a:r>
          </a:p>
          <a:p>
            <a:pPr marL="285750" indent="-285750">
              <a:lnSpc>
                <a:spcPct val="150000"/>
              </a:lnSpc>
              <a:buFont typeface="Wingdings" panose="05000000000000000000" pitchFamily="2" charset="2"/>
              <a:buChar char="§"/>
            </a:pPr>
            <a:r>
              <a:rPr lang="en-US" b="1" dirty="0" smtClean="0"/>
              <a:t>Easy concurrency</a:t>
            </a:r>
          </a:p>
          <a:p>
            <a:pPr marL="285750" indent="-285750">
              <a:lnSpc>
                <a:spcPct val="150000"/>
              </a:lnSpc>
              <a:buFont typeface="Wingdings" panose="05000000000000000000" pitchFamily="2" charset="2"/>
              <a:buChar char="§"/>
            </a:pPr>
            <a:r>
              <a:rPr lang="en-US" b="1" dirty="0" smtClean="0"/>
              <a:t>Testability</a:t>
            </a:r>
            <a:endParaRPr lang="en-US" b="1" dirty="0"/>
          </a:p>
        </p:txBody>
      </p:sp>
      <p:pic>
        <p:nvPicPr>
          <p:cNvPr id="3074" name="Picture 2" descr="https://dl.dropboxusercontent.com/u/51491957/fsjs/img/3Paradig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943" y="1826466"/>
            <a:ext cx="4480036" cy="492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426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Overview</a:t>
            </a:r>
            <a:endParaRPr lang="en-US" sz="3600" b="1" dirty="0"/>
          </a:p>
        </p:txBody>
      </p:sp>
      <p:sp>
        <p:nvSpPr>
          <p:cNvPr id="4" name="Title 1"/>
          <p:cNvSpPr txBox="1">
            <a:spLocks/>
          </p:cNvSpPr>
          <p:nvPr/>
        </p:nvSpPr>
        <p:spPr>
          <a:xfrm>
            <a:off x="7544727" y="-235160"/>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Why functional programming?</a:t>
            </a:r>
          </a:p>
        </p:txBody>
      </p:sp>
      <p:pic>
        <p:nvPicPr>
          <p:cNvPr id="4098" name="Picture 2" descr="https://dl.dropboxusercontent.com/u/51491957/fsjs/img/no-thanks-were-too-bus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792" y="1828800"/>
            <a:ext cx="6893780" cy="459585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7229" y="854025"/>
            <a:ext cx="5239383" cy="369332"/>
          </a:xfrm>
          <a:prstGeom prst="rect">
            <a:avLst/>
          </a:prstGeom>
        </p:spPr>
        <p:txBody>
          <a:bodyPr wrap="none">
            <a:spAutoFit/>
          </a:bodyPr>
          <a:lstStyle/>
          <a:p>
            <a:r>
              <a:rPr lang="en-US" b="1" dirty="0" smtClean="0"/>
              <a:t>... but who has time to learn new stuff (all the time)?</a:t>
            </a:r>
            <a:endParaRPr lang="en-US" b="1" dirty="0"/>
          </a:p>
        </p:txBody>
      </p:sp>
    </p:spTree>
    <p:extLst>
      <p:ext uri="{BB962C8B-B14F-4D97-AF65-F5344CB8AC3E}">
        <p14:creationId xmlns:p14="http://schemas.microsoft.com/office/powerpoint/2010/main" val="392793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Overview</a:t>
            </a:r>
            <a:endParaRPr lang="en-US" sz="3600" b="1" dirty="0"/>
          </a:p>
        </p:txBody>
      </p:sp>
      <p:sp>
        <p:nvSpPr>
          <p:cNvPr id="4" name="Title 1"/>
          <p:cNvSpPr txBox="1">
            <a:spLocks/>
          </p:cNvSpPr>
          <p:nvPr/>
        </p:nvSpPr>
        <p:spPr>
          <a:xfrm>
            <a:off x="7544727" y="-235160"/>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Motivating example?  </a:t>
            </a:r>
            <a:r>
              <a:rPr lang="en-US" sz="2000" dirty="0" smtClean="0">
                <a:solidFill>
                  <a:srgbClr val="FF0000"/>
                </a:solidFill>
              </a:rPr>
              <a:t>*</a:t>
            </a:r>
          </a:p>
        </p:txBody>
      </p:sp>
      <p:sp>
        <p:nvSpPr>
          <p:cNvPr id="2" name="Rectangle 1"/>
          <p:cNvSpPr/>
          <p:nvPr/>
        </p:nvSpPr>
        <p:spPr>
          <a:xfrm>
            <a:off x="387229" y="5657671"/>
            <a:ext cx="8756771" cy="738664"/>
          </a:xfrm>
          <a:prstGeom prst="rect">
            <a:avLst/>
          </a:prstGeom>
        </p:spPr>
        <p:txBody>
          <a:bodyPr wrap="square">
            <a:spAutoFit/>
          </a:bodyPr>
          <a:lstStyle/>
          <a:p>
            <a:r>
              <a:rPr lang="en-US" sz="1400" b="1" dirty="0" smtClean="0">
                <a:solidFill>
                  <a:srgbClr val="FF0000"/>
                </a:solidFill>
              </a:rPr>
              <a:t>*</a:t>
            </a:r>
            <a:r>
              <a:rPr lang="en-US" sz="1400" b="1" dirty="0" smtClean="0"/>
              <a:t>Hat tip to Brian </a:t>
            </a:r>
            <a:r>
              <a:rPr lang="en-US" sz="1400" b="1" dirty="0" err="1" smtClean="0"/>
              <a:t>Lonsdorf</a:t>
            </a:r>
            <a:r>
              <a:rPr lang="en-US" sz="1400" b="1" dirty="0" smtClean="0"/>
              <a:t>, aka </a:t>
            </a:r>
            <a:r>
              <a:rPr lang="en-US" sz="1400" b="1" dirty="0" smtClean="0">
                <a:hlinkClick r:id="rId2"/>
              </a:rPr>
              <a:t>@</a:t>
            </a:r>
            <a:r>
              <a:rPr lang="en-US" sz="1400" b="1" dirty="0" err="1" smtClean="0">
                <a:hlinkClick r:id="rId2"/>
              </a:rPr>
              <a:t>drboolean</a:t>
            </a:r>
            <a:r>
              <a:rPr lang="en-US" sz="1400" b="1" dirty="0" smtClean="0"/>
              <a:t>. Watch his videos, great fun and motivating stuff!</a:t>
            </a:r>
          </a:p>
          <a:p>
            <a:r>
              <a:rPr lang="en-US" sz="1400" dirty="0" smtClean="0">
                <a:hlinkClick r:id="rId3"/>
              </a:rPr>
              <a:t>Hey Underscore, You're Doing It Wrong!</a:t>
            </a:r>
            <a:r>
              <a:rPr lang="en-US" sz="1400" dirty="0" smtClean="0"/>
              <a:t/>
            </a:r>
            <a:br>
              <a:rPr lang="en-US" sz="1400" dirty="0" smtClean="0"/>
            </a:br>
            <a:r>
              <a:rPr lang="en-US" sz="1400" dirty="0" smtClean="0">
                <a:hlinkClick r:id="rId4"/>
              </a:rPr>
              <a:t>Functional programming patterns for the non-mathematician!</a:t>
            </a:r>
            <a:endParaRPr lang="en-US" sz="1400" dirty="0"/>
          </a:p>
        </p:txBody>
      </p:sp>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229" y="1364570"/>
            <a:ext cx="10214341" cy="3978706"/>
          </a:xfrm>
          <a:prstGeom prst="rect">
            <a:avLst/>
          </a:prstGeom>
        </p:spPr>
      </p:pic>
    </p:spTree>
    <p:extLst>
      <p:ext uri="{BB962C8B-B14F-4D97-AF65-F5344CB8AC3E}">
        <p14:creationId xmlns:p14="http://schemas.microsoft.com/office/powerpoint/2010/main" val="36084105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Overview</a:t>
            </a:r>
            <a:endParaRPr lang="en-US" sz="3600" b="1" dirty="0"/>
          </a:p>
        </p:txBody>
      </p:sp>
      <p:sp>
        <p:nvSpPr>
          <p:cNvPr id="4" name="Title 1"/>
          <p:cNvSpPr txBox="1">
            <a:spLocks/>
          </p:cNvSpPr>
          <p:nvPr/>
        </p:nvSpPr>
        <p:spPr>
          <a:xfrm>
            <a:off x="7544727" y="-235160"/>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Motivating example?  </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1697307"/>
            <a:ext cx="11005561" cy="3439237"/>
          </a:xfrm>
          <a:prstGeom prst="rect">
            <a:avLst/>
          </a:prstGeom>
        </p:spPr>
      </p:pic>
    </p:spTree>
    <p:extLst>
      <p:ext uri="{BB962C8B-B14F-4D97-AF65-F5344CB8AC3E}">
        <p14:creationId xmlns:p14="http://schemas.microsoft.com/office/powerpoint/2010/main" val="9482355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Overview</a:t>
            </a:r>
            <a:endParaRPr lang="en-US" sz="3600" b="1" dirty="0"/>
          </a:p>
        </p:txBody>
      </p:sp>
      <p:sp>
        <p:nvSpPr>
          <p:cNvPr id="4" name="Title 1"/>
          <p:cNvSpPr txBox="1">
            <a:spLocks/>
          </p:cNvSpPr>
          <p:nvPr/>
        </p:nvSpPr>
        <p:spPr>
          <a:xfrm>
            <a:off x="7544727" y="-235160"/>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Motivating example? </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1593277"/>
            <a:ext cx="10738284" cy="1976857"/>
          </a:xfrm>
          <a:prstGeom prst="rect">
            <a:avLst/>
          </a:prstGeom>
        </p:spPr>
      </p:pic>
    </p:spTree>
    <p:extLst>
      <p:ext uri="{BB962C8B-B14F-4D97-AF65-F5344CB8AC3E}">
        <p14:creationId xmlns:p14="http://schemas.microsoft.com/office/powerpoint/2010/main" val="2831760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Techniques</a:t>
            </a:r>
            <a:endParaRPr lang="en-US" sz="3600" b="1" dirty="0"/>
          </a:p>
        </p:txBody>
      </p:sp>
      <p:sp>
        <p:nvSpPr>
          <p:cNvPr id="2" name="Rectangle 1"/>
          <p:cNvSpPr/>
          <p:nvPr/>
        </p:nvSpPr>
        <p:spPr>
          <a:xfrm>
            <a:off x="387229" y="993380"/>
            <a:ext cx="8563555" cy="2585323"/>
          </a:xfrm>
          <a:prstGeom prst="rect">
            <a:avLst/>
          </a:prstGeom>
        </p:spPr>
        <p:txBody>
          <a:bodyPr wrap="square">
            <a:spAutoFit/>
          </a:bodyPr>
          <a:lstStyle/>
          <a:p>
            <a:pPr marL="285750" indent="-285750">
              <a:lnSpc>
                <a:spcPct val="150000"/>
              </a:lnSpc>
              <a:buFont typeface="Wingdings" panose="05000000000000000000" pitchFamily="2" charset="2"/>
              <a:buChar char="§"/>
            </a:pPr>
            <a:r>
              <a:rPr lang="en-US" b="1" dirty="0" smtClean="0"/>
              <a:t>Functional JavaScript</a:t>
            </a:r>
          </a:p>
          <a:p>
            <a:pPr marL="285750" indent="-285750">
              <a:lnSpc>
                <a:spcPct val="150000"/>
              </a:lnSpc>
              <a:buFont typeface="Wingdings" panose="05000000000000000000" pitchFamily="2" charset="2"/>
              <a:buChar char="§"/>
            </a:pPr>
            <a:r>
              <a:rPr lang="en-US" b="1" dirty="0" smtClean="0"/>
              <a:t>Pure Function, Higher Order Functions</a:t>
            </a:r>
          </a:p>
          <a:p>
            <a:pPr marL="285750" indent="-285750">
              <a:lnSpc>
                <a:spcPct val="150000"/>
              </a:lnSpc>
              <a:buFont typeface="Wingdings" panose="05000000000000000000" pitchFamily="2" charset="2"/>
              <a:buChar char="§"/>
            </a:pPr>
            <a:r>
              <a:rPr lang="en-US" b="1" dirty="0" smtClean="0"/>
              <a:t>Composition, Combinators</a:t>
            </a:r>
          </a:p>
          <a:p>
            <a:pPr marL="285750" indent="-285750">
              <a:lnSpc>
                <a:spcPct val="150000"/>
              </a:lnSpc>
              <a:buFont typeface="Wingdings" panose="05000000000000000000" pitchFamily="2" charset="2"/>
              <a:buChar char="§"/>
            </a:pPr>
            <a:r>
              <a:rPr lang="en-US" b="1" dirty="0" smtClean="0"/>
              <a:t>Currying/Partial Application</a:t>
            </a:r>
          </a:p>
          <a:p>
            <a:pPr marL="285750" indent="-285750">
              <a:lnSpc>
                <a:spcPct val="150000"/>
              </a:lnSpc>
              <a:buFont typeface="Wingdings" panose="05000000000000000000" pitchFamily="2" charset="2"/>
              <a:buChar char="§"/>
            </a:pPr>
            <a:r>
              <a:rPr lang="en-US" b="1" dirty="0" smtClean="0"/>
              <a:t>Filter, Map, Reduce</a:t>
            </a:r>
          </a:p>
          <a:p>
            <a:pPr marL="285750" indent="-285750">
              <a:lnSpc>
                <a:spcPct val="150000"/>
              </a:lnSpc>
              <a:buFont typeface="Wingdings" panose="05000000000000000000" pitchFamily="2" charset="2"/>
              <a:buChar char="§"/>
            </a:pPr>
            <a:r>
              <a:rPr lang="en-US" b="1" dirty="0" smtClean="0"/>
              <a:t>Try it out yourself...</a:t>
            </a:r>
            <a:endParaRPr lang="en-US" b="1" dirty="0"/>
          </a:p>
        </p:txBody>
      </p:sp>
      <p:pic>
        <p:nvPicPr>
          <p:cNvPr id="5122" name="Picture 2" descr="https://dl.dropboxusercontent.com/u/51491957/fsjs/img/fn-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7962" y="2747733"/>
            <a:ext cx="1480460" cy="1427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7035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Techniques</a:t>
            </a:r>
            <a:endParaRPr lang="en-US" sz="3600" b="1" dirty="0"/>
          </a:p>
        </p:txBody>
      </p:sp>
      <p:sp>
        <p:nvSpPr>
          <p:cNvPr id="4" name="Title 1"/>
          <p:cNvSpPr txBox="1">
            <a:spLocks/>
          </p:cNvSpPr>
          <p:nvPr/>
        </p:nvSpPr>
        <p:spPr>
          <a:xfrm>
            <a:off x="7544727" y="-293646"/>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Functional JavaScript</a:t>
            </a:r>
          </a:p>
        </p:txBody>
      </p:sp>
      <p:sp>
        <p:nvSpPr>
          <p:cNvPr id="2" name="Rectangle 1"/>
          <p:cNvSpPr/>
          <p:nvPr/>
        </p:nvSpPr>
        <p:spPr>
          <a:xfrm>
            <a:off x="387229" y="1044713"/>
            <a:ext cx="10559332" cy="646331"/>
          </a:xfrm>
          <a:prstGeom prst="rect">
            <a:avLst/>
          </a:prstGeom>
        </p:spPr>
        <p:txBody>
          <a:bodyPr wrap="square">
            <a:spAutoFit/>
          </a:bodyPr>
          <a:lstStyle/>
          <a:p>
            <a:r>
              <a:rPr lang="en-US" b="1" dirty="0" smtClean="0"/>
              <a:t>JavaScript allows a variety of different programming paradigms: OO, functional, procedural</a:t>
            </a:r>
          </a:p>
          <a:p>
            <a:r>
              <a:rPr lang="en-US" b="1" dirty="0" smtClean="0"/>
              <a:t>Although not a pure functional programming language, it allows one to program in a functional way.</a:t>
            </a:r>
            <a:endParaRPr lang="en-US" b="1" dirty="0"/>
          </a:p>
        </p:txBody>
      </p:sp>
      <p:sp>
        <p:nvSpPr>
          <p:cNvPr id="5" name="Rectangle 4"/>
          <p:cNvSpPr/>
          <p:nvPr/>
        </p:nvSpPr>
        <p:spPr>
          <a:xfrm>
            <a:off x="387229" y="2260963"/>
            <a:ext cx="7052807" cy="2031325"/>
          </a:xfrm>
          <a:prstGeom prst="rect">
            <a:avLst/>
          </a:prstGeom>
        </p:spPr>
        <p:txBody>
          <a:bodyPr wrap="square">
            <a:spAutoFit/>
          </a:bodyPr>
          <a:lstStyle/>
          <a:p>
            <a:r>
              <a:rPr lang="en-US" b="1" dirty="0" smtClean="0"/>
              <a:t>Supports:</a:t>
            </a:r>
          </a:p>
          <a:p>
            <a:pPr marL="285750" indent="-285750">
              <a:lnSpc>
                <a:spcPct val="150000"/>
              </a:lnSpc>
              <a:buFont typeface="Wingdings" panose="05000000000000000000" pitchFamily="2" charset="2"/>
              <a:buChar char="§"/>
            </a:pPr>
            <a:r>
              <a:rPr lang="en-US" b="1" dirty="0" smtClean="0"/>
              <a:t>First Class Functions</a:t>
            </a:r>
          </a:p>
          <a:p>
            <a:pPr marL="285750" indent="-285750">
              <a:lnSpc>
                <a:spcPct val="150000"/>
              </a:lnSpc>
              <a:buFont typeface="Wingdings" panose="05000000000000000000" pitchFamily="2" charset="2"/>
              <a:buChar char="§"/>
            </a:pPr>
            <a:r>
              <a:rPr lang="en-US" b="1" dirty="0" smtClean="0"/>
              <a:t>Higher Order Functions</a:t>
            </a:r>
          </a:p>
          <a:p>
            <a:pPr marL="285750" indent="-285750">
              <a:lnSpc>
                <a:spcPct val="150000"/>
              </a:lnSpc>
              <a:buFont typeface="Wingdings" panose="05000000000000000000" pitchFamily="2" charset="2"/>
              <a:buChar char="§"/>
            </a:pPr>
            <a:r>
              <a:rPr lang="en-US" b="1" dirty="0" smtClean="0"/>
              <a:t>Anonymous functions</a:t>
            </a:r>
          </a:p>
          <a:p>
            <a:pPr marL="285750" indent="-285750">
              <a:lnSpc>
                <a:spcPct val="150000"/>
              </a:lnSpc>
              <a:buFont typeface="Wingdings" panose="05000000000000000000" pitchFamily="2" charset="2"/>
              <a:buChar char="§"/>
            </a:pPr>
            <a:r>
              <a:rPr lang="en-US" b="1" dirty="0" smtClean="0"/>
              <a:t>Closures</a:t>
            </a:r>
            <a:endParaRPr lang="en-US" b="1" dirty="0"/>
          </a:p>
        </p:txBody>
      </p:sp>
      <p:pic>
        <p:nvPicPr>
          <p:cNvPr id="6146" name="Picture 2" descr="https://dl.dropboxusercontent.com/u/51491957/fsjs/img/js-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064" y="3541920"/>
            <a:ext cx="1504950" cy="15049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dl.dropboxusercontent.com/u/51491957/fsjs/img/f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123" y="3589626"/>
            <a:ext cx="1366513" cy="1317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4757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Techniques</a:t>
            </a:r>
            <a:endParaRPr lang="en-US" sz="3600" b="1" dirty="0"/>
          </a:p>
        </p:txBody>
      </p:sp>
      <p:sp>
        <p:nvSpPr>
          <p:cNvPr id="4" name="Title 1"/>
          <p:cNvSpPr txBox="1">
            <a:spLocks/>
          </p:cNvSpPr>
          <p:nvPr/>
        </p:nvSpPr>
        <p:spPr>
          <a:xfrm>
            <a:off x="7544727" y="-293646"/>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Functional JavaScript</a:t>
            </a:r>
          </a:p>
        </p:txBody>
      </p:sp>
      <p:sp>
        <p:nvSpPr>
          <p:cNvPr id="2" name="Rectangle 1"/>
          <p:cNvSpPr/>
          <p:nvPr/>
        </p:nvSpPr>
        <p:spPr>
          <a:xfrm>
            <a:off x="387229" y="1044713"/>
            <a:ext cx="10559332" cy="646331"/>
          </a:xfrm>
          <a:prstGeom prst="rect">
            <a:avLst/>
          </a:prstGeom>
        </p:spPr>
        <p:txBody>
          <a:bodyPr wrap="square">
            <a:spAutoFit/>
          </a:bodyPr>
          <a:lstStyle/>
          <a:p>
            <a:r>
              <a:rPr lang="en-US" b="1" smtClean="0"/>
              <a:t>JavaScript allows a variety of different programming paradigms: OO, functional, procedural</a:t>
            </a:r>
          </a:p>
          <a:p>
            <a:r>
              <a:rPr lang="en-US" b="1" smtClean="0"/>
              <a:t>Although not a pure functional programming language, it allows one to program in a functional way.</a:t>
            </a:r>
            <a:endParaRPr lang="en-US" b="1" dirty="0"/>
          </a:p>
        </p:txBody>
      </p:sp>
      <p:pic>
        <p:nvPicPr>
          <p:cNvPr id="6146" name="Picture 2" descr="https://dl.dropboxusercontent.com/u/51491957/fsjs/img/js-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064" y="3541920"/>
            <a:ext cx="1504950" cy="15049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dl.dropboxusercontent.com/u/51491957/fsjs/img/f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123" y="3589626"/>
            <a:ext cx="1366513" cy="13177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7229" y="2260048"/>
            <a:ext cx="6989197" cy="1615827"/>
          </a:xfrm>
          <a:prstGeom prst="rect">
            <a:avLst/>
          </a:prstGeom>
        </p:spPr>
        <p:txBody>
          <a:bodyPr wrap="square">
            <a:spAutoFit/>
          </a:bodyPr>
          <a:lstStyle/>
          <a:p>
            <a:r>
              <a:rPr lang="en-US" b="1" dirty="0" smtClean="0"/>
              <a:t>Does not support directly, but possible with some discipline :)</a:t>
            </a:r>
          </a:p>
          <a:p>
            <a:pPr marL="285750" indent="-285750">
              <a:lnSpc>
                <a:spcPct val="150000"/>
              </a:lnSpc>
              <a:buFont typeface="Wingdings" panose="05000000000000000000" pitchFamily="2" charset="2"/>
              <a:buChar char="§"/>
            </a:pPr>
            <a:r>
              <a:rPr lang="en-US" b="1" dirty="0" smtClean="0"/>
              <a:t>Pure functions</a:t>
            </a:r>
          </a:p>
          <a:p>
            <a:pPr marL="285750" indent="-285750">
              <a:lnSpc>
                <a:spcPct val="150000"/>
              </a:lnSpc>
              <a:buFont typeface="Wingdings" panose="05000000000000000000" pitchFamily="2" charset="2"/>
              <a:buChar char="§"/>
            </a:pPr>
            <a:r>
              <a:rPr lang="en-US" b="1" dirty="0" smtClean="0"/>
              <a:t>Immutability</a:t>
            </a:r>
          </a:p>
          <a:p>
            <a:pPr marL="285750" indent="-285750">
              <a:lnSpc>
                <a:spcPct val="150000"/>
              </a:lnSpc>
              <a:buFont typeface="Wingdings" panose="05000000000000000000" pitchFamily="2" charset="2"/>
              <a:buChar char="§"/>
            </a:pPr>
            <a:r>
              <a:rPr lang="en-US" b="1" dirty="0" smtClean="0"/>
              <a:t>No Side Effects</a:t>
            </a:r>
            <a:endParaRPr lang="en-US" b="1" dirty="0"/>
          </a:p>
        </p:txBody>
      </p:sp>
    </p:spTree>
    <p:extLst>
      <p:ext uri="{BB962C8B-B14F-4D97-AF65-F5344CB8AC3E}">
        <p14:creationId xmlns:p14="http://schemas.microsoft.com/office/powerpoint/2010/main" val="26034402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Techniques</a:t>
            </a:r>
            <a:endParaRPr lang="en-US" sz="3600" b="1" dirty="0"/>
          </a:p>
        </p:txBody>
      </p:sp>
      <p:sp>
        <p:nvSpPr>
          <p:cNvPr id="4" name="Title 1"/>
          <p:cNvSpPr txBox="1">
            <a:spLocks/>
          </p:cNvSpPr>
          <p:nvPr/>
        </p:nvSpPr>
        <p:spPr>
          <a:xfrm>
            <a:off x="7544727" y="-293646"/>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Functional JavaScript</a:t>
            </a:r>
          </a:p>
        </p:txBody>
      </p:sp>
      <p:sp>
        <p:nvSpPr>
          <p:cNvPr id="2" name="Rectangle 1"/>
          <p:cNvSpPr/>
          <p:nvPr/>
        </p:nvSpPr>
        <p:spPr>
          <a:xfrm>
            <a:off x="387229" y="1044713"/>
            <a:ext cx="10559332" cy="646331"/>
          </a:xfrm>
          <a:prstGeom prst="rect">
            <a:avLst/>
          </a:prstGeom>
        </p:spPr>
        <p:txBody>
          <a:bodyPr wrap="square">
            <a:spAutoFit/>
          </a:bodyPr>
          <a:lstStyle/>
          <a:p>
            <a:r>
              <a:rPr lang="en-US" b="1" smtClean="0"/>
              <a:t>JavaScript allows a variety of different programming paradigms: OO, functional, procedural</a:t>
            </a:r>
          </a:p>
          <a:p>
            <a:r>
              <a:rPr lang="en-US" b="1" smtClean="0"/>
              <a:t>Although not a pure functional programming language, it allows one to program in a functional way.</a:t>
            </a:r>
            <a:endParaRPr lang="en-US" b="1" dirty="0"/>
          </a:p>
        </p:txBody>
      </p:sp>
      <p:pic>
        <p:nvPicPr>
          <p:cNvPr id="6146" name="Picture 2" descr="https://dl.dropboxusercontent.com/u/51491957/fsjs/img/js-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064" y="3541920"/>
            <a:ext cx="1504950" cy="15049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dl.dropboxusercontent.com/u/51491957/fsjs/img/f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123" y="3589626"/>
            <a:ext cx="1366513" cy="13177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7229" y="2249688"/>
            <a:ext cx="7164125" cy="2031325"/>
          </a:xfrm>
          <a:prstGeom prst="rect">
            <a:avLst/>
          </a:prstGeom>
        </p:spPr>
        <p:txBody>
          <a:bodyPr wrap="square">
            <a:spAutoFit/>
          </a:bodyPr>
          <a:lstStyle/>
          <a:p>
            <a:r>
              <a:rPr lang="en-US" b="1" dirty="0" smtClean="0"/>
              <a:t>Does not support directly, but possible with use of libraries or with ES6:</a:t>
            </a:r>
          </a:p>
          <a:p>
            <a:pPr marL="285750" indent="-285750">
              <a:lnSpc>
                <a:spcPct val="150000"/>
              </a:lnSpc>
              <a:buFont typeface="Wingdings" panose="05000000000000000000" pitchFamily="2" charset="2"/>
              <a:buChar char="§"/>
            </a:pPr>
            <a:r>
              <a:rPr lang="en-US" b="1" dirty="0" smtClean="0"/>
              <a:t>Currying/Partial Application</a:t>
            </a:r>
          </a:p>
          <a:p>
            <a:pPr marL="285750" indent="-285750">
              <a:lnSpc>
                <a:spcPct val="150000"/>
              </a:lnSpc>
              <a:buFont typeface="Wingdings" panose="05000000000000000000" pitchFamily="2" charset="2"/>
              <a:buChar char="§"/>
            </a:pPr>
            <a:r>
              <a:rPr lang="en-US" b="1" dirty="0" smtClean="0"/>
              <a:t>Tail call optimization</a:t>
            </a:r>
          </a:p>
          <a:p>
            <a:pPr marL="285750" indent="-285750">
              <a:lnSpc>
                <a:spcPct val="150000"/>
              </a:lnSpc>
              <a:buFont typeface="Wingdings" panose="05000000000000000000" pitchFamily="2" charset="2"/>
              <a:buChar char="§"/>
            </a:pPr>
            <a:r>
              <a:rPr lang="en-US" b="1" dirty="0" smtClean="0"/>
              <a:t>Pattern matching</a:t>
            </a:r>
          </a:p>
          <a:p>
            <a:pPr marL="285750" indent="-285750">
              <a:lnSpc>
                <a:spcPct val="150000"/>
              </a:lnSpc>
              <a:buFont typeface="Wingdings" panose="05000000000000000000" pitchFamily="2" charset="2"/>
              <a:buChar char="§"/>
            </a:pPr>
            <a:r>
              <a:rPr lang="en-US" b="1" dirty="0" smtClean="0"/>
              <a:t>Lazy Evaluation</a:t>
            </a:r>
            <a:endParaRPr lang="en-US" b="1" dirty="0"/>
          </a:p>
        </p:txBody>
      </p:sp>
    </p:spTree>
    <p:extLst>
      <p:ext uri="{BB962C8B-B14F-4D97-AF65-F5344CB8AC3E}">
        <p14:creationId xmlns:p14="http://schemas.microsoft.com/office/powerpoint/2010/main" val="3746313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Techniques</a:t>
            </a:r>
            <a:endParaRPr lang="en-US" sz="3600" b="1" dirty="0"/>
          </a:p>
        </p:txBody>
      </p:sp>
      <p:sp>
        <p:nvSpPr>
          <p:cNvPr id="4" name="Title 1"/>
          <p:cNvSpPr txBox="1">
            <a:spLocks/>
          </p:cNvSpPr>
          <p:nvPr/>
        </p:nvSpPr>
        <p:spPr>
          <a:xfrm>
            <a:off x="7544727" y="-235160"/>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Pure function</a:t>
            </a:r>
          </a:p>
        </p:txBody>
      </p:sp>
      <p:pic>
        <p:nvPicPr>
          <p:cNvPr id="7170" name="Picture 2" descr="https://dl.dropboxusercontent.com/u/51491957/fsjs/img/Function-as-a-bo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0859" y="2726620"/>
            <a:ext cx="2213914" cy="210413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7229" y="892044"/>
            <a:ext cx="10641230" cy="646331"/>
          </a:xfrm>
          <a:prstGeom prst="rect">
            <a:avLst/>
          </a:prstGeom>
        </p:spPr>
        <p:txBody>
          <a:bodyPr wrap="square">
            <a:spAutoFit/>
          </a:bodyPr>
          <a:lstStyle/>
          <a:p>
            <a:r>
              <a:rPr lang="en-US" b="1" dirty="0" smtClean="0"/>
              <a:t>A function is considered pure if the result depends only on the arguments, and it has no side effects</a:t>
            </a:r>
          </a:p>
          <a:p>
            <a:r>
              <a:rPr lang="en-US" b="1" dirty="0" smtClean="0"/>
              <a:t>The only result of invoking a pure function is the return value.</a:t>
            </a:r>
            <a:endParaRPr lang="en-US" b="1" dirty="0"/>
          </a:p>
        </p:txBody>
      </p:sp>
      <p:sp>
        <p:nvSpPr>
          <p:cNvPr id="5" name="Rectangle 4"/>
          <p:cNvSpPr/>
          <p:nvPr/>
        </p:nvSpPr>
        <p:spPr>
          <a:xfrm>
            <a:off x="387229" y="2213259"/>
            <a:ext cx="7068710" cy="2126864"/>
          </a:xfrm>
          <a:prstGeom prst="rect">
            <a:avLst/>
          </a:prstGeom>
        </p:spPr>
        <p:txBody>
          <a:bodyPr wrap="square">
            <a:spAutoFit/>
          </a:bodyPr>
          <a:lstStyle/>
          <a:p>
            <a:pPr marL="285750" indent="-285750">
              <a:lnSpc>
                <a:spcPct val="150000"/>
              </a:lnSpc>
              <a:buFont typeface="Wingdings" panose="05000000000000000000" pitchFamily="2" charset="2"/>
              <a:buChar char="§"/>
            </a:pPr>
            <a:r>
              <a:rPr lang="en-US" b="1" dirty="0" smtClean="0"/>
              <a:t>Same input, same </a:t>
            </a:r>
            <a:r>
              <a:rPr lang="en-US" b="1" dirty="0" err="1" smtClean="0"/>
              <a:t>ouput</a:t>
            </a:r>
            <a:endParaRPr lang="en-US" b="1" dirty="0" smtClean="0"/>
          </a:p>
          <a:p>
            <a:pPr marL="285750" indent="-285750">
              <a:lnSpc>
                <a:spcPct val="150000"/>
              </a:lnSpc>
              <a:buFont typeface="Wingdings" panose="05000000000000000000" pitchFamily="2" charset="2"/>
              <a:buChar char="§"/>
            </a:pPr>
            <a:r>
              <a:rPr lang="en-US" b="1" dirty="0" smtClean="0"/>
              <a:t>No side effects</a:t>
            </a:r>
          </a:p>
          <a:p>
            <a:pPr marL="285750" indent="-285750">
              <a:lnSpc>
                <a:spcPct val="150000"/>
              </a:lnSpc>
              <a:buFont typeface="Wingdings" panose="05000000000000000000" pitchFamily="2" charset="2"/>
              <a:buChar char="§"/>
            </a:pPr>
            <a:r>
              <a:rPr lang="en-US" b="1" dirty="0" smtClean="0"/>
              <a:t>Can be cached</a:t>
            </a:r>
          </a:p>
          <a:p>
            <a:pPr marL="285750" indent="-285750">
              <a:lnSpc>
                <a:spcPct val="150000"/>
              </a:lnSpc>
              <a:buFont typeface="Wingdings" panose="05000000000000000000" pitchFamily="2" charset="2"/>
              <a:buChar char="§"/>
            </a:pPr>
            <a:r>
              <a:rPr lang="en-US" b="1" dirty="0" smtClean="0"/>
              <a:t>Easy to test</a:t>
            </a:r>
          </a:p>
          <a:p>
            <a:pPr marL="285750" indent="-285750">
              <a:lnSpc>
                <a:spcPct val="150000"/>
              </a:lnSpc>
              <a:buFont typeface="Wingdings" panose="05000000000000000000" pitchFamily="2" charset="2"/>
              <a:buChar char="§"/>
            </a:pPr>
            <a:r>
              <a:rPr lang="en-US" b="1" dirty="0" smtClean="0"/>
              <a:t>Allows code to run in parallel</a:t>
            </a:r>
            <a:endParaRPr lang="en-US" b="1" dirty="0"/>
          </a:p>
        </p:txBody>
      </p:sp>
    </p:spTree>
    <p:extLst>
      <p:ext uri="{BB962C8B-B14F-4D97-AF65-F5344CB8AC3E}">
        <p14:creationId xmlns:p14="http://schemas.microsoft.com/office/powerpoint/2010/main" val="4244765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JavaScript Overview</a:t>
            </a:r>
            <a:endParaRPr lang="en-US" sz="3600" b="1" dirty="0"/>
          </a:p>
        </p:txBody>
      </p:sp>
      <p:sp>
        <p:nvSpPr>
          <p:cNvPr id="6" name="Title 1"/>
          <p:cNvSpPr txBox="1">
            <a:spLocks/>
          </p:cNvSpPr>
          <p:nvPr/>
        </p:nvSpPr>
        <p:spPr>
          <a:xfrm>
            <a:off x="7544728" y="-44330"/>
            <a:ext cx="2219475" cy="630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Type System</a:t>
            </a:r>
          </a:p>
        </p:txBody>
      </p:sp>
      <p:sp>
        <p:nvSpPr>
          <p:cNvPr id="2" name="Rectangle 1"/>
          <p:cNvSpPr/>
          <p:nvPr/>
        </p:nvSpPr>
        <p:spPr>
          <a:xfrm>
            <a:off x="461176" y="1305342"/>
            <a:ext cx="11730823" cy="4585871"/>
          </a:xfrm>
          <a:prstGeom prst="rect">
            <a:avLst/>
          </a:prstGeom>
        </p:spPr>
        <p:txBody>
          <a:bodyPr wrap="square">
            <a:spAutoFit/>
          </a:bodyPr>
          <a:lstStyle/>
          <a:p>
            <a:r>
              <a:rPr lang="en-US" sz="2000" b="1" dirty="0" err="1" smtClean="0"/>
              <a:t>Javascript</a:t>
            </a:r>
            <a:r>
              <a:rPr lang="en-US" sz="2000" b="1" dirty="0" smtClean="0"/>
              <a:t> has dynamic and loosely typed type system with two main types: </a:t>
            </a:r>
          </a:p>
          <a:p>
            <a:endParaRPr lang="en-US" sz="2000" b="1" dirty="0" smtClean="0"/>
          </a:p>
          <a:p>
            <a:r>
              <a:rPr lang="en-US" b="1" dirty="0" smtClean="0"/>
              <a:t>Primitive (value) types:</a:t>
            </a:r>
          </a:p>
          <a:p>
            <a:pPr marL="342900" indent="-342900">
              <a:buFont typeface="Wingdings" panose="05000000000000000000" pitchFamily="2" charset="2"/>
              <a:buChar char="§"/>
            </a:pPr>
            <a:r>
              <a:rPr lang="en-US" b="1" dirty="0" smtClean="0"/>
              <a:t>number</a:t>
            </a:r>
          </a:p>
          <a:p>
            <a:pPr marL="342900" indent="-342900">
              <a:buFont typeface="Wingdings" panose="05000000000000000000" pitchFamily="2" charset="2"/>
              <a:buChar char="§"/>
            </a:pPr>
            <a:r>
              <a:rPr lang="en-US" b="1" dirty="0" smtClean="0"/>
              <a:t>string</a:t>
            </a:r>
          </a:p>
          <a:p>
            <a:pPr marL="342900" indent="-342900">
              <a:buFont typeface="Wingdings" panose="05000000000000000000" pitchFamily="2" charset="2"/>
              <a:buChar char="§"/>
            </a:pPr>
            <a:r>
              <a:rPr lang="en-US" b="1" dirty="0" err="1" smtClean="0"/>
              <a:t>boolean</a:t>
            </a:r>
            <a:endParaRPr lang="en-US" b="1" dirty="0" smtClean="0"/>
          </a:p>
          <a:p>
            <a:pPr marL="342900" indent="-342900">
              <a:buFont typeface="Wingdings" panose="05000000000000000000" pitchFamily="2" charset="2"/>
              <a:buChar char="§"/>
            </a:pPr>
            <a:r>
              <a:rPr lang="en-US" b="1" dirty="0" smtClean="0"/>
              <a:t>null</a:t>
            </a:r>
          </a:p>
          <a:p>
            <a:pPr marL="342900" indent="-342900">
              <a:buFont typeface="Wingdings" panose="05000000000000000000" pitchFamily="2" charset="2"/>
              <a:buChar char="§"/>
            </a:pPr>
            <a:r>
              <a:rPr lang="en-US" b="1" dirty="0" smtClean="0"/>
              <a:t>Undefined</a:t>
            </a:r>
          </a:p>
          <a:p>
            <a:pPr>
              <a:buFont typeface="Arial" panose="020B0604020202020204" pitchFamily="34" charset="0"/>
              <a:buChar char="•"/>
            </a:pPr>
            <a:endParaRPr lang="en-US" b="1" dirty="0" smtClean="0"/>
          </a:p>
          <a:p>
            <a:r>
              <a:rPr lang="en-US" b="1" dirty="0" smtClean="0"/>
              <a:t>Object (reference) types:</a:t>
            </a:r>
          </a:p>
          <a:p>
            <a:pPr marL="342900" indent="-342900">
              <a:buFont typeface="Wingdings" panose="05000000000000000000" pitchFamily="2" charset="2"/>
              <a:buChar char="§"/>
            </a:pPr>
            <a:r>
              <a:rPr lang="en-US" b="1" dirty="0" smtClean="0"/>
              <a:t>Object</a:t>
            </a:r>
          </a:p>
          <a:p>
            <a:pPr marL="342900" indent="-342900">
              <a:buFont typeface="Wingdings" panose="05000000000000000000" pitchFamily="2" charset="2"/>
              <a:buChar char="§"/>
            </a:pPr>
            <a:r>
              <a:rPr lang="en-US" b="1" dirty="0" smtClean="0"/>
              <a:t>Function</a:t>
            </a:r>
          </a:p>
          <a:p>
            <a:pPr marL="342900" indent="-342900">
              <a:buFont typeface="Wingdings" panose="05000000000000000000" pitchFamily="2" charset="2"/>
              <a:buChar char="§"/>
            </a:pPr>
            <a:r>
              <a:rPr lang="en-US" b="1" dirty="0" smtClean="0"/>
              <a:t>Array</a:t>
            </a:r>
          </a:p>
          <a:p>
            <a:pPr marL="342900" indent="-342900">
              <a:buFont typeface="Wingdings" panose="05000000000000000000" pitchFamily="2" charset="2"/>
              <a:buChar char="§"/>
            </a:pPr>
            <a:r>
              <a:rPr lang="en-US" b="1" dirty="0" smtClean="0"/>
              <a:t>Date</a:t>
            </a:r>
          </a:p>
          <a:p>
            <a:pPr marL="342900" indent="-342900">
              <a:buFont typeface="Wingdings" panose="05000000000000000000" pitchFamily="2" charset="2"/>
              <a:buChar char="§"/>
            </a:pPr>
            <a:r>
              <a:rPr lang="en-US" b="1" dirty="0" err="1" smtClean="0"/>
              <a:t>RegExp</a:t>
            </a:r>
            <a:endParaRPr lang="en-US" b="1" dirty="0" smtClean="0"/>
          </a:p>
          <a:p>
            <a:pPr marL="342900" indent="-342900">
              <a:buFont typeface="Wingdings" panose="05000000000000000000" pitchFamily="2" charset="2"/>
              <a:buChar char="§"/>
            </a:pPr>
            <a:r>
              <a:rPr lang="en-US" b="1" dirty="0" smtClean="0"/>
              <a:t>*Wrappers for primitives: Boolean, Number, String</a:t>
            </a:r>
            <a:endParaRPr lang="en-US" b="1" dirty="0"/>
          </a:p>
        </p:txBody>
      </p:sp>
    </p:spTree>
    <p:extLst>
      <p:ext uri="{BB962C8B-B14F-4D97-AF65-F5344CB8AC3E}">
        <p14:creationId xmlns:p14="http://schemas.microsoft.com/office/powerpoint/2010/main" val="7767989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Techniques</a:t>
            </a:r>
            <a:endParaRPr lang="en-US" sz="3600" b="1" dirty="0"/>
          </a:p>
        </p:txBody>
      </p:sp>
      <p:sp>
        <p:nvSpPr>
          <p:cNvPr id="4" name="Title 1"/>
          <p:cNvSpPr txBox="1">
            <a:spLocks/>
          </p:cNvSpPr>
          <p:nvPr/>
        </p:nvSpPr>
        <p:spPr>
          <a:xfrm>
            <a:off x="7544727" y="-235160"/>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Pure function</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1537349"/>
            <a:ext cx="10331520" cy="2796112"/>
          </a:xfrm>
          <a:prstGeom prst="rect">
            <a:avLst/>
          </a:prstGeom>
        </p:spPr>
      </p:pic>
    </p:spTree>
    <p:extLst>
      <p:ext uri="{BB962C8B-B14F-4D97-AF65-F5344CB8AC3E}">
        <p14:creationId xmlns:p14="http://schemas.microsoft.com/office/powerpoint/2010/main" val="13599419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Techniques</a:t>
            </a:r>
            <a:endParaRPr lang="en-US" sz="3600" b="1" dirty="0"/>
          </a:p>
        </p:txBody>
      </p:sp>
      <p:sp>
        <p:nvSpPr>
          <p:cNvPr id="4" name="Title 1"/>
          <p:cNvSpPr txBox="1">
            <a:spLocks/>
          </p:cNvSpPr>
          <p:nvPr/>
        </p:nvSpPr>
        <p:spPr>
          <a:xfrm>
            <a:off x="7544727" y="-235160"/>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Higher order function</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8" y="1019139"/>
            <a:ext cx="9354353" cy="5461173"/>
          </a:xfrm>
          <a:prstGeom prst="rect">
            <a:avLst/>
          </a:prstGeom>
        </p:spPr>
      </p:pic>
    </p:spTree>
    <p:extLst>
      <p:ext uri="{BB962C8B-B14F-4D97-AF65-F5344CB8AC3E}">
        <p14:creationId xmlns:p14="http://schemas.microsoft.com/office/powerpoint/2010/main" val="10246758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Techniques</a:t>
            </a:r>
            <a:endParaRPr lang="en-US" sz="3600" b="1" dirty="0"/>
          </a:p>
        </p:txBody>
      </p:sp>
      <p:sp>
        <p:nvSpPr>
          <p:cNvPr id="4" name="Title 1"/>
          <p:cNvSpPr txBox="1">
            <a:spLocks/>
          </p:cNvSpPr>
          <p:nvPr/>
        </p:nvSpPr>
        <p:spPr>
          <a:xfrm>
            <a:off x="7544727" y="-314670"/>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Composition</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1645849"/>
            <a:ext cx="10142023" cy="3395278"/>
          </a:xfrm>
          <a:prstGeom prst="rect">
            <a:avLst/>
          </a:prstGeom>
        </p:spPr>
      </p:pic>
    </p:spTree>
    <p:extLst>
      <p:ext uri="{BB962C8B-B14F-4D97-AF65-F5344CB8AC3E}">
        <p14:creationId xmlns:p14="http://schemas.microsoft.com/office/powerpoint/2010/main" val="33929863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Techniques</a:t>
            </a:r>
            <a:endParaRPr lang="en-US" sz="3600" b="1" dirty="0"/>
          </a:p>
        </p:txBody>
      </p:sp>
      <p:sp>
        <p:nvSpPr>
          <p:cNvPr id="4" name="Title 1"/>
          <p:cNvSpPr txBox="1">
            <a:spLocks/>
          </p:cNvSpPr>
          <p:nvPr/>
        </p:nvSpPr>
        <p:spPr>
          <a:xfrm>
            <a:off x="7544727" y="-290817"/>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Combinators</a:t>
            </a:r>
          </a:p>
        </p:txBody>
      </p:sp>
      <p:sp>
        <p:nvSpPr>
          <p:cNvPr id="2" name="Rectangle 1"/>
          <p:cNvSpPr/>
          <p:nvPr/>
        </p:nvSpPr>
        <p:spPr>
          <a:xfrm>
            <a:off x="387229" y="859505"/>
            <a:ext cx="12252960" cy="1200329"/>
          </a:xfrm>
          <a:prstGeom prst="rect">
            <a:avLst/>
          </a:prstGeom>
        </p:spPr>
        <p:txBody>
          <a:bodyPr wrap="square">
            <a:spAutoFit/>
          </a:bodyPr>
          <a:lstStyle/>
          <a:p>
            <a:r>
              <a:rPr lang="en-US" b="1" dirty="0" smtClean="0"/>
              <a:t>Ability to use functions as building blocks to make new functions</a:t>
            </a:r>
          </a:p>
          <a:p>
            <a:r>
              <a:rPr lang="en-US" b="1" dirty="0" smtClean="0"/>
              <a:t>Function composition is simply one of many </a:t>
            </a:r>
            <a:r>
              <a:rPr lang="en-US" b="1" dirty="0" err="1" smtClean="0"/>
              <a:t>combinators</a:t>
            </a:r>
            <a:r>
              <a:rPr lang="en-US" b="1" dirty="0" smtClean="0"/>
              <a:t>.</a:t>
            </a:r>
          </a:p>
          <a:p>
            <a:r>
              <a:rPr lang="en-US" b="1" dirty="0" smtClean="0"/>
              <a:t>Tacit programming (point-free programming) is a programming paradigm in which a function definition does not include information regarding its arguments, using </a:t>
            </a:r>
            <a:r>
              <a:rPr lang="en-US" b="1" dirty="0" err="1" smtClean="0"/>
              <a:t>combinators</a:t>
            </a:r>
            <a:r>
              <a:rPr lang="en-US" b="1" dirty="0" smtClean="0"/>
              <a:t> and composition in the function declaration instead of arguments</a:t>
            </a:r>
            <a:endParaRPr lang="en-US" b="1" dirty="0"/>
          </a:p>
        </p:txBody>
      </p:sp>
      <p:sp>
        <p:nvSpPr>
          <p:cNvPr id="5" name="Rectangle 4"/>
          <p:cNvSpPr/>
          <p:nvPr/>
        </p:nvSpPr>
        <p:spPr>
          <a:xfrm>
            <a:off x="387229" y="2301425"/>
            <a:ext cx="7044856" cy="1615827"/>
          </a:xfrm>
          <a:prstGeom prst="rect">
            <a:avLst/>
          </a:prstGeom>
        </p:spPr>
        <p:txBody>
          <a:bodyPr wrap="square">
            <a:spAutoFit/>
          </a:bodyPr>
          <a:lstStyle/>
          <a:p>
            <a:r>
              <a:rPr lang="en-US" b="1" dirty="0" smtClean="0"/>
              <a:t>Some Examples</a:t>
            </a:r>
            <a:r>
              <a:rPr lang="en-US" b="1" dirty="0" smtClean="0">
                <a:solidFill>
                  <a:srgbClr val="FF0000"/>
                </a:solidFill>
              </a:rPr>
              <a:t>*</a:t>
            </a:r>
            <a:r>
              <a:rPr lang="en-US" b="1" dirty="0" smtClean="0"/>
              <a:t>:</a:t>
            </a:r>
          </a:p>
          <a:p>
            <a:pPr marL="285750" indent="-285750">
              <a:lnSpc>
                <a:spcPct val="150000"/>
              </a:lnSpc>
              <a:buFont typeface="Wingdings" panose="05000000000000000000" pitchFamily="2" charset="2"/>
              <a:buChar char="§"/>
            </a:pPr>
            <a:r>
              <a:rPr lang="en-US" b="1" dirty="0" smtClean="0"/>
              <a:t>splat</a:t>
            </a:r>
          </a:p>
          <a:p>
            <a:pPr marL="285750" indent="-285750">
              <a:lnSpc>
                <a:spcPct val="150000"/>
              </a:lnSpc>
              <a:buFont typeface="Wingdings" panose="05000000000000000000" pitchFamily="2" charset="2"/>
              <a:buChar char="§"/>
            </a:pPr>
            <a:r>
              <a:rPr lang="en-US" b="1" dirty="0" smtClean="0"/>
              <a:t>get</a:t>
            </a:r>
          </a:p>
          <a:p>
            <a:pPr marL="285750" indent="-285750">
              <a:lnSpc>
                <a:spcPct val="150000"/>
              </a:lnSpc>
              <a:buFont typeface="Wingdings" panose="05000000000000000000" pitchFamily="2" charset="2"/>
              <a:buChar char="§"/>
            </a:pPr>
            <a:r>
              <a:rPr lang="en-US" b="1" dirty="0" smtClean="0"/>
              <a:t>pluck</a:t>
            </a:r>
            <a:endParaRPr lang="en-US" b="1" dirty="0"/>
          </a:p>
        </p:txBody>
      </p:sp>
      <p:sp>
        <p:nvSpPr>
          <p:cNvPr id="6" name="Rectangle 5"/>
          <p:cNvSpPr/>
          <p:nvPr/>
        </p:nvSpPr>
        <p:spPr>
          <a:xfrm>
            <a:off x="387229" y="5492523"/>
            <a:ext cx="12072465" cy="861774"/>
          </a:xfrm>
          <a:prstGeom prst="rect">
            <a:avLst/>
          </a:prstGeom>
        </p:spPr>
        <p:txBody>
          <a:bodyPr wrap="square">
            <a:spAutoFit/>
          </a:bodyPr>
          <a:lstStyle/>
          <a:p>
            <a:r>
              <a:rPr lang="en-US" sz="1600" dirty="0" smtClean="0"/>
              <a:t/>
            </a:r>
            <a:br>
              <a:rPr lang="en-US" sz="1600" dirty="0" smtClean="0"/>
            </a:br>
            <a:r>
              <a:rPr lang="en-US" sz="1600" dirty="0" smtClean="0">
                <a:solidFill>
                  <a:srgbClr val="FF0000"/>
                </a:solidFill>
              </a:rPr>
              <a:t>*</a:t>
            </a:r>
            <a:r>
              <a:rPr lang="en-US" sz="1600" dirty="0" smtClean="0"/>
              <a:t>Taken from Reginald Braithwaite's, aka </a:t>
            </a:r>
            <a:r>
              <a:rPr lang="en-US" sz="1600" dirty="0" smtClean="0">
                <a:hlinkClick r:id="rId2"/>
              </a:rPr>
              <a:t>@</a:t>
            </a:r>
            <a:r>
              <a:rPr lang="en-US" sz="1600" dirty="0" err="1" smtClean="0">
                <a:hlinkClick r:id="rId2"/>
              </a:rPr>
              <a:t>raganwald</a:t>
            </a:r>
            <a:r>
              <a:rPr lang="en-US" sz="1600" dirty="0" smtClean="0"/>
              <a:t>, article: </a:t>
            </a:r>
            <a:r>
              <a:rPr lang="en-US" sz="1600" dirty="0" err="1" smtClean="0">
                <a:hlinkClick r:id="rId3"/>
              </a:rPr>
              <a:t>Combinator</a:t>
            </a:r>
            <a:r>
              <a:rPr lang="en-US" sz="1600" dirty="0" smtClean="0">
                <a:hlinkClick r:id="rId3"/>
              </a:rPr>
              <a:t> Recipes for Working With Objects in JavaScript</a:t>
            </a:r>
            <a:endParaRPr lang="en-US" sz="1600" dirty="0" smtClean="0"/>
          </a:p>
          <a:p>
            <a:r>
              <a:rPr lang="en-US" sz="1600" dirty="0" smtClean="0"/>
              <a:t>Be sure to check out his projects and books!</a:t>
            </a:r>
            <a:endParaRPr lang="en-US" sz="1600" dirty="0"/>
          </a:p>
        </p:txBody>
      </p:sp>
    </p:spTree>
    <p:extLst>
      <p:ext uri="{BB962C8B-B14F-4D97-AF65-F5344CB8AC3E}">
        <p14:creationId xmlns:p14="http://schemas.microsoft.com/office/powerpoint/2010/main" val="1638131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Techniques</a:t>
            </a:r>
            <a:endParaRPr lang="en-US" sz="3600" b="1" dirty="0"/>
          </a:p>
        </p:txBody>
      </p:sp>
      <p:sp>
        <p:nvSpPr>
          <p:cNvPr id="4" name="Title 1"/>
          <p:cNvSpPr txBox="1">
            <a:spLocks/>
          </p:cNvSpPr>
          <p:nvPr/>
        </p:nvSpPr>
        <p:spPr>
          <a:xfrm>
            <a:off x="7544727" y="-290817"/>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Combinators</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930301"/>
            <a:ext cx="11070175" cy="5597719"/>
          </a:xfrm>
          <a:prstGeom prst="rect">
            <a:avLst/>
          </a:prstGeom>
        </p:spPr>
      </p:pic>
    </p:spTree>
    <p:extLst>
      <p:ext uri="{BB962C8B-B14F-4D97-AF65-F5344CB8AC3E}">
        <p14:creationId xmlns:p14="http://schemas.microsoft.com/office/powerpoint/2010/main" val="27995419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Techniques</a:t>
            </a:r>
            <a:endParaRPr lang="en-US" sz="3600" b="1" dirty="0"/>
          </a:p>
        </p:txBody>
      </p:sp>
      <p:sp>
        <p:nvSpPr>
          <p:cNvPr id="4" name="Title 1"/>
          <p:cNvSpPr txBox="1">
            <a:spLocks/>
          </p:cNvSpPr>
          <p:nvPr/>
        </p:nvSpPr>
        <p:spPr>
          <a:xfrm>
            <a:off x="7544727" y="-290817"/>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Combinators</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39" y="917538"/>
            <a:ext cx="10783520" cy="5125453"/>
          </a:xfrm>
          <a:prstGeom prst="rect">
            <a:avLst/>
          </a:prstGeom>
        </p:spPr>
      </p:pic>
    </p:spTree>
    <p:extLst>
      <p:ext uri="{BB962C8B-B14F-4D97-AF65-F5344CB8AC3E}">
        <p14:creationId xmlns:p14="http://schemas.microsoft.com/office/powerpoint/2010/main" val="10449483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Techniques</a:t>
            </a:r>
            <a:endParaRPr lang="en-US" sz="3600" b="1" dirty="0"/>
          </a:p>
        </p:txBody>
      </p:sp>
      <p:sp>
        <p:nvSpPr>
          <p:cNvPr id="4" name="Title 1"/>
          <p:cNvSpPr txBox="1">
            <a:spLocks/>
          </p:cNvSpPr>
          <p:nvPr/>
        </p:nvSpPr>
        <p:spPr>
          <a:xfrm>
            <a:off x="7544727" y="-290817"/>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Combinators</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948689"/>
            <a:ext cx="10561717" cy="4319293"/>
          </a:xfrm>
          <a:prstGeom prst="rect">
            <a:avLst/>
          </a:prstGeom>
        </p:spPr>
      </p:pic>
    </p:spTree>
    <p:extLst>
      <p:ext uri="{BB962C8B-B14F-4D97-AF65-F5344CB8AC3E}">
        <p14:creationId xmlns:p14="http://schemas.microsoft.com/office/powerpoint/2010/main" val="38838090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Techniques</a:t>
            </a:r>
            <a:endParaRPr lang="en-US" sz="3600" b="1" dirty="0"/>
          </a:p>
        </p:txBody>
      </p:sp>
      <p:sp>
        <p:nvSpPr>
          <p:cNvPr id="4" name="Title 1"/>
          <p:cNvSpPr txBox="1">
            <a:spLocks/>
          </p:cNvSpPr>
          <p:nvPr/>
        </p:nvSpPr>
        <p:spPr>
          <a:xfrm>
            <a:off x="7544727" y="-290817"/>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Currying / Partial application</a:t>
            </a:r>
          </a:p>
        </p:txBody>
      </p:sp>
      <p:sp>
        <p:nvSpPr>
          <p:cNvPr id="2" name="Rectangle 1"/>
          <p:cNvSpPr/>
          <p:nvPr/>
        </p:nvSpPr>
        <p:spPr>
          <a:xfrm>
            <a:off x="387229" y="943080"/>
            <a:ext cx="9501544" cy="369332"/>
          </a:xfrm>
          <a:prstGeom prst="rect">
            <a:avLst/>
          </a:prstGeom>
        </p:spPr>
        <p:txBody>
          <a:bodyPr wrap="square">
            <a:spAutoFit/>
          </a:bodyPr>
          <a:lstStyle/>
          <a:p>
            <a:r>
              <a:rPr lang="en-US" b="1" dirty="0" smtClean="0"/>
              <a:t>Currying produces a function that will return a new function until it receives all it's arguments</a:t>
            </a:r>
            <a:endParaRPr lang="en-US" b="1" dirty="0"/>
          </a:p>
        </p:txBody>
      </p:sp>
      <p:sp>
        <p:nvSpPr>
          <p:cNvPr id="5" name="Rectangle 4"/>
          <p:cNvSpPr/>
          <p:nvPr/>
        </p:nvSpPr>
        <p:spPr>
          <a:xfrm>
            <a:off x="387229" y="1699017"/>
            <a:ext cx="6096000" cy="2308324"/>
          </a:xfrm>
          <a:prstGeom prst="rect">
            <a:avLst/>
          </a:prstGeom>
        </p:spPr>
        <p:txBody>
          <a:bodyPr>
            <a:spAutoFit/>
          </a:bodyPr>
          <a:lstStyle/>
          <a:p>
            <a:r>
              <a:rPr lang="en-US" dirty="0" smtClean="0"/>
              <a:t/>
            </a:r>
            <a:br>
              <a:rPr lang="en-US" dirty="0" smtClean="0"/>
            </a:br>
            <a:r>
              <a:rPr lang="en-US" b="1" dirty="0" smtClean="0"/>
              <a:t>Currying </a:t>
            </a:r>
            <a:r>
              <a:rPr lang="en-US" b="1" dirty="0" smtClean="0"/>
              <a:t>enables Partial Application, and together they help</a:t>
            </a:r>
            <a:r>
              <a:rPr lang="en-US" b="1" dirty="0" smtClean="0"/>
              <a:t>:</a:t>
            </a:r>
          </a:p>
          <a:p>
            <a:pPr marL="285750" indent="-285750">
              <a:lnSpc>
                <a:spcPct val="150000"/>
              </a:lnSpc>
              <a:buFont typeface="Wingdings" panose="05000000000000000000" pitchFamily="2" charset="2"/>
              <a:buChar char="§"/>
            </a:pPr>
            <a:r>
              <a:rPr lang="en-US" b="1" dirty="0" smtClean="0"/>
              <a:t>Making generic functions</a:t>
            </a:r>
          </a:p>
          <a:p>
            <a:pPr marL="285750" indent="-285750">
              <a:lnSpc>
                <a:spcPct val="150000"/>
              </a:lnSpc>
              <a:buFont typeface="Wingdings" panose="05000000000000000000" pitchFamily="2" charset="2"/>
              <a:buChar char="§"/>
            </a:pPr>
            <a:r>
              <a:rPr lang="en-US" b="1" dirty="0" smtClean="0"/>
              <a:t>Building new functions by applying arguments</a:t>
            </a:r>
          </a:p>
          <a:p>
            <a:pPr marL="285750" indent="-285750">
              <a:lnSpc>
                <a:spcPct val="150000"/>
              </a:lnSpc>
              <a:buFont typeface="Wingdings" panose="05000000000000000000" pitchFamily="2" charset="2"/>
              <a:buChar char="§"/>
            </a:pPr>
            <a:r>
              <a:rPr lang="en-US" b="1" dirty="0" smtClean="0"/>
              <a:t>Better granularity of functions</a:t>
            </a:r>
          </a:p>
          <a:p>
            <a:pPr marL="285750" indent="-285750">
              <a:lnSpc>
                <a:spcPct val="150000"/>
              </a:lnSpc>
              <a:buFont typeface="Wingdings" panose="05000000000000000000" pitchFamily="2" charset="2"/>
              <a:buChar char="§"/>
            </a:pPr>
            <a:r>
              <a:rPr lang="en-US" b="1" dirty="0" smtClean="0"/>
              <a:t>More powerful function composition</a:t>
            </a:r>
          </a:p>
        </p:txBody>
      </p:sp>
    </p:spTree>
    <p:extLst>
      <p:ext uri="{BB962C8B-B14F-4D97-AF65-F5344CB8AC3E}">
        <p14:creationId xmlns:p14="http://schemas.microsoft.com/office/powerpoint/2010/main" val="23218266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Techniques</a:t>
            </a:r>
            <a:endParaRPr lang="en-US" sz="3600" b="1" dirty="0"/>
          </a:p>
        </p:txBody>
      </p:sp>
      <p:sp>
        <p:nvSpPr>
          <p:cNvPr id="4" name="Title 1"/>
          <p:cNvSpPr txBox="1">
            <a:spLocks/>
          </p:cNvSpPr>
          <p:nvPr/>
        </p:nvSpPr>
        <p:spPr>
          <a:xfrm>
            <a:off x="7544727" y="-290817"/>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Example: Filter</a:t>
            </a:r>
          </a:p>
        </p:txBody>
      </p:sp>
      <p:sp>
        <p:nvSpPr>
          <p:cNvPr id="5" name="Rectangle 4"/>
          <p:cNvSpPr/>
          <p:nvPr/>
        </p:nvSpPr>
        <p:spPr>
          <a:xfrm>
            <a:off x="387229" y="923850"/>
            <a:ext cx="11635143" cy="646331"/>
          </a:xfrm>
          <a:prstGeom prst="rect">
            <a:avLst/>
          </a:prstGeom>
        </p:spPr>
        <p:txBody>
          <a:bodyPr wrap="square">
            <a:spAutoFit/>
          </a:bodyPr>
          <a:lstStyle/>
          <a:p>
            <a:r>
              <a:rPr lang="en-US" b="1" dirty="0" smtClean="0"/>
              <a:t>The filter method transforms an array by applying a predicate function to all of its elements, and building a new array from the elements for which predicate returned true.</a:t>
            </a:r>
            <a:endParaRPr lang="en-US" b="1"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05" y="2060437"/>
            <a:ext cx="10832541" cy="2797809"/>
          </a:xfrm>
          <a:prstGeom prst="rect">
            <a:avLst/>
          </a:prstGeom>
        </p:spPr>
      </p:pic>
    </p:spTree>
    <p:extLst>
      <p:ext uri="{BB962C8B-B14F-4D97-AF65-F5344CB8AC3E}">
        <p14:creationId xmlns:p14="http://schemas.microsoft.com/office/powerpoint/2010/main" val="8826993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Techniques</a:t>
            </a:r>
            <a:endParaRPr lang="en-US" sz="3600" b="1" dirty="0"/>
          </a:p>
        </p:txBody>
      </p:sp>
      <p:sp>
        <p:nvSpPr>
          <p:cNvPr id="4" name="Title 1"/>
          <p:cNvSpPr txBox="1">
            <a:spLocks/>
          </p:cNvSpPr>
          <p:nvPr/>
        </p:nvSpPr>
        <p:spPr>
          <a:xfrm>
            <a:off x="7544727" y="-290817"/>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Example: Map</a:t>
            </a:r>
          </a:p>
        </p:txBody>
      </p:sp>
      <p:sp>
        <p:nvSpPr>
          <p:cNvPr id="5" name="Rectangle 4"/>
          <p:cNvSpPr/>
          <p:nvPr/>
        </p:nvSpPr>
        <p:spPr>
          <a:xfrm>
            <a:off x="387229" y="796629"/>
            <a:ext cx="11783834" cy="646331"/>
          </a:xfrm>
          <a:prstGeom prst="rect">
            <a:avLst/>
          </a:prstGeom>
        </p:spPr>
        <p:txBody>
          <a:bodyPr wrap="square">
            <a:spAutoFit/>
          </a:bodyPr>
          <a:lstStyle/>
          <a:p>
            <a:r>
              <a:rPr lang="en-US" b="1" dirty="0" smtClean="0"/>
              <a:t>Map takes a function as an argument, and applies it to each of the elements of the array, then returns the results in a new array</a:t>
            </a:r>
            <a:endParaRPr lang="en-US" b="1"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1682993"/>
            <a:ext cx="10228575" cy="4495169"/>
          </a:xfrm>
          <a:prstGeom prst="rect">
            <a:avLst/>
          </a:prstGeom>
        </p:spPr>
      </p:pic>
    </p:spTree>
    <p:extLst>
      <p:ext uri="{BB962C8B-B14F-4D97-AF65-F5344CB8AC3E}">
        <p14:creationId xmlns:p14="http://schemas.microsoft.com/office/powerpoint/2010/main" val="4086563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JavaScript Overview</a:t>
            </a:r>
            <a:endParaRPr lang="en-US" sz="3600" b="1" dirty="0"/>
          </a:p>
        </p:txBody>
      </p:sp>
      <p:sp>
        <p:nvSpPr>
          <p:cNvPr id="6" name="Title 1"/>
          <p:cNvSpPr txBox="1">
            <a:spLocks/>
          </p:cNvSpPr>
          <p:nvPr/>
        </p:nvSpPr>
        <p:spPr>
          <a:xfrm>
            <a:off x="7544728" y="-44330"/>
            <a:ext cx="2219475" cy="630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Type System</a:t>
            </a:r>
          </a:p>
        </p:txBody>
      </p:sp>
      <p:sp>
        <p:nvSpPr>
          <p:cNvPr id="4" name="Rectangle 3"/>
          <p:cNvSpPr/>
          <p:nvPr/>
        </p:nvSpPr>
        <p:spPr>
          <a:xfrm>
            <a:off x="1189827" y="5542059"/>
            <a:ext cx="3780779" cy="338554"/>
          </a:xfrm>
          <a:prstGeom prst="rect">
            <a:avLst/>
          </a:prstGeom>
        </p:spPr>
        <p:txBody>
          <a:bodyPr wrap="none">
            <a:spAutoFit/>
          </a:bodyPr>
          <a:lstStyle/>
          <a:p>
            <a:r>
              <a:rPr lang="en-US" sz="1600" dirty="0" smtClean="0">
                <a:hlinkClick r:id="rId2"/>
              </a:rPr>
              <a:t>@</a:t>
            </a:r>
            <a:r>
              <a:rPr lang="en-US" sz="1600" dirty="0" err="1" smtClean="0">
                <a:hlinkClick r:id="rId2"/>
              </a:rPr>
              <a:t>vijayan</a:t>
            </a:r>
            <a:r>
              <a:rPr lang="en-US" sz="1600" dirty="0" smtClean="0">
                <a:hlinkClick r:id="rId2"/>
              </a:rPr>
              <a:t> blog: JavaScript Type Model</a:t>
            </a:r>
            <a:endParaRPr lang="en-US" sz="1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828" y="1665395"/>
            <a:ext cx="8272222" cy="3876305"/>
          </a:xfrm>
          <a:prstGeom prst="rect">
            <a:avLst/>
          </a:prstGeom>
        </p:spPr>
      </p:pic>
    </p:spTree>
    <p:extLst>
      <p:ext uri="{BB962C8B-B14F-4D97-AF65-F5344CB8AC3E}">
        <p14:creationId xmlns:p14="http://schemas.microsoft.com/office/powerpoint/2010/main" val="41214058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Techniques</a:t>
            </a:r>
            <a:endParaRPr lang="en-US" sz="3600" b="1" dirty="0"/>
          </a:p>
        </p:txBody>
      </p:sp>
      <p:sp>
        <p:nvSpPr>
          <p:cNvPr id="4" name="Title 1"/>
          <p:cNvSpPr txBox="1">
            <a:spLocks/>
          </p:cNvSpPr>
          <p:nvPr/>
        </p:nvSpPr>
        <p:spPr>
          <a:xfrm>
            <a:off x="7544727" y="-290817"/>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Example: Reduce (Fold)</a:t>
            </a:r>
          </a:p>
        </p:txBody>
      </p:sp>
      <p:sp>
        <p:nvSpPr>
          <p:cNvPr id="2" name="Rectangle 1"/>
          <p:cNvSpPr/>
          <p:nvPr/>
        </p:nvSpPr>
        <p:spPr>
          <a:xfrm>
            <a:off x="387229" y="987461"/>
            <a:ext cx="11720223" cy="646331"/>
          </a:xfrm>
          <a:prstGeom prst="rect">
            <a:avLst/>
          </a:prstGeom>
        </p:spPr>
        <p:txBody>
          <a:bodyPr wrap="square">
            <a:spAutoFit/>
          </a:bodyPr>
          <a:lstStyle/>
          <a:p>
            <a:r>
              <a:rPr lang="en-US" b="1" dirty="0" smtClean="0"/>
              <a:t>Reduce applies a function against an accumulator and each value of the array (from left-to-right) to reduce it to a single value</a:t>
            </a:r>
            <a:endParaRPr lang="en-US" b="1"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30" y="2439266"/>
            <a:ext cx="10418594" cy="1921722"/>
          </a:xfrm>
          <a:prstGeom prst="rect">
            <a:avLst/>
          </a:prstGeom>
        </p:spPr>
      </p:pic>
    </p:spTree>
    <p:extLst>
      <p:ext uri="{BB962C8B-B14F-4D97-AF65-F5344CB8AC3E}">
        <p14:creationId xmlns:p14="http://schemas.microsoft.com/office/powerpoint/2010/main" val="2203030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Functional Programming Techniques</a:t>
            </a:r>
            <a:endParaRPr lang="en-US" sz="3600" b="1" dirty="0"/>
          </a:p>
        </p:txBody>
      </p:sp>
      <p:sp>
        <p:nvSpPr>
          <p:cNvPr id="4" name="Title 1"/>
          <p:cNvSpPr txBox="1">
            <a:spLocks/>
          </p:cNvSpPr>
          <p:nvPr/>
        </p:nvSpPr>
        <p:spPr>
          <a:xfrm>
            <a:off x="7544727" y="-290817"/>
            <a:ext cx="3714319" cy="847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Try it yourself…</a:t>
            </a:r>
          </a:p>
        </p:txBody>
      </p:sp>
      <p:sp>
        <p:nvSpPr>
          <p:cNvPr id="2" name="Rectangle 1"/>
          <p:cNvSpPr/>
          <p:nvPr/>
        </p:nvSpPr>
        <p:spPr>
          <a:xfrm>
            <a:off x="387229" y="6106804"/>
            <a:ext cx="3861763" cy="338554"/>
          </a:xfrm>
          <a:prstGeom prst="rect">
            <a:avLst/>
          </a:prstGeom>
        </p:spPr>
        <p:txBody>
          <a:bodyPr wrap="none">
            <a:spAutoFit/>
          </a:bodyPr>
          <a:lstStyle/>
          <a:p>
            <a:r>
              <a:rPr lang="en-US" sz="1600" b="1" dirty="0" smtClean="0">
                <a:hlinkClick r:id="rId2"/>
              </a:rPr>
              <a:t>@</a:t>
            </a:r>
            <a:r>
              <a:rPr lang="en-US" sz="1600" b="1" dirty="0" err="1" smtClean="0">
                <a:hlinkClick r:id="rId2"/>
              </a:rPr>
              <a:t>timoxley</a:t>
            </a:r>
            <a:r>
              <a:rPr lang="en-US" sz="1600" b="1" dirty="0" smtClean="0">
                <a:hlinkClick r:id="rId2"/>
              </a:rPr>
              <a:t>: functional-</a:t>
            </a:r>
            <a:r>
              <a:rPr lang="en-US" sz="1600" b="1" dirty="0" err="1" smtClean="0">
                <a:hlinkClick r:id="rId2"/>
              </a:rPr>
              <a:t>javascript</a:t>
            </a:r>
            <a:r>
              <a:rPr lang="en-US" sz="1600" b="1" dirty="0" smtClean="0">
                <a:hlinkClick r:id="rId2"/>
              </a:rPr>
              <a:t>-workshop</a:t>
            </a:r>
            <a:endParaRPr lang="en-US" sz="1600" b="1" dirty="0">
              <a:hlinkClick r:id="rId2"/>
            </a:endParaRPr>
          </a:p>
        </p:txBody>
      </p:sp>
      <p:pic>
        <p:nvPicPr>
          <p:cNvPr id="10242" name="Picture 2" descr="https://dl.dropboxusercontent.com/u/51491957/fsjs/img/functional-js-worksh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110" y="684890"/>
            <a:ext cx="6436557" cy="5160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8458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7229" y="-357793"/>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Resources</a:t>
            </a:r>
            <a:endParaRPr lang="en-US" sz="3600" b="1" dirty="0"/>
          </a:p>
        </p:txBody>
      </p:sp>
      <p:sp>
        <p:nvSpPr>
          <p:cNvPr id="5" name="Rectangle 4"/>
          <p:cNvSpPr/>
          <p:nvPr/>
        </p:nvSpPr>
        <p:spPr>
          <a:xfrm>
            <a:off x="387229" y="816986"/>
            <a:ext cx="10137913" cy="5493812"/>
          </a:xfrm>
          <a:prstGeom prst="rect">
            <a:avLst/>
          </a:prstGeom>
        </p:spPr>
        <p:txBody>
          <a:bodyPr wrap="square">
            <a:spAutoFit/>
          </a:bodyPr>
          <a:lstStyle/>
          <a:p>
            <a:r>
              <a:rPr lang="en-US" b="1" dirty="0" smtClean="0"/>
              <a:t>This presentation: </a:t>
            </a:r>
            <a:r>
              <a:rPr lang="en-US" b="1" dirty="0" smtClean="0">
                <a:hlinkClick r:id="rId2"/>
              </a:rPr>
              <a:t>Functional </a:t>
            </a:r>
            <a:r>
              <a:rPr lang="en-US" b="1" dirty="0" err="1" smtClean="0">
                <a:hlinkClick r:id="rId2"/>
              </a:rPr>
              <a:t>Javascript</a:t>
            </a:r>
            <a:r>
              <a:rPr lang="en-US" b="1" dirty="0" smtClean="0">
                <a:hlinkClick r:id="rId2"/>
              </a:rPr>
              <a:t>/</a:t>
            </a:r>
            <a:endParaRPr lang="en-US" b="1" dirty="0" smtClean="0"/>
          </a:p>
          <a:p>
            <a:r>
              <a:rPr lang="en-US" b="1" dirty="0" smtClean="0"/>
              <a:t>Original Deck/</a:t>
            </a:r>
            <a:r>
              <a:rPr lang="en-US" b="1" dirty="0" err="1" smtClean="0"/>
              <a:t>CodeMirror</a:t>
            </a:r>
            <a:r>
              <a:rPr lang="en-US" b="1" dirty="0" smtClean="0"/>
              <a:t> plugin by Irene </a:t>
            </a:r>
            <a:r>
              <a:rPr lang="en-US" b="1" dirty="0" err="1" smtClean="0"/>
              <a:t>Ros</a:t>
            </a:r>
            <a:r>
              <a:rPr lang="en-US" b="1" dirty="0" smtClean="0"/>
              <a:t>: </a:t>
            </a:r>
            <a:r>
              <a:rPr lang="en-US" b="1" dirty="0" smtClean="0">
                <a:hlinkClick r:id="rId3"/>
              </a:rPr>
              <a:t>deck.js-</a:t>
            </a:r>
            <a:r>
              <a:rPr lang="en-US" b="1" dirty="0" err="1" smtClean="0">
                <a:hlinkClick r:id="rId3"/>
              </a:rPr>
              <a:t>codemirror</a:t>
            </a:r>
            <a:endParaRPr lang="en-US" b="1" dirty="0" smtClean="0"/>
          </a:p>
          <a:p>
            <a:r>
              <a:rPr lang="en-US" dirty="0" smtClean="0"/>
              <a:t/>
            </a:r>
            <a:br>
              <a:rPr lang="en-US" dirty="0" smtClean="0"/>
            </a:br>
            <a:r>
              <a:rPr lang="en-US" b="1" dirty="0" err="1" smtClean="0"/>
              <a:t>Javascript</a:t>
            </a:r>
            <a:r>
              <a:rPr lang="en-US" b="1" dirty="0" smtClean="0"/>
              <a:t> Functional (and not so functional*) programming libraries:</a:t>
            </a:r>
          </a:p>
          <a:p>
            <a:pPr marL="285750" indent="-285750">
              <a:lnSpc>
                <a:spcPct val="150000"/>
              </a:lnSpc>
              <a:buFont typeface="Wingdings" panose="05000000000000000000" pitchFamily="2" charset="2"/>
              <a:buChar char="§"/>
            </a:pPr>
            <a:r>
              <a:rPr lang="en-US" b="1" dirty="0" smtClean="0"/>
              <a:t>allong.es: </a:t>
            </a:r>
            <a:r>
              <a:rPr lang="en-US" b="1" dirty="0" smtClean="0">
                <a:hlinkClick r:id="rId4"/>
              </a:rPr>
              <a:t>http://allong.es/</a:t>
            </a:r>
            <a:endParaRPr lang="en-US" b="1" dirty="0" smtClean="0"/>
          </a:p>
          <a:p>
            <a:pPr marL="285750" indent="-285750">
              <a:lnSpc>
                <a:spcPct val="150000"/>
              </a:lnSpc>
              <a:buFont typeface="Wingdings" panose="05000000000000000000" pitchFamily="2" charset="2"/>
              <a:buChar char="§"/>
            </a:pPr>
            <a:r>
              <a:rPr lang="en-US" b="1" dirty="0" err="1" smtClean="0"/>
              <a:t>Ramda</a:t>
            </a:r>
            <a:r>
              <a:rPr lang="en-US" b="1" dirty="0" smtClean="0"/>
              <a:t>: </a:t>
            </a:r>
            <a:r>
              <a:rPr lang="en-US" b="1" dirty="0" smtClean="0">
                <a:hlinkClick r:id="rId5"/>
              </a:rPr>
              <a:t>https://github.com/CrossEye/ramda</a:t>
            </a:r>
            <a:endParaRPr lang="en-US" b="1" dirty="0" smtClean="0"/>
          </a:p>
          <a:p>
            <a:pPr marL="285750" indent="-285750">
              <a:lnSpc>
                <a:spcPct val="150000"/>
              </a:lnSpc>
              <a:buFont typeface="Wingdings" panose="05000000000000000000" pitchFamily="2" charset="2"/>
              <a:buChar char="§"/>
            </a:pPr>
            <a:r>
              <a:rPr lang="en-US" b="1" dirty="0" err="1" smtClean="0"/>
              <a:t>LambdaJs</a:t>
            </a:r>
            <a:r>
              <a:rPr lang="en-US" b="1" dirty="0" smtClean="0"/>
              <a:t>: </a:t>
            </a:r>
            <a:r>
              <a:rPr lang="en-US" b="1" dirty="0" smtClean="0">
                <a:hlinkClick r:id="rId6"/>
              </a:rPr>
              <a:t>https://github.com/loop-recur/lambdajs/</a:t>
            </a:r>
            <a:endParaRPr lang="en-US" b="1" dirty="0" smtClean="0"/>
          </a:p>
          <a:p>
            <a:pPr marL="285750" indent="-285750">
              <a:lnSpc>
                <a:spcPct val="150000"/>
              </a:lnSpc>
              <a:buFont typeface="Wingdings" panose="05000000000000000000" pitchFamily="2" charset="2"/>
              <a:buChar char="§"/>
            </a:pPr>
            <a:r>
              <a:rPr lang="en-US" b="1" dirty="0" err="1" smtClean="0"/>
              <a:t>Falktale</a:t>
            </a:r>
            <a:r>
              <a:rPr lang="en-US" b="1" dirty="0" smtClean="0"/>
              <a:t>: </a:t>
            </a:r>
            <a:r>
              <a:rPr lang="en-US" b="1" dirty="0" smtClean="0">
                <a:hlinkClick r:id="rId7"/>
              </a:rPr>
              <a:t>http://folktale.github.io/</a:t>
            </a:r>
            <a:endParaRPr lang="en-US" b="1" dirty="0" smtClean="0"/>
          </a:p>
          <a:p>
            <a:pPr marL="285750" indent="-285750">
              <a:lnSpc>
                <a:spcPct val="150000"/>
              </a:lnSpc>
              <a:buFont typeface="Wingdings" panose="05000000000000000000" pitchFamily="2" charset="2"/>
              <a:buChar char="§"/>
            </a:pPr>
            <a:r>
              <a:rPr lang="en-US" b="1" dirty="0" smtClean="0"/>
              <a:t>*Underscore: </a:t>
            </a:r>
            <a:r>
              <a:rPr lang="en-US" b="1" dirty="0" smtClean="0">
                <a:hlinkClick r:id="rId8"/>
              </a:rPr>
              <a:t>http://underscorejs.org/</a:t>
            </a:r>
            <a:endParaRPr lang="en-US" b="1" dirty="0" smtClean="0"/>
          </a:p>
          <a:p>
            <a:pPr marL="285750" indent="-285750">
              <a:lnSpc>
                <a:spcPct val="150000"/>
              </a:lnSpc>
              <a:buFont typeface="Wingdings" panose="05000000000000000000" pitchFamily="2" charset="2"/>
              <a:buChar char="§"/>
            </a:pPr>
            <a:r>
              <a:rPr lang="en-US" b="1" dirty="0" smtClean="0"/>
              <a:t>*Lo-Dash: </a:t>
            </a:r>
            <a:r>
              <a:rPr lang="en-US" b="1" dirty="0" smtClean="0">
                <a:hlinkClick r:id="rId9"/>
              </a:rPr>
              <a:t>http://lodash.com/</a:t>
            </a:r>
            <a:endParaRPr lang="en-US" b="1" dirty="0" smtClean="0"/>
          </a:p>
          <a:p>
            <a:pPr marL="285750" indent="-285750">
              <a:buFont typeface="Wingdings" panose="05000000000000000000" pitchFamily="2" charset="2"/>
              <a:buChar char="§"/>
            </a:pPr>
            <a:endParaRPr lang="en-US" b="1" dirty="0" smtClean="0"/>
          </a:p>
          <a:p>
            <a:r>
              <a:rPr lang="en-US" b="1" dirty="0" smtClean="0"/>
              <a:t>Books on Functional JavaScript</a:t>
            </a:r>
          </a:p>
          <a:p>
            <a:pPr marL="285750" indent="-285750">
              <a:lnSpc>
                <a:spcPct val="150000"/>
              </a:lnSpc>
              <a:buFont typeface="Wingdings" panose="05000000000000000000" pitchFamily="2" charset="2"/>
              <a:buChar char="§"/>
            </a:pPr>
            <a:r>
              <a:rPr lang="en-US" b="1" dirty="0" smtClean="0">
                <a:hlinkClick r:id="rId10"/>
              </a:rPr>
              <a:t>Functional JavaScript</a:t>
            </a:r>
            <a:r>
              <a:rPr lang="en-US" b="1" dirty="0" smtClean="0"/>
              <a:t>, Michael </a:t>
            </a:r>
            <a:r>
              <a:rPr lang="en-US" b="1" dirty="0" err="1" smtClean="0"/>
              <a:t>Fogus</a:t>
            </a:r>
            <a:endParaRPr lang="en-US" b="1" dirty="0" smtClean="0"/>
          </a:p>
          <a:p>
            <a:pPr marL="285750" indent="-285750">
              <a:lnSpc>
                <a:spcPct val="150000"/>
              </a:lnSpc>
              <a:buFont typeface="Wingdings" panose="05000000000000000000" pitchFamily="2" charset="2"/>
              <a:buChar char="§"/>
            </a:pPr>
            <a:r>
              <a:rPr lang="en-US" b="1" dirty="0" smtClean="0">
                <a:hlinkClick r:id="rId11"/>
              </a:rPr>
              <a:t>Eloquent JavaScript</a:t>
            </a:r>
            <a:r>
              <a:rPr lang="en-US" b="1" dirty="0" smtClean="0"/>
              <a:t>, </a:t>
            </a:r>
            <a:r>
              <a:rPr lang="en-US" b="1" dirty="0" err="1" smtClean="0"/>
              <a:t>Marijn</a:t>
            </a:r>
            <a:r>
              <a:rPr lang="en-US" b="1" dirty="0" smtClean="0"/>
              <a:t> </a:t>
            </a:r>
            <a:r>
              <a:rPr lang="en-US" b="1" dirty="0" err="1" smtClean="0"/>
              <a:t>Haverbeke</a:t>
            </a:r>
            <a:endParaRPr lang="en-US" b="1" dirty="0" smtClean="0"/>
          </a:p>
          <a:p>
            <a:pPr marL="285750" indent="-285750">
              <a:lnSpc>
                <a:spcPct val="150000"/>
              </a:lnSpc>
              <a:buFont typeface="Wingdings" panose="05000000000000000000" pitchFamily="2" charset="2"/>
              <a:buChar char="§"/>
            </a:pPr>
            <a:r>
              <a:rPr lang="en-US" b="1" dirty="0" smtClean="0">
                <a:hlinkClick r:id="rId12"/>
              </a:rPr>
              <a:t>JavaScript </a:t>
            </a:r>
            <a:r>
              <a:rPr lang="en-US" b="1" dirty="0" err="1" smtClean="0">
                <a:hlinkClick r:id="rId12"/>
              </a:rPr>
              <a:t>Allongé</a:t>
            </a:r>
            <a:r>
              <a:rPr lang="en-US" b="1" dirty="0" smtClean="0"/>
              <a:t>, Reginald Braithwaite</a:t>
            </a:r>
            <a:endParaRPr lang="en-US" b="1" dirty="0"/>
          </a:p>
        </p:txBody>
      </p:sp>
    </p:spTree>
    <p:extLst>
      <p:ext uri="{BB962C8B-B14F-4D97-AF65-F5344CB8AC3E}">
        <p14:creationId xmlns:p14="http://schemas.microsoft.com/office/powerpoint/2010/main" val="640585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JavaScript Overview</a:t>
            </a:r>
            <a:endParaRPr lang="en-US" sz="3600" b="1" dirty="0"/>
          </a:p>
        </p:txBody>
      </p:sp>
      <p:sp>
        <p:nvSpPr>
          <p:cNvPr id="6" name="Title 1"/>
          <p:cNvSpPr txBox="1">
            <a:spLocks/>
          </p:cNvSpPr>
          <p:nvPr/>
        </p:nvSpPr>
        <p:spPr>
          <a:xfrm>
            <a:off x="7544728" y="-44330"/>
            <a:ext cx="2219475" cy="630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Type System</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76" y="875715"/>
            <a:ext cx="8078525" cy="5713373"/>
          </a:xfrm>
          <a:prstGeom prst="rect">
            <a:avLst/>
          </a:prstGeom>
        </p:spPr>
      </p:pic>
    </p:spTree>
    <p:extLst>
      <p:ext uri="{BB962C8B-B14F-4D97-AF65-F5344CB8AC3E}">
        <p14:creationId xmlns:p14="http://schemas.microsoft.com/office/powerpoint/2010/main" val="4052151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JavaScript Overview</a:t>
            </a:r>
            <a:endParaRPr lang="en-US" sz="3600" b="1" dirty="0"/>
          </a:p>
        </p:txBody>
      </p:sp>
      <p:sp>
        <p:nvSpPr>
          <p:cNvPr id="6" name="Title 1"/>
          <p:cNvSpPr txBox="1">
            <a:spLocks/>
          </p:cNvSpPr>
          <p:nvPr/>
        </p:nvSpPr>
        <p:spPr>
          <a:xfrm>
            <a:off x="7536778" y="-532182"/>
            <a:ext cx="3038458" cy="1133659"/>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Primitive</a:t>
            </a:r>
            <a:r>
              <a:rPr lang="en-US" sz="1800" dirty="0" smtClean="0"/>
              <a:t> Values</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744062"/>
            <a:ext cx="7667551" cy="5939730"/>
          </a:xfrm>
          <a:prstGeom prst="rect">
            <a:avLst/>
          </a:prstGeom>
        </p:spPr>
      </p:pic>
    </p:spTree>
    <p:extLst>
      <p:ext uri="{BB962C8B-B14F-4D97-AF65-F5344CB8AC3E}">
        <p14:creationId xmlns:p14="http://schemas.microsoft.com/office/powerpoint/2010/main" val="341580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JavaScript Overview</a:t>
            </a:r>
            <a:endParaRPr lang="en-US" sz="3600" b="1" dirty="0"/>
          </a:p>
        </p:txBody>
      </p:sp>
      <p:sp>
        <p:nvSpPr>
          <p:cNvPr id="6" name="Title 1"/>
          <p:cNvSpPr txBox="1">
            <a:spLocks/>
          </p:cNvSpPr>
          <p:nvPr/>
        </p:nvSpPr>
        <p:spPr>
          <a:xfrm>
            <a:off x="7544728" y="-44331"/>
            <a:ext cx="3125922" cy="63044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Objects</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1346470"/>
            <a:ext cx="8333131" cy="4410276"/>
          </a:xfrm>
          <a:prstGeom prst="rect">
            <a:avLst/>
          </a:prstGeom>
        </p:spPr>
      </p:pic>
    </p:spTree>
    <p:extLst>
      <p:ext uri="{BB962C8B-B14F-4D97-AF65-F5344CB8AC3E}">
        <p14:creationId xmlns:p14="http://schemas.microsoft.com/office/powerpoint/2010/main" val="733222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JavaScript Overview</a:t>
            </a:r>
            <a:endParaRPr lang="en-US" sz="3600" b="1" dirty="0"/>
          </a:p>
        </p:txBody>
      </p:sp>
      <p:sp>
        <p:nvSpPr>
          <p:cNvPr id="6" name="Title 1"/>
          <p:cNvSpPr txBox="1">
            <a:spLocks/>
          </p:cNvSpPr>
          <p:nvPr/>
        </p:nvSpPr>
        <p:spPr>
          <a:xfrm>
            <a:off x="7544728" y="-44331"/>
            <a:ext cx="3125922" cy="63044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Objects</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9" y="773481"/>
            <a:ext cx="7546452" cy="5815983"/>
          </a:xfrm>
          <a:prstGeom prst="rect">
            <a:avLst/>
          </a:prstGeom>
        </p:spPr>
      </p:pic>
    </p:spTree>
    <p:extLst>
      <p:ext uri="{BB962C8B-B14F-4D97-AF65-F5344CB8AC3E}">
        <p14:creationId xmlns:p14="http://schemas.microsoft.com/office/powerpoint/2010/main" val="2165762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7229" y="-389597"/>
            <a:ext cx="9692640" cy="9757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600" b="1" dirty="0" smtClean="0"/>
              <a:t>JavaScript Overview</a:t>
            </a:r>
            <a:endParaRPr lang="en-US" sz="3600" b="1" dirty="0"/>
          </a:p>
        </p:txBody>
      </p:sp>
      <p:sp>
        <p:nvSpPr>
          <p:cNvPr id="6" name="Title 1"/>
          <p:cNvSpPr txBox="1">
            <a:spLocks/>
          </p:cNvSpPr>
          <p:nvPr/>
        </p:nvSpPr>
        <p:spPr>
          <a:xfrm>
            <a:off x="7544728" y="-44330"/>
            <a:ext cx="2219475" cy="6304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marL="342900" indent="-342900">
              <a:lnSpc>
                <a:spcPct val="150000"/>
              </a:lnSpc>
              <a:buFont typeface="Wingdings" panose="05000000000000000000" pitchFamily="2" charset="2"/>
              <a:buChar char="§"/>
            </a:pPr>
            <a:r>
              <a:rPr lang="en-US" sz="2000" dirty="0" smtClean="0"/>
              <a:t>Inheritance</a:t>
            </a:r>
          </a:p>
        </p:txBody>
      </p:sp>
      <p:sp>
        <p:nvSpPr>
          <p:cNvPr id="2" name="Rectangle 1"/>
          <p:cNvSpPr/>
          <p:nvPr/>
        </p:nvSpPr>
        <p:spPr>
          <a:xfrm>
            <a:off x="387228" y="1166843"/>
            <a:ext cx="11682851" cy="3416320"/>
          </a:xfrm>
          <a:prstGeom prst="rect">
            <a:avLst/>
          </a:prstGeom>
        </p:spPr>
        <p:txBody>
          <a:bodyPr wrap="square">
            <a:spAutoFit/>
          </a:bodyPr>
          <a:lstStyle/>
          <a:p>
            <a:r>
              <a:rPr lang="en-US" b="1" dirty="0"/>
              <a:t>JavaScript supports a prototype-based inheritance.</a:t>
            </a:r>
          </a:p>
          <a:p>
            <a:endParaRPr lang="en-US" b="1" dirty="0"/>
          </a:p>
          <a:p>
            <a:r>
              <a:rPr lang="en-US" b="1" dirty="0"/>
              <a:t>Inheritance is performed by creating new objects directly, based on existing ones, existing object is assigned as the prototype of the new object and then inherited behavior can be changed or new behavior can be added to the new object.</a:t>
            </a:r>
          </a:p>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r>
              <a:rPr lang="en-US" b="1" dirty="0"/>
              <a:t> The prototype of an object is a simple reference to another object which has its own prototype reference set to yet another object</a:t>
            </a:r>
          </a:p>
          <a:p>
            <a:pPr marL="285750" indent="-285750">
              <a:buFont typeface="Wingdings" panose="05000000000000000000" pitchFamily="2" charset="2"/>
              <a:buChar char="§"/>
            </a:pPr>
            <a:r>
              <a:rPr lang="en-US" b="1" dirty="0"/>
              <a:t>All objects are descended from 'Object' and they inherit properties from </a:t>
            </a:r>
            <a:r>
              <a:rPr lang="en-US" b="1" dirty="0" err="1"/>
              <a:t>Object.prototype</a:t>
            </a:r>
            <a:r>
              <a:rPr lang="en-US" b="1" dirty="0"/>
              <a:t>, but they may be overridden</a:t>
            </a:r>
          </a:p>
          <a:p>
            <a:pPr marL="285750" indent="-285750">
              <a:buFont typeface="Wingdings" panose="05000000000000000000" pitchFamily="2" charset="2"/>
              <a:buChar char="§"/>
            </a:pPr>
            <a:r>
              <a:rPr lang="en-US" b="1" dirty="0"/>
              <a:t>'null', by definition, has no prototype, and acts as the final link in this prototype chain</a:t>
            </a:r>
          </a:p>
          <a:p>
            <a:pPr marL="285750" indent="-285750">
              <a:buFont typeface="Wingdings" panose="05000000000000000000" pitchFamily="2" charset="2"/>
              <a:buChar char="§"/>
            </a:pPr>
            <a:r>
              <a:rPr lang="en-US" b="1" dirty="0"/>
              <a:t>New objects are created by copying the structure of an existing prototype object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8" y="4940547"/>
            <a:ext cx="5715798" cy="1000265"/>
          </a:xfrm>
          <a:prstGeom prst="rect">
            <a:avLst/>
          </a:prstGeom>
        </p:spPr>
      </p:pic>
      <p:sp>
        <p:nvSpPr>
          <p:cNvPr id="4" name="Rectangle 3"/>
          <p:cNvSpPr/>
          <p:nvPr/>
        </p:nvSpPr>
        <p:spPr>
          <a:xfrm>
            <a:off x="309373" y="5928864"/>
            <a:ext cx="2202654" cy="338554"/>
          </a:xfrm>
          <a:prstGeom prst="rect">
            <a:avLst/>
          </a:prstGeom>
        </p:spPr>
        <p:txBody>
          <a:bodyPr wrap="none">
            <a:spAutoFit/>
          </a:bodyPr>
          <a:lstStyle/>
          <a:p>
            <a:r>
              <a:rPr lang="en-US" sz="1600" dirty="0" smtClean="0">
                <a:hlinkClick r:id="rId3"/>
              </a:rPr>
              <a:t>Inheritance in JavaScript</a:t>
            </a:r>
            <a:endParaRPr lang="en-US" sz="1600" dirty="0"/>
          </a:p>
        </p:txBody>
      </p:sp>
    </p:spTree>
    <p:extLst>
      <p:ext uri="{BB962C8B-B14F-4D97-AF65-F5344CB8AC3E}">
        <p14:creationId xmlns:p14="http://schemas.microsoft.com/office/powerpoint/2010/main" val="2340919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1417</Words>
  <Application>Microsoft Office PowerPoint</Application>
  <PresentationFormat>Widescreen</PresentationFormat>
  <Paragraphs>234</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Srdjan Strbanovic</dc:creator>
  <cp:lastModifiedBy>Srdjan Strbanovic</cp:lastModifiedBy>
  <cp:revision>34</cp:revision>
  <dcterms:created xsi:type="dcterms:W3CDTF">2014-07-27T15:25:47Z</dcterms:created>
  <dcterms:modified xsi:type="dcterms:W3CDTF">2014-07-27T18:37:50Z</dcterms:modified>
</cp:coreProperties>
</file>