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4"/>
  </p:notesMasterIdLst>
  <p:handoutMasterIdLst>
    <p:handoutMasterId r:id="rId5"/>
  </p:handoutMasterIdLst>
  <p:sldIdLst>
    <p:sldId id="1989" r:id="rId3"/>
  </p:sldIdLst>
  <p:sldSz cx="12192000" cy="6858000"/>
  <p:notesSz cx="6858000" cy="9144000"/>
  <p:custDataLst>
    <p:tags r:id="rId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5970" autoAdjust="0"/>
    <p:restoredTop sz="94104" autoAdjust="0"/>
  </p:normalViewPr>
  <p:slideViewPr>
    <p:cSldViewPr>
      <p:cViewPr varScale="1">
        <p:scale>
          <a:sx n="61" d="100"/>
          <a:sy n="61" d="100"/>
        </p:scale>
        <p:origin x="1240" y="6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28/04/2023</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28/04/2023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360" imgH="360" progId="">
                  <p:embed/>
                </p:oleObj>
              </mc:Choice>
              <mc:Fallback>
                <p:oleObj name="think-cell Slide" r:id="rId8" imgW="360" imgH="360" progId="">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pPr/>
              <a:t>4/28/2023</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360" imgH="360" progId="">
                  <p:embed/>
                </p:oleObj>
              </mc:Choice>
              <mc:Fallback>
                <p:oleObj name="think-cell Slide" r:id="rId24" imgW="360" imgH="360" progId="">
                  <p:embed/>
                  <p:pic>
                    <p:nvPicPr>
                      <p:cNvPr id="0" name="Picture 5"/>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3"/>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360" imgH="360" progId="">
                  <p:embed/>
                </p:oleObj>
              </mc:Choice>
              <mc:Fallback>
                <p:oleObj name="think-cell Slide" r:id="rId13" imgW="360" imgH="360" progId="">
                  <p:embed/>
                  <p:pic>
                    <p:nvPicPr>
                      <p:cNvPr id="0"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ithub.com/sandeepkumar4451/FlightBookingSystem.git" TargetMode="External"/><Relationship Id="rId3" Type="http://schemas.openxmlformats.org/officeDocument/2006/relationships/hyperlink" Target="https://github.com/Sree-1821/FlightBookingSystemManagement.git" TargetMode="External"/><Relationship Id="rId7" Type="http://schemas.openxmlformats.org/officeDocument/2006/relationships/image" Target="../media/image16.jp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png"/><Relationship Id="rId5" Type="http://schemas.openxmlformats.org/officeDocument/2006/relationships/hyperlink" Target="https://www.loom.com/share/e9f350e51dcc41a99367a59e7809ee6d" TargetMode="Externa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p:cNvSpPr>
            <a:spLocks noGrp="1"/>
          </p:cNvSpPr>
          <p:nvPr>
            <p:ph type="body" sz="quarter" idx="36"/>
          </p:nvPr>
        </p:nvSpPr>
        <p:spPr>
          <a:xfrm>
            <a:off x="4837113" y="2960181"/>
            <a:ext cx="4116082" cy="3288219"/>
          </a:xfrm>
        </p:spPr>
        <p:txBody>
          <a:bodyPr/>
          <a:lstStyle/>
          <a:p>
            <a:pPr eaLnBrk="1" hangingPunct="1">
              <a:lnSpc>
                <a:spcPct val="114000"/>
              </a:lnSpc>
            </a:pPr>
            <a:r>
              <a:rPr lang="en-US" altLang="en-US" sz="1050" b="1" dirty="0"/>
              <a:t>Online Flight Booking System                  Video link</a:t>
            </a:r>
          </a:p>
          <a:p>
            <a:pPr algn="just" eaLnBrk="1" hangingPunct="1">
              <a:lnSpc>
                <a:spcPct val="114000"/>
              </a:lnSpc>
            </a:pPr>
            <a:r>
              <a:rPr lang="en-US" altLang="en-IN" sz="1050" dirty="0"/>
              <a:t>C</a:t>
            </a:r>
            <a:r>
              <a:rPr lang="en-IN" altLang="en-US" sz="1050" dirty="0"/>
              <a:t>ase study of </a:t>
            </a:r>
            <a:r>
              <a:rPr lang="en-US" altLang="en-IN" sz="1050" dirty="0"/>
              <a:t>Online </a:t>
            </a:r>
            <a:r>
              <a:rPr lang="en-US" altLang="en-IN" sz="1050" dirty="0">
                <a:sym typeface="+mn-ea"/>
              </a:rPr>
              <a:t>Flight</a:t>
            </a:r>
            <a:r>
              <a:rPr lang="en-US" altLang="en-US" sz="1050" dirty="0">
                <a:sym typeface="+mn-ea"/>
              </a:rPr>
              <a:t> Booking System </a:t>
            </a:r>
            <a:r>
              <a:rPr lang="en-IN" altLang="en-US" sz="1050" dirty="0"/>
              <a:t>along with </a:t>
            </a:r>
            <a:r>
              <a:rPr lang="en-US" altLang="en-IN" sz="1050" dirty="0"/>
              <a:t>API Gateway</a:t>
            </a:r>
            <a:r>
              <a:rPr lang="en-IN" altLang="en-US" sz="1050" dirty="0"/>
              <a:t>, Swagger</a:t>
            </a:r>
            <a:r>
              <a:rPr lang="en-US" altLang="en-IN" sz="1050" dirty="0"/>
              <a:t>, </a:t>
            </a:r>
            <a:r>
              <a:rPr lang="en-IN" altLang="en-US" sz="1050" dirty="0"/>
              <a:t>JWT Based Authentication, responsive UI with </a:t>
            </a:r>
            <a:r>
              <a:rPr lang="en-US" altLang="en-IN" sz="1050" dirty="0"/>
              <a:t>HTML5,</a:t>
            </a:r>
            <a:r>
              <a:rPr lang="en-US" altLang="en-US" sz="1050" dirty="0"/>
              <a:t> CSS, Bootstrap and Angular used as User Interface. This application enables  a customer to book a flight reservation in advance and can cancel the booking or Check in into the flight and also an admin user can perform various administrative operations like Airport management, Flight Management and Customer management.</a:t>
            </a:r>
          </a:p>
          <a:p>
            <a:pPr algn="just" eaLnBrk="1" hangingPunct="1">
              <a:lnSpc>
                <a:spcPct val="114000"/>
              </a:lnSpc>
            </a:pPr>
            <a:r>
              <a:rPr lang="en-US" altLang="en-US" sz="1050" dirty="0"/>
              <a:t>Technologies used:</a:t>
            </a:r>
          </a:p>
          <a:p>
            <a:pPr marL="171450" indent="-171450" algn="just" eaLnBrk="1" hangingPunct="1">
              <a:lnSpc>
                <a:spcPct val="114000"/>
              </a:lnSpc>
              <a:buFont typeface="Wingdings" panose="05000000000000000000" pitchFamily="2" charset="2"/>
              <a:buChar char="§"/>
            </a:pPr>
            <a:r>
              <a:rPr lang="en-US" altLang="en-US" sz="1050" dirty="0"/>
              <a:t>Angular</a:t>
            </a:r>
          </a:p>
          <a:p>
            <a:pPr marL="171450" indent="-171450" algn="just" eaLnBrk="1" hangingPunct="1">
              <a:lnSpc>
                <a:spcPct val="114000"/>
              </a:lnSpc>
              <a:buFont typeface="Wingdings" panose="05000000000000000000" pitchFamily="2" charset="2"/>
              <a:buChar char="§"/>
            </a:pPr>
            <a:r>
              <a:rPr lang="en-US" altLang="en-US" sz="1050" dirty="0"/>
              <a:t>ASP.NET Core Web API</a:t>
            </a:r>
          </a:p>
          <a:p>
            <a:pPr marL="171450" indent="-171450" algn="just" eaLnBrk="1" hangingPunct="1">
              <a:lnSpc>
                <a:spcPct val="114000"/>
              </a:lnSpc>
              <a:buFont typeface="Wingdings" panose="05000000000000000000" pitchFamily="2" charset="2"/>
              <a:buChar char="§"/>
            </a:pPr>
            <a:r>
              <a:rPr lang="en-US" altLang="en-US" sz="1050" dirty="0"/>
              <a:t>Microsoft SQL Server</a:t>
            </a:r>
          </a:p>
          <a:p>
            <a:pPr algn="just" eaLnBrk="1" hangingPunct="1">
              <a:lnSpc>
                <a:spcPct val="114000"/>
              </a:lnSpc>
            </a:pPr>
            <a:endParaRPr lang="en-US" altLang="en-US" dirty="0"/>
          </a:p>
          <a:p>
            <a:pPr algn="just"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68563" y="665163"/>
            <a:ext cx="6056312" cy="322262"/>
          </a:xfrm>
        </p:spPr>
        <p:txBody>
          <a:bodyPr/>
          <a:lstStyle/>
          <a:p>
            <a:pPr fontAlgn="base">
              <a:spcBef>
                <a:spcPct val="0"/>
              </a:spcBef>
            </a:pPr>
            <a:endParaRPr lang="nl-NL" altLang="nl-NL" dirty="0"/>
          </a:p>
          <a:p>
            <a:pPr fontAlgn="base">
              <a:spcBef>
                <a:spcPct val="0"/>
              </a:spcBef>
            </a:pPr>
            <a:r>
              <a:rPr lang="nl-NL" altLang="nl-NL" dirty="0"/>
              <a:t>Associate/Software Associate</a:t>
            </a:r>
          </a:p>
        </p:txBody>
      </p:sp>
      <p:sp>
        <p:nvSpPr>
          <p:cNvPr id="7172" name="Text Placeholder 22"/>
          <p:cNvSpPr>
            <a:spLocks noGrp="1"/>
          </p:cNvSpPr>
          <p:nvPr>
            <p:ph type="body" sz="quarter" idx="43"/>
          </p:nvPr>
        </p:nvSpPr>
        <p:spPr>
          <a:xfrm>
            <a:off x="3649663" y="1369037"/>
            <a:ext cx="2374900" cy="203200"/>
          </a:xfrm>
        </p:spPr>
        <p:txBody>
          <a:bodyPr/>
          <a:lstStyle/>
          <a:p>
            <a:pPr eaLnBrk="1" hangingPunct="1"/>
            <a:r>
              <a:rPr lang="nl-NL" altLang="nl-NL" dirty="0"/>
              <a:t> Bangalore</a:t>
            </a:r>
          </a:p>
        </p:txBody>
      </p:sp>
      <p:sp>
        <p:nvSpPr>
          <p:cNvPr id="7173" name="Text Placeholder 24"/>
          <p:cNvSpPr>
            <a:spLocks noGrp="1"/>
          </p:cNvSpPr>
          <p:nvPr>
            <p:ph type="body" sz="quarter" idx="47"/>
          </p:nvPr>
        </p:nvSpPr>
        <p:spPr>
          <a:xfrm>
            <a:off x="3299243" y="1603138"/>
            <a:ext cx="4701757" cy="185785"/>
          </a:xfrm>
        </p:spPr>
        <p:txBody>
          <a:bodyPr/>
          <a:lstStyle/>
          <a:p>
            <a:r>
              <a:rPr lang="nl-NL" altLang="nl-NL" dirty="0"/>
              <a:t>Kella.Lakshmi-sree@capgemini.com</a:t>
            </a:r>
          </a:p>
          <a:p>
            <a:pPr eaLnBrk="1" hangingPunct="1"/>
            <a:endParaRPr lang="nl-NL" altLang="nl-NL" dirty="0"/>
          </a:p>
          <a:p>
            <a:pPr eaLnBrk="1" hangingPunct="1"/>
            <a:endParaRPr lang="nl-NL" altLang="nl-NL" dirty="0"/>
          </a:p>
        </p:txBody>
      </p:sp>
      <p:sp>
        <p:nvSpPr>
          <p:cNvPr id="7174" name="Text Placeholder 25"/>
          <p:cNvSpPr>
            <a:spLocks noGrp="1"/>
          </p:cNvSpPr>
          <p:nvPr>
            <p:ph type="body" sz="quarter" idx="48"/>
          </p:nvPr>
        </p:nvSpPr>
        <p:spPr>
          <a:xfrm>
            <a:off x="3279229" y="1828483"/>
            <a:ext cx="2456092" cy="263076"/>
          </a:xfrm>
        </p:spPr>
        <p:txBody>
          <a:bodyPr/>
          <a:lstStyle/>
          <a:p>
            <a:pPr eaLnBrk="1" hangingPunct="1"/>
            <a:r>
              <a:rPr lang="nl-NL" altLang="nl-NL" dirty="0"/>
              <a:t>+91 9390082224</a:t>
            </a:r>
            <a:endParaRPr lang="en-US" altLang="nl-NL" dirty="0"/>
          </a:p>
        </p:txBody>
      </p:sp>
      <p:sp>
        <p:nvSpPr>
          <p:cNvPr id="7175" name="Text Placeholder 26"/>
          <p:cNvSpPr>
            <a:spLocks noGrp="1"/>
          </p:cNvSpPr>
          <p:nvPr>
            <p:ph type="body" sz="quarter" idx="50"/>
          </p:nvPr>
        </p:nvSpPr>
        <p:spPr>
          <a:xfrm>
            <a:off x="381000" y="2773544"/>
            <a:ext cx="4116082" cy="3246256"/>
          </a:xfrm>
        </p:spPr>
        <p:txBody>
          <a:bodyPr/>
          <a:lstStyle/>
          <a:p>
            <a:r>
              <a:rPr lang="en-US" altLang="en-US" sz="1400" b="1" dirty="0"/>
              <a:t>Full Stack Developer</a:t>
            </a:r>
          </a:p>
          <a:p>
            <a:pPr marL="171450" indent="-171450">
              <a:buFont typeface="Arial" panose="020B0604020202020204" pitchFamily="34" charset="0"/>
              <a:buChar char="•"/>
            </a:pPr>
            <a:r>
              <a:rPr lang="en-US" sz="1100" dirty="0"/>
              <a:t>Understanding of </a:t>
            </a:r>
            <a:r>
              <a:rPr lang="en-US" sz="1100" b="1" dirty="0"/>
              <a:t>RDBMS</a:t>
            </a:r>
            <a:r>
              <a:rPr lang="en-US" sz="1100" dirty="0"/>
              <a:t> concepts using </a:t>
            </a:r>
            <a:r>
              <a:rPr lang="en-US" sz="1100" b="1" dirty="0"/>
              <a:t>SQL Server.</a:t>
            </a:r>
          </a:p>
          <a:p>
            <a:pPr marL="171450" indent="-171450">
              <a:buFont typeface="Arial" panose="020B0604020202020204" pitchFamily="34" charset="0"/>
              <a:buChar char="•"/>
            </a:pPr>
            <a:r>
              <a:rPr lang="en-US" sz="1100" dirty="0"/>
              <a:t>Practical understanding of </a:t>
            </a:r>
            <a:r>
              <a:rPr lang="en-US" sz="1100" b="1" dirty="0"/>
              <a:t>C# </a:t>
            </a:r>
            <a:r>
              <a:rPr lang="en-US" sz="1100" dirty="0"/>
              <a:t>and </a:t>
            </a:r>
            <a:r>
              <a:rPr lang="en-US" sz="1100" b="1" dirty="0"/>
              <a:t>SQL</a:t>
            </a:r>
            <a:r>
              <a:rPr lang="en-US" sz="1100" dirty="0"/>
              <a:t> concepts using </a:t>
            </a:r>
            <a:r>
              <a:rPr lang="en-US" sz="1100" b="1" dirty="0"/>
              <a:t>Visual Studio </a:t>
            </a:r>
            <a:r>
              <a:rPr lang="en-US" sz="1100" dirty="0"/>
              <a:t>and </a:t>
            </a:r>
            <a:r>
              <a:rPr lang="en-US" sz="1100" b="1" dirty="0"/>
              <a:t>SQL Server.</a:t>
            </a:r>
          </a:p>
          <a:p>
            <a:pPr marL="171450" indent="-171450">
              <a:buFont typeface="Arial" panose="020B0604020202020204" pitchFamily="34" charset="0"/>
              <a:buChar char="•"/>
            </a:pPr>
            <a:r>
              <a:rPr lang="en-US" altLang="en-US" sz="1100" dirty="0">
                <a:sym typeface="+mn-ea"/>
              </a:rPr>
              <a:t>Hands on experience in developing applications using </a:t>
            </a:r>
            <a:r>
              <a:rPr lang="en-US" altLang="en-US" sz="1100" b="1" dirty="0">
                <a:sym typeface="+mn-ea"/>
              </a:rPr>
              <a:t>.NET Framework</a:t>
            </a:r>
            <a:r>
              <a:rPr lang="en-US" altLang="en-US" sz="1100" dirty="0">
                <a:sym typeface="+mn-ea"/>
              </a:rPr>
              <a:t>, </a:t>
            </a:r>
            <a:r>
              <a:rPr lang="en-US" altLang="en-US" sz="1100" b="1" dirty="0">
                <a:sym typeface="+mn-ea"/>
              </a:rPr>
              <a:t>ADO.NET Core, ASP.NET </a:t>
            </a:r>
          </a:p>
          <a:p>
            <a:pPr marL="171450" indent="-171450">
              <a:buFont typeface="Arial" panose="020B0604020202020204" pitchFamily="34" charset="0"/>
              <a:buChar char="•"/>
            </a:pPr>
            <a:r>
              <a:rPr lang="en-US" sz="1100" dirty="0">
                <a:sym typeface="+mn-ea"/>
              </a:rPr>
              <a:t>Understanding of </a:t>
            </a:r>
            <a:r>
              <a:rPr lang="en-US" sz="1100" b="1" dirty="0">
                <a:sym typeface="+mn-ea"/>
              </a:rPr>
              <a:t>HTML5</a:t>
            </a:r>
            <a:r>
              <a:rPr lang="en-US" sz="1100" dirty="0">
                <a:sym typeface="+mn-ea"/>
              </a:rPr>
              <a:t> , </a:t>
            </a:r>
            <a:r>
              <a:rPr lang="en-US" sz="1100" b="1" dirty="0">
                <a:sym typeface="+mn-ea"/>
              </a:rPr>
              <a:t>CSS </a:t>
            </a:r>
            <a:r>
              <a:rPr lang="en-US" sz="1100" dirty="0">
                <a:sym typeface="+mn-ea"/>
              </a:rPr>
              <a:t>and</a:t>
            </a:r>
            <a:r>
              <a:rPr lang="en-US" sz="1100" b="1" dirty="0">
                <a:sym typeface="+mn-ea"/>
              </a:rPr>
              <a:t> Angular CLI</a:t>
            </a:r>
          </a:p>
          <a:p>
            <a:pPr marL="171450" indent="-171450">
              <a:buFont typeface="Arial" panose="020B0604020202020204" pitchFamily="34" charset="0"/>
              <a:buChar char="•"/>
            </a:pPr>
            <a:r>
              <a:rPr lang="en-US" sz="1100" dirty="0">
                <a:sym typeface="+mn-ea"/>
              </a:rPr>
              <a:t>Knowledge  on creating Single Web Page Application using </a:t>
            </a:r>
            <a:r>
              <a:rPr lang="en-US" sz="1100" b="1" dirty="0">
                <a:sym typeface="+mn-ea"/>
              </a:rPr>
              <a:t>Angular</a:t>
            </a:r>
          </a:p>
          <a:p>
            <a:pPr marL="171450" indent="-171450">
              <a:buFont typeface="Arial" panose="020B0604020202020204" pitchFamily="34" charset="0"/>
              <a:buChar char="•"/>
            </a:pPr>
            <a:r>
              <a:rPr lang="en-US" sz="1100" dirty="0">
                <a:sym typeface="+mn-ea"/>
              </a:rPr>
              <a:t>Completed </a:t>
            </a:r>
            <a:r>
              <a:rPr lang="en-US" sz="1100" b="1" dirty="0">
                <a:sym typeface="+mn-ea"/>
              </a:rPr>
              <a:t>Az-900  </a:t>
            </a:r>
            <a:r>
              <a:rPr lang="en-US" sz="1100" dirty="0">
                <a:sym typeface="+mn-ea"/>
              </a:rPr>
              <a:t>course</a:t>
            </a:r>
          </a:p>
          <a:p>
            <a:pPr marL="171450" indent="-171450">
              <a:buFont typeface="Arial" panose="020B0604020202020204" pitchFamily="34" charset="0"/>
              <a:buChar char="•"/>
            </a:pPr>
            <a:endParaRPr lang="en-US" sz="1100" dirty="0"/>
          </a:p>
          <a:p>
            <a:endParaRPr lang="en-US" altLang="nl-NL" dirty="0"/>
          </a:p>
          <a:p>
            <a:endParaRPr lang="en-US" altLang="nl-NL" dirty="0"/>
          </a:p>
        </p:txBody>
      </p:sp>
      <p:sp>
        <p:nvSpPr>
          <p:cNvPr id="7178" name="Text Placeholder 1"/>
          <p:cNvSpPr>
            <a:spLocks noGrp="1"/>
          </p:cNvSpPr>
          <p:nvPr>
            <p:ph type="body" sz="quarter" idx="41"/>
          </p:nvPr>
        </p:nvSpPr>
        <p:spPr>
          <a:xfrm>
            <a:off x="2468563" y="206430"/>
            <a:ext cx="6223000" cy="306387"/>
          </a:xfrm>
        </p:spPr>
        <p:txBody>
          <a:bodyPr/>
          <a:lstStyle/>
          <a:p>
            <a:endParaRPr lang="en-IN" altLang="en-IN" dirty="0"/>
          </a:p>
          <a:p>
            <a:r>
              <a:rPr lang="en-IN" altLang="en-IN" dirty="0"/>
              <a:t>KELLA LAKSHMI SREE</a:t>
            </a:r>
            <a:endParaRPr lang="en-US" altLang="en-IN" dirty="0"/>
          </a:p>
        </p:txBody>
      </p:sp>
      <p:pic>
        <p:nvPicPr>
          <p:cNvPr id="7179" name="Picture 7">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l="23582" t="2058" r="24332" b="4875"/>
          <a:stretch>
            <a:fillRect/>
          </a:stretch>
        </p:blipFill>
        <p:spPr bwMode="auto">
          <a:xfrm>
            <a:off x="381000" y="6042018"/>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1" name="Picture 6" descr="Movie, play, video icon">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140576" y="2724437"/>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p:cNvSpPr txBox="1">
            <a:spLocks noChangeArrowheads="1"/>
          </p:cNvSpPr>
          <p:nvPr/>
        </p:nvSpPr>
        <p:spPr bwMode="white">
          <a:xfrm>
            <a:off x="3115469" y="1975780"/>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A3</a:t>
            </a:r>
          </a:p>
        </p:txBody>
      </p:sp>
      <p:sp>
        <p:nvSpPr>
          <p:cNvPr id="5" name="Rectangle 4"/>
          <p:cNvSpPr/>
          <p:nvPr/>
        </p:nvSpPr>
        <p:spPr>
          <a:xfrm>
            <a:off x="9408478" y="525602"/>
            <a:ext cx="2540634" cy="1303114"/>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Technology, Electronics and </a:t>
            </a:r>
            <a:r>
              <a:rPr lang="en-US" altLang="nl-NL" sz="1000" noProof="0" dirty="0">
                <a:solidFill>
                  <a:prstClr val="black"/>
                </a:solidFill>
                <a:latin typeface="Verdana" panose="020B0604030504040204" pitchFamily="34" charset="0"/>
              </a:rPr>
              <a:t>Communications</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 2018 – 2022</a:t>
            </a:r>
          </a:p>
          <a:p>
            <a:pPr marL="171450" marR="0" lvl="0" indent="-171450" algn="l" defTabSz="914400" rtl="0" eaLnBrk="1" fontAlgn="auto" latinLnBrk="0" hangingPunct="1">
              <a:lnSpc>
                <a:spcPct val="114000"/>
              </a:lnSpc>
              <a:spcBef>
                <a:spcPts val="0"/>
              </a:spcBef>
              <a:spcAft>
                <a:spcPts val="0"/>
              </a:spcAft>
              <a:buClrTx/>
              <a:buSzTx/>
              <a:buFont typeface="Wingdings" panose="05000000000000000000" pitchFamily="2" charset="2"/>
              <a:buChar char="§"/>
              <a:defRPr/>
            </a:pPr>
            <a:r>
              <a:rPr lang="en-US" altLang="nl-NL" sz="1000" dirty="0">
                <a:solidFill>
                  <a:prstClr val="black"/>
                </a:solidFill>
                <a:latin typeface="Verdana" panose="020B0604030504040204" pitchFamily="34" charset="0"/>
              </a:rPr>
              <a:t>Completed AZ900 Certification</a:t>
            </a:r>
          </a:p>
          <a:p>
            <a:pPr marL="171450" marR="0" lvl="0" indent="-171450" algn="l" defTabSz="914400" rtl="0" eaLnBrk="1" fontAlgn="auto" latinLnBrk="0" hangingPunct="1">
              <a:lnSpc>
                <a:spcPct val="114000"/>
              </a:lnSpc>
              <a:spcBef>
                <a:spcPts val="0"/>
              </a:spcBef>
              <a:spcAft>
                <a:spcPts val="0"/>
              </a:spcAft>
              <a:buClrTx/>
              <a:buSzTx/>
              <a:buFont typeface="Wingdings" panose="05000000000000000000" pitchFamily="2" charset="2"/>
              <a:buChar char="§"/>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Completed AZ104 Certification</a:t>
            </a:r>
          </a:p>
          <a:p>
            <a:pPr marL="171450" marR="0" lvl="0" indent="-171450" algn="l" defTabSz="914400" rtl="0" eaLnBrk="1" fontAlgn="auto" latinLnBrk="0" hangingPunct="1">
              <a:lnSpc>
                <a:spcPct val="114000"/>
              </a:lnSpc>
              <a:spcBef>
                <a:spcPts val="0"/>
              </a:spcBef>
              <a:spcAft>
                <a:spcPts val="0"/>
              </a:spcAft>
              <a:buClrTx/>
              <a:buSzTx/>
              <a:buFont typeface="Wingdings" panose="05000000000000000000" pitchFamily="2" charset="2"/>
              <a:buChar char="§"/>
              <a:defRPr/>
            </a:pPr>
            <a:r>
              <a:rPr lang="en-US" altLang="nl-NL" sz="1000" dirty="0">
                <a:solidFill>
                  <a:prstClr val="black"/>
                </a:solidFill>
                <a:latin typeface="Verdana" panose="020B0604030504040204" pitchFamily="34" charset="0"/>
              </a:rPr>
              <a:t>Completed PL900 Certification</a:t>
            </a:r>
            <a:endPar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a:p>
            <a:pPr marL="171450" marR="0" lvl="0" indent="-171450" algn="l" defTabSz="914400" rtl="0" eaLnBrk="1" fontAlgn="auto" latinLnBrk="0" hangingPunct="1">
              <a:lnSpc>
                <a:spcPct val="114000"/>
              </a:lnSpc>
              <a:spcBef>
                <a:spcPts val="0"/>
              </a:spcBef>
              <a:spcAft>
                <a:spcPts val="0"/>
              </a:spcAft>
              <a:buClrTx/>
              <a:buSzTx/>
              <a:buFont typeface="Wingdings" panose="05000000000000000000" pitchFamily="2" charset="2"/>
              <a:buChar char="§"/>
              <a:defRPr/>
            </a:pPr>
            <a:endPar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14000"/>
              </a:lnSpc>
              <a:spcBef>
                <a:spcPts val="0"/>
              </a:spcBef>
              <a:spcAft>
                <a:spcPts val="0"/>
              </a:spcAft>
              <a:buClrTx/>
              <a:buSzTx/>
              <a:buFontTx/>
              <a:buNone/>
              <a:defRPr/>
            </a:pPr>
            <a:endPar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p:txBody>
      </p:sp>
      <p:sp>
        <p:nvSpPr>
          <p:cNvPr id="6" name="Rectangle 5"/>
          <p:cNvSpPr/>
          <p:nvPr/>
        </p:nvSpPr>
        <p:spPr>
          <a:xfrm>
            <a:off x="9304750" y="1274485"/>
            <a:ext cx="1591850" cy="55399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nl-NL" sz="1000" b="1" dirty="0">
              <a:solidFill>
                <a:srgbClr val="0070AD"/>
              </a:solidFill>
              <a:latin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graphicFrame>
        <p:nvGraphicFramePr>
          <p:cNvPr id="19" name="Table 3"/>
          <p:cNvGraphicFramePr>
            <a:graphicFrameLocks noGrp="1"/>
          </p:cNvGraphicFramePr>
          <p:nvPr>
            <p:extLst>
              <p:ext uri="{D42A27DB-BD31-4B8C-83A1-F6EECF244321}">
                <p14:modId xmlns:p14="http://schemas.microsoft.com/office/powerpoint/2010/main" val="1239944641"/>
              </p:ext>
            </p:extLst>
          </p:nvPr>
        </p:nvGraphicFramePr>
        <p:xfrm>
          <a:off x="9296400" y="1828483"/>
          <a:ext cx="2895600" cy="4605328"/>
        </p:xfrm>
        <a:graphic>
          <a:graphicData uri="http://schemas.openxmlformats.org/drawingml/2006/table">
            <a:tbl>
              <a:tblPr firstRow="1" bandRow="1">
                <a:tableStyleId>{0E3FDE45-AF77-4B5C-9715-49D594BDF05E}</a:tableStyleId>
              </a:tblPr>
              <a:tblGrid>
                <a:gridCol w="1359307">
                  <a:extLst>
                    <a:ext uri="{9D8B030D-6E8A-4147-A177-3AD203B41FA5}">
                      <a16:colId xmlns:a16="http://schemas.microsoft.com/office/drawing/2014/main" val="20000"/>
                    </a:ext>
                  </a:extLst>
                </a:gridCol>
                <a:gridCol w="1536293">
                  <a:extLst>
                    <a:ext uri="{9D8B030D-6E8A-4147-A177-3AD203B41FA5}">
                      <a16:colId xmlns:a16="http://schemas.microsoft.com/office/drawing/2014/main" val="20001"/>
                    </a:ext>
                  </a:extLst>
                </a:gridCol>
              </a:tblGrid>
              <a:tr h="884580">
                <a:tc>
                  <a:txBody>
                    <a:bodyPr/>
                    <a:lstStyle/>
                    <a:p>
                      <a:r>
                        <a:rPr kumimoji="0" 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u="none" strike="noStrike" kern="1200" cap="none" spc="0" normalizeH="0" baseline="0" noProof="0" dirty="0">
                          <a:ln>
                            <a:noFill/>
                          </a:ln>
                          <a:effectLst/>
                          <a:uLnTx/>
                          <a:uFillTx/>
                        </a:rPr>
                        <a:t>Basics, OOPS, Exception Handling ,Arrays ,Collection, Generics and Delegates</a:t>
                      </a:r>
                    </a:p>
                  </a:txBody>
                  <a:tcPr/>
                </a:tc>
                <a:extLst>
                  <a:ext uri="{0D108BD9-81ED-4DB2-BD59-A6C34878D82A}">
                    <a16:rowId xmlns:a16="http://schemas.microsoft.com/office/drawing/2014/main" val="10000"/>
                  </a:ext>
                </a:extLst>
              </a:tr>
              <a:tr h="725066">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.NET Framework</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ADO.NET,ASP.NET with MVC5 an WEB API, Entity Framework</a:t>
                      </a:r>
                    </a:p>
                  </a:txBody>
                  <a:tcPr/>
                </a:tc>
                <a:extLst>
                  <a:ext uri="{0D108BD9-81ED-4DB2-BD59-A6C34878D82A}">
                    <a16:rowId xmlns:a16="http://schemas.microsoft.com/office/drawing/2014/main" val="236619847"/>
                  </a:ext>
                </a:extLst>
              </a:tr>
              <a:tr h="246522">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 SQL server</a:t>
                      </a:r>
                    </a:p>
                  </a:txBody>
                  <a:tcPr/>
                </a:tc>
                <a:extLst>
                  <a:ext uri="{0D108BD9-81ED-4DB2-BD59-A6C34878D82A}">
                    <a16:rowId xmlns:a16="http://schemas.microsoft.com/office/drawing/2014/main" val="10001"/>
                  </a:ext>
                </a:extLst>
              </a:tr>
              <a:tr h="406037">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1100" u="none" strike="noStrike" kern="1200" cap="none" spc="0" normalizeH="0" baseline="0" noProof="0" dirty="0">
                          <a:ln>
                            <a:noFill/>
                          </a:ln>
                          <a:effectLst/>
                          <a:uLnTx/>
                          <a:uFillTx/>
                        </a:rPr>
                        <a:t>Tools</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dirty="0">
                          <a:solidFill>
                            <a:schemeClr val="tx1"/>
                          </a:solidFill>
                        </a:rPr>
                        <a:t>GIT,POSTMAN, Swagger</a:t>
                      </a:r>
                    </a:p>
                  </a:txBody>
                  <a:tcPr/>
                </a:tc>
                <a:extLst>
                  <a:ext uri="{0D108BD9-81ED-4DB2-BD59-A6C34878D82A}">
                    <a16:rowId xmlns:a16="http://schemas.microsoft.com/office/drawing/2014/main" val="10002"/>
                  </a:ext>
                </a:extLst>
              </a:tr>
              <a:tr h="406037">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Technology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dirty="0">
                          <a:solidFill>
                            <a:schemeClr val="tx1"/>
                          </a:solidFill>
                        </a:rPr>
                        <a:t>HTML5 ,CSS &amp; Angular</a:t>
                      </a:r>
                    </a:p>
                  </a:txBody>
                  <a:tcPr/>
                </a:tc>
                <a:extLst>
                  <a:ext uri="{0D108BD9-81ED-4DB2-BD59-A6C34878D82A}">
                    <a16:rowId xmlns:a16="http://schemas.microsoft.com/office/drawing/2014/main" val="10003"/>
                  </a:ext>
                </a:extLst>
              </a:tr>
              <a:tr h="406037">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SharePoint Online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dirty="0">
                          <a:solidFill>
                            <a:schemeClr val="tx1"/>
                          </a:solidFill>
                        </a:rPr>
                        <a:t>Sites ,Lists ,Document library </a:t>
                      </a:r>
                    </a:p>
                  </a:txBody>
                  <a:tcPr/>
                </a:tc>
                <a:extLst>
                  <a:ext uri="{0D108BD9-81ED-4DB2-BD59-A6C34878D82A}">
                    <a16:rowId xmlns:a16="http://schemas.microsoft.com/office/drawing/2014/main" val="428541585"/>
                  </a:ext>
                </a:extLst>
              </a:tr>
              <a:tr h="565551">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PowerApps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dirty="0">
                          <a:solidFill>
                            <a:schemeClr val="tx1"/>
                          </a:solidFill>
                        </a:rPr>
                        <a:t>Canvas App, Model-driven App , Automate flows</a:t>
                      </a:r>
                    </a:p>
                  </a:txBody>
                  <a:tcPr/>
                </a:tc>
                <a:extLst>
                  <a:ext uri="{0D108BD9-81ED-4DB2-BD59-A6C34878D82A}">
                    <a16:rowId xmlns:a16="http://schemas.microsoft.com/office/drawing/2014/main" val="1057567542"/>
                  </a:ext>
                </a:extLst>
              </a:tr>
              <a:tr h="780088">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 Skills, Team Management</a:t>
                      </a:r>
                    </a:p>
                  </a:txBody>
                  <a:tcPr/>
                </a:tc>
                <a:extLst>
                  <a:ext uri="{0D108BD9-81ED-4DB2-BD59-A6C34878D82A}">
                    <a16:rowId xmlns:a16="http://schemas.microsoft.com/office/drawing/2014/main" val="10004"/>
                  </a:ext>
                </a:extLst>
              </a:tr>
            </a:tbl>
          </a:graphicData>
        </a:graphic>
      </p:graphicFrame>
      <p:pic>
        <p:nvPicPr>
          <p:cNvPr id="27" name="Picture 26"/>
          <p:cNvPicPr>
            <a:picLocks noChangeAspect="1"/>
          </p:cNvPicPr>
          <p:nvPr/>
        </p:nvPicPr>
        <p:blipFill>
          <a:blip r:embed="rId7" cstate="print">
            <a:extLst>
              <a:ext uri="{28A0092B-C50C-407E-A947-70E740481C1C}">
                <a14:useLocalDpi xmlns:a14="http://schemas.microsoft.com/office/drawing/2010/main" val="0"/>
              </a:ext>
            </a:extLst>
          </a:blip>
          <a:srcRect t="21180" b="21180"/>
          <a:stretch/>
        </p:blipFill>
        <p:spPr>
          <a:xfrm>
            <a:off x="535402" y="44022"/>
            <a:ext cx="1810511" cy="2133599"/>
          </a:xfrm>
          <a:prstGeom prst="ellipse">
            <a:avLst/>
          </a:prstGeom>
        </p:spPr>
      </p:pic>
      <p:sp>
        <p:nvSpPr>
          <p:cNvPr id="18" name="TextBox 17"/>
          <p:cNvSpPr txBox="1"/>
          <p:nvPr/>
        </p:nvSpPr>
        <p:spPr>
          <a:xfrm>
            <a:off x="830263" y="6144650"/>
            <a:ext cx="2819400" cy="276999"/>
          </a:xfrm>
          <a:prstGeom prst="rect">
            <a:avLst/>
          </a:prstGeom>
          <a:noFill/>
        </p:spPr>
        <p:txBody>
          <a:bodyPr wrap="square" rtlCol="0">
            <a:spAutoFit/>
          </a:bodyPr>
          <a:lstStyle/>
          <a:p>
            <a:r>
              <a:rPr lang="en-US" sz="1200" dirty="0">
                <a:hlinkClick r:id="rId8"/>
              </a:rPr>
              <a:t>Check out my GitHub Repository</a:t>
            </a:r>
            <a:endParaRPr lang="en-US" sz="1200"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ppt-template_Capgemini-2020 (7)</Template>
  <TotalTime>555</TotalTime>
  <Words>285</Words>
  <Application>Microsoft Office PowerPoint</Application>
  <PresentationFormat>Widescreen</PresentationFormat>
  <Paragraphs>62</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Lakshmi Sree, Kella</cp:lastModifiedBy>
  <cp:revision>289</cp:revision>
  <dcterms:created xsi:type="dcterms:W3CDTF">2020-09-22T06:24:00Z</dcterms:created>
  <dcterms:modified xsi:type="dcterms:W3CDTF">2023-04-28T08:44:19Z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y fmtid="{D5CDD505-2E9C-101B-9397-08002B2CF9AE}" pid="3" name="KSOProductBuildVer">
    <vt:lpwstr>1033-11.2.0.10152</vt:lpwstr>
  </property>
</Properties>
</file>