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avi" ContentType="video/avi"/>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96" r:id="rId5"/>
    <p:sldId id="297" r:id="rId6"/>
    <p:sldId id="298" r:id="rId7"/>
    <p:sldId id="300" r:id="rId8"/>
    <p:sldId id="299" r:id="rId9"/>
    <p:sldId id="301" r:id="rId10"/>
    <p:sldId id="302" r:id="rId11"/>
    <p:sldId id="305" r:id="rId12"/>
    <p:sldId id="303" r:id="rId13"/>
    <p:sldId id="306" r:id="rId14"/>
    <p:sldId id="307" r:id="rId15"/>
    <p:sldId id="308" r:id="rId16"/>
    <p:sldId id="309" r:id="rId17"/>
    <p:sldId id="310" r:id="rId18"/>
    <p:sldId id="311" r:id="rId19"/>
    <p:sldId id="312" r:id="rId20"/>
    <p:sldId id="292" r:id="rId21"/>
    <p:sldId id="270" r:id="rId22"/>
    <p:sldId id="272" r:id="rId23"/>
    <p:sldId id="273" r:id="rId24"/>
    <p:sldId id="278" r:id="rId25"/>
    <p:sldId id="276" r:id="rId26"/>
    <p:sldId id="293" r:id="rId27"/>
    <p:sldId id="29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581AC1D-D29E-4754-A848-ED92BCB18120}" type="datetimeFigureOut">
              <a:rPr lang="en-US" smtClean="0"/>
              <a:t>25-Apr-19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05F92E3-B8F4-438C-9BD3-B63A5D3DCE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81AC1D-D29E-4754-A848-ED92BCB18120}" type="datetimeFigureOut">
              <a:rPr lang="en-US" smtClean="0"/>
              <a:t>25-Apr-19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F92E3-B8F4-438C-9BD3-B63A5D3DCE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81AC1D-D29E-4754-A848-ED92BCB18120}" type="datetimeFigureOut">
              <a:rPr lang="en-US" smtClean="0"/>
              <a:t>25-Apr-19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F92E3-B8F4-438C-9BD3-B63A5D3DCE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81AC1D-D29E-4754-A848-ED92BCB18120}" type="datetimeFigureOut">
              <a:rPr lang="en-US" smtClean="0"/>
              <a:t>25-Apr-19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F92E3-B8F4-438C-9BD3-B63A5D3DCE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581AC1D-D29E-4754-A848-ED92BCB18120}" type="datetimeFigureOut">
              <a:rPr lang="en-US" smtClean="0"/>
              <a:t>25-Apr-19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F92E3-B8F4-438C-9BD3-B63A5D3DCE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81AC1D-D29E-4754-A848-ED92BCB18120}" type="datetimeFigureOut">
              <a:rPr lang="en-US" smtClean="0"/>
              <a:t>25-Apr-19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F92E3-B8F4-438C-9BD3-B63A5D3DCE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581AC1D-D29E-4754-A848-ED92BCB18120}" type="datetimeFigureOut">
              <a:rPr lang="en-US" smtClean="0"/>
              <a:t>25-Apr-19</a:t>
            </a:fld>
            <a:endParaRPr lang="en-US"/>
          </a:p>
        </p:txBody>
      </p:sp>
      <p:sp>
        <p:nvSpPr>
          <p:cNvPr id="27" name="Slide Number Placeholder 26"/>
          <p:cNvSpPr>
            <a:spLocks noGrp="1"/>
          </p:cNvSpPr>
          <p:nvPr>
            <p:ph type="sldNum" sz="quarter" idx="11"/>
          </p:nvPr>
        </p:nvSpPr>
        <p:spPr/>
        <p:txBody>
          <a:bodyPr rtlCol="0"/>
          <a:lstStyle/>
          <a:p>
            <a:fld id="{405F92E3-B8F4-438C-9BD3-B63A5D3DCEE5}"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581AC1D-D29E-4754-A848-ED92BCB18120}" type="datetimeFigureOut">
              <a:rPr lang="en-US" smtClean="0"/>
              <a:t>25-Apr-19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05F92E3-B8F4-438C-9BD3-B63A5D3DCE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1AC1D-D29E-4754-A848-ED92BCB18120}" type="datetimeFigureOut">
              <a:rPr lang="en-US" smtClean="0"/>
              <a:t>25-Apr-19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F92E3-B8F4-438C-9BD3-B63A5D3DCE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81AC1D-D29E-4754-A848-ED92BCB18120}" type="datetimeFigureOut">
              <a:rPr lang="en-US" smtClean="0"/>
              <a:t>25-Apr-19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F92E3-B8F4-438C-9BD3-B63A5D3DCE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81AC1D-D29E-4754-A848-ED92BCB18120}" type="datetimeFigureOut">
              <a:rPr lang="en-US" smtClean="0"/>
              <a:t>25-Apr-19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F92E3-B8F4-438C-9BD3-B63A5D3DCE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581AC1D-D29E-4754-A848-ED92BCB18120}" type="datetimeFigureOut">
              <a:rPr lang="en-US" smtClean="0"/>
              <a:t>25-Apr-19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05F92E3-B8F4-438C-9BD3-B63A5D3DCE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avi"/><Relationship Id="rId1" Type="http://schemas.microsoft.com/office/2007/relationships/media" Target="../media/media1.avi"/><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752600"/>
            <a:ext cx="8458200" cy="1357313"/>
          </a:xfrm>
        </p:spPr>
        <p:txBody>
          <a:bodyPr>
            <a:normAutofit fontScale="90000"/>
          </a:bodyPr>
          <a:lstStyle/>
          <a:p>
            <a:r>
              <a:rPr lang="en-US" sz="4000" dirty="0" smtClean="0"/>
              <a:t>Automation of register leve</a:t>
            </a:r>
            <a:r>
              <a:rPr lang="en-US" sz="4000" dirty="0" smtClean="0"/>
              <a:t>l code generation &amp; execution for microcontroller validation</a:t>
            </a:r>
            <a:endParaRPr lang="en-US" sz="3200" dirty="0"/>
          </a:p>
        </p:txBody>
      </p:sp>
      <p:sp>
        <p:nvSpPr>
          <p:cNvPr id="3" name="Subtitle 2"/>
          <p:cNvSpPr>
            <a:spLocks noGrp="1"/>
          </p:cNvSpPr>
          <p:nvPr>
            <p:ph type="subTitle" idx="1"/>
          </p:nvPr>
        </p:nvSpPr>
        <p:spPr>
          <a:xfrm>
            <a:off x="228600" y="4983480"/>
            <a:ext cx="3124200" cy="1066800"/>
          </a:xfrm>
        </p:spPr>
        <p:txBody>
          <a:bodyPr>
            <a:normAutofit/>
          </a:bodyPr>
          <a:lstStyle/>
          <a:p>
            <a:r>
              <a:rPr lang="en-US" sz="1800" dirty="0" smtClean="0"/>
              <a:t>Presented by – </a:t>
            </a:r>
          </a:p>
          <a:p>
            <a:r>
              <a:rPr lang="en-US" sz="1800" dirty="0" smtClean="0"/>
              <a:t>Sree </a:t>
            </a:r>
            <a:r>
              <a:rPr lang="en-US" sz="1800" dirty="0" smtClean="0"/>
              <a:t>Aslesh (BE/10440/15)</a:t>
            </a:r>
          </a:p>
          <a:p>
            <a:endParaRPr lang="en-US" sz="1700" dirty="0"/>
          </a:p>
        </p:txBody>
      </p:sp>
      <p:pic>
        <p:nvPicPr>
          <p:cNvPr id="1026" name="Picture 2" descr="C:\Users\RK Carbon\Desktop\6-BI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835" y="152400"/>
            <a:ext cx="1437365" cy="144170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5260848" y="4983480"/>
            <a:ext cx="3730752" cy="1371600"/>
          </a:xfrm>
          <a:prstGeom prst="rect">
            <a:avLst/>
          </a:prstGeom>
        </p:spPr>
        <p:txBody>
          <a:bodyPr vert="horz">
            <a:noAutofit/>
          </a:bodyPr>
          <a:lstStyle>
            <a:lvl1pPr marL="64008" indent="0" algn="l" rtl="0" eaLnBrk="1" latinLnBrk="0" hangingPunct="1">
              <a:spcBef>
                <a:spcPts val="300"/>
              </a:spcBef>
              <a:buClr>
                <a:schemeClr val="accent3"/>
              </a:buClr>
              <a:buFont typeface="Georgia"/>
              <a:buNone/>
              <a:defRPr kumimoji="0" sz="2400" kern="1200">
                <a:solidFill>
                  <a:schemeClr val="tx2"/>
                </a:solidFill>
                <a:latin typeface="+mn-lt"/>
                <a:ea typeface="+mn-ea"/>
                <a:cs typeface="+mn-cs"/>
              </a:defRPr>
            </a:lvl1pPr>
            <a:lvl2pPr marL="457200" indent="0" algn="ctr" rtl="0" eaLnBrk="1" latinLnBrk="0" hangingPunct="1">
              <a:spcBef>
                <a:spcPts val="300"/>
              </a:spcBef>
              <a:buClr>
                <a:schemeClr val="accent2"/>
              </a:buClr>
              <a:buFont typeface="Georgia"/>
              <a:buNone/>
              <a:defRPr kumimoji="0" sz="2600" kern="1200">
                <a:solidFill>
                  <a:schemeClr val="accent2"/>
                </a:solidFill>
                <a:latin typeface="+mn-lt"/>
                <a:ea typeface="+mn-ea"/>
                <a:cs typeface="+mn-cs"/>
              </a:defRPr>
            </a:lvl2pPr>
            <a:lvl3pPr marL="914400" indent="0" algn="ctr" rtl="0" eaLnBrk="1" latinLnBrk="0" hangingPunct="1">
              <a:spcBef>
                <a:spcPts val="300"/>
              </a:spcBef>
              <a:buClr>
                <a:schemeClr val="accent1"/>
              </a:buClr>
              <a:buFont typeface="Wingdings 2"/>
              <a:buNone/>
              <a:defRPr kumimoji="0" sz="2400" kern="1200">
                <a:solidFill>
                  <a:schemeClr val="accent1"/>
                </a:solidFill>
                <a:latin typeface="+mn-lt"/>
                <a:ea typeface="+mn-ea"/>
                <a:cs typeface="+mn-cs"/>
              </a:defRPr>
            </a:lvl3pPr>
            <a:lvl4pPr marL="1371600" indent="0" algn="ctr" rtl="0" eaLnBrk="1" latinLnBrk="0" hangingPunct="1">
              <a:spcBef>
                <a:spcPts val="300"/>
              </a:spcBef>
              <a:buClr>
                <a:schemeClr val="accent1"/>
              </a:buClr>
              <a:buFont typeface="Wingdings 2"/>
              <a:buNone/>
              <a:defRPr kumimoji="0" sz="2200" kern="1200">
                <a:solidFill>
                  <a:schemeClr val="accent1"/>
                </a:solidFill>
                <a:latin typeface="+mn-lt"/>
                <a:ea typeface="+mn-ea"/>
                <a:cs typeface="+mn-cs"/>
              </a:defRPr>
            </a:lvl4pPr>
            <a:lvl5pPr marL="1828800" indent="0" algn="ctr" rtl="0" eaLnBrk="1" latinLnBrk="0" hangingPunct="1">
              <a:spcBef>
                <a:spcPts val="300"/>
              </a:spcBef>
              <a:buClr>
                <a:schemeClr val="accent3"/>
              </a:buClr>
              <a:buFont typeface="Georgia"/>
              <a:buNone/>
              <a:defRPr kumimoji="0" sz="2000" kern="1200">
                <a:solidFill>
                  <a:schemeClr val="accent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r>
              <a:rPr lang="en-US" sz="1800" dirty="0" smtClean="0"/>
              <a:t>Mentor – </a:t>
            </a:r>
          </a:p>
          <a:p>
            <a:r>
              <a:rPr lang="en-US" sz="1800" dirty="0" err="1" smtClean="0"/>
              <a:t>Puneetha</a:t>
            </a:r>
            <a:r>
              <a:rPr lang="en-US" sz="1800" dirty="0" smtClean="0"/>
              <a:t> Mukherjee</a:t>
            </a:r>
          </a:p>
          <a:p>
            <a:r>
              <a:rPr lang="en-US" sz="1800" dirty="0" smtClean="0"/>
              <a:t>IFIN ATV MC D SW SVE</a:t>
            </a:r>
          </a:p>
          <a:p>
            <a:r>
              <a:rPr lang="en-US" sz="1800" dirty="0" smtClean="0"/>
              <a:t>Infineon technologies, Bangalore</a:t>
            </a:r>
            <a:endParaRPr lang="en-US" sz="1800" dirty="0" smtClean="0"/>
          </a:p>
        </p:txBody>
      </p:sp>
    </p:spTree>
    <p:extLst>
      <p:ext uri="{BB962C8B-B14F-4D97-AF65-F5344CB8AC3E}">
        <p14:creationId xmlns:p14="http://schemas.microsoft.com/office/powerpoint/2010/main" val="3001787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Lin Bus states</a:t>
            </a:r>
            <a:endParaRPr lang="en-US" dirty="0"/>
          </a:p>
        </p:txBody>
      </p:sp>
      <p:sp>
        <p:nvSpPr>
          <p:cNvPr id="3" name="Content Placeholder 2"/>
          <p:cNvSpPr>
            <a:spLocks noGrp="1"/>
          </p:cNvSpPr>
          <p:nvPr>
            <p:ph idx="1"/>
          </p:nvPr>
        </p:nvSpPr>
        <p:spPr>
          <a:xfrm>
            <a:off x="457200" y="1600200"/>
            <a:ext cx="8229600" cy="4325112"/>
          </a:xfrm>
        </p:spPr>
        <p:txBody>
          <a:bodyPr>
            <a:normAutofit/>
          </a:bodyPr>
          <a:lstStyle/>
          <a:p>
            <a:r>
              <a:rPr lang="en-US" sz="1600" dirty="0"/>
              <a:t>Two bus states — Sleep-mode and active — are used within the LIN protocol. While data is on the bus, all LIN-nodes are requested to be in active state. After a specified timeout, the nodes enter Sleep mode and will be released back to active state by a WAKEUP frame. This frame may be sent by any node requesting activity on the bus, either the LIN Master following its internal schedule, or one of the attached LIN Slaves being activated by its internal software application. After all nodes are awakened, the Master continues to schedule the next Identifier</a:t>
            </a:r>
            <a:r>
              <a:rPr lang="en-US" sz="1600" dirty="0" smtClean="0"/>
              <a:t>.</a:t>
            </a:r>
          </a:p>
          <a:p>
            <a:endParaRPr lang="en-US" sz="1600" dirty="0"/>
          </a:p>
          <a:p>
            <a:endParaRPr lang="en-US" sz="1600" dirty="0" smtClean="0"/>
          </a:p>
          <a:p>
            <a:endParaRPr lang="en-US" sz="1600" dirty="0"/>
          </a:p>
          <a:p>
            <a:endParaRPr lang="en-US" sz="1600" dirty="0"/>
          </a:p>
        </p:txBody>
      </p:sp>
      <p:pic>
        <p:nvPicPr>
          <p:cNvPr id="6146" name="Picture 2" descr="C:\Users\RK Carbon\Downloads\header-vector-diagram-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4999" y="3429000"/>
            <a:ext cx="5132477" cy="3114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605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and </a:t>
            </a:r>
            <a:r>
              <a:rPr lang="en-US" dirty="0" err="1" smtClean="0"/>
              <a:t>canalyzer</a:t>
            </a:r>
            <a:r>
              <a:rPr lang="en-US" dirty="0" smtClean="0"/>
              <a:t> devices</a:t>
            </a:r>
            <a:endParaRPr lang="en-US" dirty="0"/>
          </a:p>
        </p:txBody>
      </p:sp>
      <p:sp>
        <p:nvSpPr>
          <p:cNvPr id="3" name="Content Placeholder 2"/>
          <p:cNvSpPr>
            <a:spLocks noGrp="1"/>
          </p:cNvSpPr>
          <p:nvPr>
            <p:ph idx="1"/>
          </p:nvPr>
        </p:nvSpPr>
        <p:spPr/>
        <p:txBody>
          <a:bodyPr>
            <a:normAutofit/>
          </a:bodyPr>
          <a:lstStyle/>
          <a:p>
            <a:r>
              <a:rPr lang="en-US" sz="1800" dirty="0"/>
              <a:t>The PCAN-USB Pro adapter enables simple connection of a PC to CAN and LIN networks. Two field buses can be connected at the same time, with up to four connections available using appropriate adapter cables (2 x CAN, 2 x LIN). Its robust aluminum casing makes the PCAN-USB Pro adapter suitable for mobile applications</a:t>
            </a:r>
            <a:r>
              <a:rPr lang="en-US" sz="1800" dirty="0" smtClean="0"/>
              <a:t>.</a:t>
            </a:r>
          </a:p>
          <a:p>
            <a:endParaRPr lang="en-US" sz="1800" dirty="0"/>
          </a:p>
          <a:p>
            <a:endParaRPr lang="en-US" sz="1800" dirty="0" smtClean="0"/>
          </a:p>
          <a:p>
            <a:r>
              <a:rPr lang="en-US" sz="1800" dirty="0" err="1" smtClean="0"/>
              <a:t>CANalyzer</a:t>
            </a:r>
            <a:r>
              <a:rPr lang="en-US" sz="1800" dirty="0" smtClean="0"/>
              <a:t> </a:t>
            </a:r>
            <a:r>
              <a:rPr lang="en-US" sz="1800" dirty="0"/>
              <a:t>is the comprehensive software tool with intuitive operation for analysis and stimulation of network communication. Use </a:t>
            </a:r>
            <a:r>
              <a:rPr lang="en-US" sz="1800" dirty="0" err="1"/>
              <a:t>CANalyzer</a:t>
            </a:r>
            <a:r>
              <a:rPr lang="en-US" sz="1800" dirty="0"/>
              <a:t> to check whether and what type of communication is occurring on the network. </a:t>
            </a:r>
            <a:endParaRPr lang="en-US" sz="1800" dirty="0"/>
          </a:p>
        </p:txBody>
      </p:sp>
      <p:pic>
        <p:nvPicPr>
          <p:cNvPr id="4" name="Picture 3"/>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271895" y="3341370"/>
            <a:ext cx="1865630" cy="1078230"/>
          </a:xfrm>
          <a:prstGeom prst="rect">
            <a:avLst/>
          </a:prstGeom>
        </p:spPr>
      </p:pic>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6781800" y="5257800"/>
            <a:ext cx="1698625" cy="1367790"/>
          </a:xfrm>
          <a:prstGeom prst="rect">
            <a:avLst/>
          </a:prstGeom>
        </p:spPr>
      </p:pic>
    </p:spTree>
    <p:extLst>
      <p:ext uri="{BB962C8B-B14F-4D97-AF65-F5344CB8AC3E}">
        <p14:creationId xmlns:p14="http://schemas.microsoft.com/office/powerpoint/2010/main" val="897791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fontScale="90000"/>
          </a:bodyPr>
          <a:lstStyle/>
          <a:p>
            <a:r>
              <a:rPr lang="en-US" dirty="0" smtClean="0"/>
              <a:t>Automation of the Execution process</a:t>
            </a:r>
            <a:endParaRPr lang="en-US" dirty="0"/>
          </a:p>
        </p:txBody>
      </p:sp>
      <p:sp>
        <p:nvSpPr>
          <p:cNvPr id="3" name="Content Placeholder 2"/>
          <p:cNvSpPr>
            <a:spLocks noGrp="1"/>
          </p:cNvSpPr>
          <p:nvPr>
            <p:ph idx="1"/>
          </p:nvPr>
        </p:nvSpPr>
        <p:spPr>
          <a:xfrm>
            <a:off x="457200" y="1981200"/>
            <a:ext cx="8229600" cy="4325112"/>
          </a:xfrm>
        </p:spPr>
        <p:txBody>
          <a:bodyPr>
            <a:normAutofit/>
          </a:bodyPr>
          <a:lstStyle/>
          <a:p>
            <a:r>
              <a:rPr lang="en-US" sz="1800" dirty="0" smtClean="0"/>
              <a:t>Automation of the execution process was done as this part was initially required for the RC 120, which was on 20</a:t>
            </a:r>
            <a:r>
              <a:rPr lang="en-US" sz="1800" baseline="30000" dirty="0" smtClean="0"/>
              <a:t>th</a:t>
            </a:r>
            <a:r>
              <a:rPr lang="en-US" sz="1800" dirty="0" smtClean="0"/>
              <a:t> march.</a:t>
            </a:r>
          </a:p>
          <a:p>
            <a:endParaRPr lang="en-US" sz="1800" dirty="0"/>
          </a:p>
          <a:p>
            <a:r>
              <a:rPr lang="en-US" sz="1800" dirty="0" smtClean="0"/>
              <a:t>This automation process included using a software called </a:t>
            </a:r>
            <a:r>
              <a:rPr lang="en-US" sz="1800" dirty="0" err="1" smtClean="0"/>
              <a:t>hyperterm</a:t>
            </a:r>
            <a:r>
              <a:rPr lang="en-US" sz="1800" dirty="0" smtClean="0"/>
              <a:t> which connects to the microcontroller over a serial port and sends data as well as the test case to be executed.</a:t>
            </a:r>
          </a:p>
          <a:p>
            <a:endParaRPr lang="en-US" sz="1800" dirty="0"/>
          </a:p>
          <a:p>
            <a:endParaRPr lang="en-US" sz="1800" dirty="0"/>
          </a:p>
        </p:txBody>
      </p:sp>
      <p:pic>
        <p:nvPicPr>
          <p:cNvPr id="7170" name="Picture 2" descr="C:\Users\RK Carbon\Downloads\Files\Screenshots\Captur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088" y="3886200"/>
            <a:ext cx="3886200" cy="260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783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Data on PCAN USB pro</a:t>
            </a:r>
            <a:endParaRPr lang="en-US" dirty="0"/>
          </a:p>
        </p:txBody>
      </p:sp>
      <p:sp>
        <p:nvSpPr>
          <p:cNvPr id="3" name="Content Placeholder 2"/>
          <p:cNvSpPr>
            <a:spLocks noGrp="1"/>
          </p:cNvSpPr>
          <p:nvPr>
            <p:ph idx="1"/>
          </p:nvPr>
        </p:nvSpPr>
        <p:spPr/>
        <p:txBody>
          <a:bodyPr>
            <a:normAutofit/>
          </a:bodyPr>
          <a:lstStyle/>
          <a:p>
            <a:r>
              <a:rPr lang="en-US" sz="1600" dirty="0"/>
              <a:t>The first step towards replacing </a:t>
            </a:r>
            <a:r>
              <a:rPr lang="en-US" sz="1600" dirty="0" err="1"/>
              <a:t>Canalyzer</a:t>
            </a:r>
            <a:r>
              <a:rPr lang="en-US" sz="1600" dirty="0"/>
              <a:t> with PCAN-USB Pro is to understand what its role was in the entire process. For this, we need to understand what its input and output are. Understanding the process requires repetition of the process from the start and enabling breakpoints to understand the process</a:t>
            </a:r>
            <a:r>
              <a:rPr lang="en-US" sz="1600" dirty="0" smtClean="0"/>
              <a:t>.</a:t>
            </a:r>
          </a:p>
          <a:p>
            <a:endParaRPr lang="en-US" sz="1600" dirty="0"/>
          </a:p>
          <a:p>
            <a:r>
              <a:rPr lang="en-US" sz="1600" dirty="0"/>
              <a:t>The first part of this is to understand what the </a:t>
            </a:r>
            <a:r>
              <a:rPr lang="en-US" sz="1600" dirty="0" err="1"/>
              <a:t>Canalyzer</a:t>
            </a:r>
            <a:r>
              <a:rPr lang="en-US" sz="1600" dirty="0"/>
              <a:t> receives and to view the same we connect PCAN-USB Pro to the LIN and CAN bus of the DUT. As this is being done specifically for the LIN module first, the initial code will be more of specialized function to support the LIN module and then generalize it later on. The PCAN-USB Pro has specifically 2 different </a:t>
            </a:r>
            <a:r>
              <a:rPr lang="en-US" sz="1600" dirty="0" err="1"/>
              <a:t>gui</a:t>
            </a:r>
            <a:r>
              <a:rPr lang="en-US" sz="1600" dirty="0"/>
              <a:t> applications for viewing the data that comes on the bus. They are</a:t>
            </a:r>
          </a:p>
          <a:p>
            <a:pPr lvl="1"/>
            <a:r>
              <a:rPr lang="en-US" sz="1400" dirty="0" err="1"/>
              <a:t>Pcan</a:t>
            </a:r>
            <a:r>
              <a:rPr lang="en-US" sz="1400" dirty="0"/>
              <a:t> View</a:t>
            </a:r>
          </a:p>
          <a:p>
            <a:pPr lvl="1"/>
            <a:r>
              <a:rPr lang="en-US" sz="1400" dirty="0" err="1"/>
              <a:t>Plin</a:t>
            </a:r>
            <a:r>
              <a:rPr lang="en-US" sz="1400" dirty="0"/>
              <a:t> View pro</a:t>
            </a:r>
          </a:p>
          <a:p>
            <a:endParaRPr lang="en-US" sz="1600" dirty="0"/>
          </a:p>
        </p:txBody>
      </p:sp>
    </p:spTree>
    <p:extLst>
      <p:ext uri="{BB962C8B-B14F-4D97-AF65-F5344CB8AC3E}">
        <p14:creationId xmlns:p14="http://schemas.microsoft.com/office/powerpoint/2010/main" val="4073573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can lin"/>
          <p:cNvPicPr/>
          <p:nvPr/>
        </p:nvPicPr>
        <p:blipFill>
          <a:blip r:embed="rId2">
            <a:extLst>
              <a:ext uri="{28A0092B-C50C-407E-A947-70E740481C1C}">
                <a14:useLocalDpi xmlns:a14="http://schemas.microsoft.com/office/drawing/2010/main" val="0"/>
              </a:ext>
            </a:extLst>
          </a:blip>
          <a:srcRect/>
          <a:stretch>
            <a:fillRect/>
          </a:stretch>
        </p:blipFill>
        <p:spPr bwMode="auto">
          <a:xfrm>
            <a:off x="1305433" y="1143000"/>
            <a:ext cx="6478270" cy="5175885"/>
          </a:xfrm>
          <a:prstGeom prst="rect">
            <a:avLst/>
          </a:prstGeom>
          <a:noFill/>
          <a:ln>
            <a:noFill/>
          </a:ln>
        </p:spPr>
      </p:pic>
    </p:spTree>
    <p:extLst>
      <p:ext uri="{BB962C8B-B14F-4D97-AF65-F5344CB8AC3E}">
        <p14:creationId xmlns:p14="http://schemas.microsoft.com/office/powerpoint/2010/main" val="2398967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work outline</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1588184" y="2169331"/>
            <a:ext cx="6099529" cy="4271010"/>
            <a:chOff x="0" y="0"/>
            <a:chExt cx="6099529" cy="4271251"/>
          </a:xfrm>
        </p:grpSpPr>
        <p:cxnSp>
          <p:nvCxnSpPr>
            <p:cNvPr id="5" name="Straight Connector 4"/>
            <p:cNvCxnSpPr/>
            <p:nvPr/>
          </p:nvCxnSpPr>
          <p:spPr>
            <a:xfrm>
              <a:off x="339436" y="311727"/>
              <a:ext cx="0" cy="39503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306782" y="311727"/>
              <a:ext cx="0" cy="389914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4384964" y="311727"/>
              <a:ext cx="17253" cy="3950899"/>
            </a:xfrm>
            <a:prstGeom prst="line">
              <a:avLst/>
            </a:prstGeom>
          </p:spPr>
          <p:style>
            <a:lnRef idx="1">
              <a:schemeClr val="dk1"/>
            </a:lnRef>
            <a:fillRef idx="0">
              <a:schemeClr val="dk1"/>
            </a:fillRef>
            <a:effectRef idx="0">
              <a:schemeClr val="dk1"/>
            </a:effectRef>
            <a:fontRef idx="minor">
              <a:schemeClr val="tx1"/>
            </a:fontRef>
          </p:style>
        </p:cxnSp>
        <p:sp>
          <p:nvSpPr>
            <p:cNvPr id="8" name="Rectangle 7"/>
            <p:cNvSpPr/>
            <p:nvPr/>
          </p:nvSpPr>
          <p:spPr>
            <a:xfrm>
              <a:off x="2251364" y="858982"/>
              <a:ext cx="103505" cy="105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Arrow Connector 8"/>
            <p:cNvCxnSpPr/>
            <p:nvPr/>
          </p:nvCxnSpPr>
          <p:spPr>
            <a:xfrm>
              <a:off x="401782" y="415637"/>
              <a:ext cx="1837426" cy="276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389909" y="706582"/>
              <a:ext cx="1837426" cy="276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410691" y="1676400"/>
              <a:ext cx="1768415" cy="431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459182" y="2542309"/>
              <a:ext cx="1837426" cy="276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514600" y="3325091"/>
              <a:ext cx="1768415" cy="431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08709" y="484909"/>
              <a:ext cx="3804249" cy="586596"/>
            </a:xfrm>
            <a:prstGeom prst="straightConnector1">
              <a:avLst/>
            </a:prstGeom>
            <a:ln w="1270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flipH="1">
              <a:off x="415636" y="3235037"/>
              <a:ext cx="3856007" cy="897147"/>
            </a:xfrm>
            <a:prstGeom prst="straightConnector1">
              <a:avLst/>
            </a:prstGeom>
            <a:ln w="12700">
              <a:prstDash val="sysDash"/>
              <a:tailEnd type="triangle"/>
            </a:ln>
          </p:spPr>
          <p:style>
            <a:lnRef idx="1">
              <a:schemeClr val="accent2"/>
            </a:lnRef>
            <a:fillRef idx="0">
              <a:schemeClr val="accent2"/>
            </a:fillRef>
            <a:effectRef idx="0">
              <a:schemeClr val="accent2"/>
            </a:effectRef>
            <a:fontRef idx="minor">
              <a:schemeClr val="tx1"/>
            </a:fontRef>
          </p:style>
        </p:cxnSp>
        <p:sp>
          <p:nvSpPr>
            <p:cNvPr id="16" name="Text Box 60"/>
            <p:cNvSpPr txBox="1"/>
            <p:nvPr/>
          </p:nvSpPr>
          <p:spPr>
            <a:xfrm>
              <a:off x="0" y="27709"/>
              <a:ext cx="698740" cy="26728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effectLst/>
                  <a:latin typeface="Source Sans Pro"/>
                  <a:ea typeface="Times New Roman"/>
                  <a:cs typeface="Times New Roman"/>
                </a:rPr>
                <a:t>ASE - PC </a:t>
              </a:r>
            </a:p>
          </p:txBody>
        </p:sp>
        <p:sp>
          <p:nvSpPr>
            <p:cNvPr id="17" name="Text Box 61"/>
            <p:cNvSpPr txBox="1"/>
            <p:nvPr/>
          </p:nvSpPr>
          <p:spPr>
            <a:xfrm>
              <a:off x="1946564" y="0"/>
              <a:ext cx="698740" cy="26728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100">
                  <a:effectLst/>
                  <a:latin typeface="Source Sans Pro"/>
                  <a:ea typeface="Times New Roman"/>
                  <a:cs typeface="Times New Roman"/>
                </a:rPr>
                <a:t>DUT</a:t>
              </a:r>
            </a:p>
          </p:txBody>
        </p:sp>
        <p:sp>
          <p:nvSpPr>
            <p:cNvPr id="18" name="Text Box 62"/>
            <p:cNvSpPr txBox="1"/>
            <p:nvPr/>
          </p:nvSpPr>
          <p:spPr>
            <a:xfrm>
              <a:off x="4003964" y="0"/>
              <a:ext cx="810260" cy="2667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effectLst/>
                  <a:latin typeface="Source Sans Pro"/>
                  <a:ea typeface="Times New Roman"/>
                  <a:cs typeface="Times New Roman"/>
                </a:rPr>
                <a:t>Canalyzer</a:t>
              </a:r>
            </a:p>
          </p:txBody>
        </p:sp>
        <p:sp>
          <p:nvSpPr>
            <p:cNvPr id="19" name="Text Box 73"/>
            <p:cNvSpPr txBox="1"/>
            <p:nvPr/>
          </p:nvSpPr>
          <p:spPr>
            <a:xfrm rot="496234">
              <a:off x="955964" y="304800"/>
              <a:ext cx="698740" cy="26728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solidFill>
                    <a:srgbClr val="4F81BD"/>
                  </a:solidFill>
                  <a:effectLst/>
                  <a:latin typeface="Source Sans Pro"/>
                  <a:ea typeface="Times New Roman"/>
                  <a:cs typeface="Times New Roman"/>
                </a:rPr>
                <a:t>@@@</a:t>
              </a:r>
              <a:endParaRPr lang="en-US" sz="1100">
                <a:effectLst/>
                <a:latin typeface="Source Sans Pro"/>
                <a:ea typeface="Times New Roman"/>
                <a:cs typeface="Times New Roman"/>
              </a:endParaRPr>
            </a:p>
          </p:txBody>
        </p:sp>
        <p:sp>
          <p:nvSpPr>
            <p:cNvPr id="20" name="Rectangle 19"/>
            <p:cNvSpPr/>
            <p:nvPr/>
          </p:nvSpPr>
          <p:spPr>
            <a:xfrm>
              <a:off x="2001982" y="457200"/>
              <a:ext cx="4097547" cy="1768415"/>
            </a:xfrm>
            <a:prstGeom prst="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Text Box 75"/>
            <p:cNvSpPr txBox="1"/>
            <p:nvPr/>
          </p:nvSpPr>
          <p:spPr>
            <a:xfrm rot="496234">
              <a:off x="1032164" y="595746"/>
              <a:ext cx="698740" cy="26728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solidFill>
                    <a:srgbClr val="FF0000"/>
                  </a:solidFill>
                  <a:effectLst/>
                  <a:latin typeface="Source Sans Pro"/>
                  <a:ea typeface="Times New Roman"/>
                  <a:cs typeface="Times New Roman"/>
                </a:rPr>
                <a:t>USB</a:t>
              </a:r>
              <a:endParaRPr lang="en-US" sz="1100">
                <a:effectLst/>
                <a:latin typeface="Source Sans Pro"/>
                <a:ea typeface="Times New Roman"/>
                <a:cs typeface="Times New Roman"/>
              </a:endParaRPr>
            </a:p>
          </p:txBody>
        </p:sp>
        <p:sp>
          <p:nvSpPr>
            <p:cNvPr id="22" name="Text Box 76"/>
            <p:cNvSpPr txBox="1"/>
            <p:nvPr/>
          </p:nvSpPr>
          <p:spPr>
            <a:xfrm rot="20758289">
              <a:off x="3269673" y="3498273"/>
              <a:ext cx="698740" cy="26728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solidFill>
                    <a:srgbClr val="4F81BD"/>
                  </a:solidFill>
                  <a:effectLst/>
                  <a:latin typeface="Source Sans Pro"/>
                  <a:ea typeface="Times New Roman"/>
                  <a:cs typeface="Times New Roman"/>
                </a:rPr>
                <a:t>CAN</a:t>
              </a:r>
              <a:endParaRPr lang="en-US" sz="1100">
                <a:effectLst/>
                <a:latin typeface="Source Sans Pro"/>
                <a:ea typeface="Times New Roman"/>
                <a:cs typeface="Times New Roman"/>
              </a:endParaRPr>
            </a:p>
            <a:p>
              <a:pPr marL="0" marR="0">
                <a:spcBef>
                  <a:spcPts val="0"/>
                </a:spcBef>
                <a:spcAft>
                  <a:spcPts val="0"/>
                </a:spcAft>
              </a:pPr>
              <a:r>
                <a:rPr lang="en-US" sz="1100">
                  <a:solidFill>
                    <a:srgbClr val="4F81BD"/>
                  </a:solidFill>
                  <a:effectLst/>
                  <a:latin typeface="Source Sans Pro"/>
                  <a:ea typeface="Times New Roman"/>
                  <a:cs typeface="Times New Roman"/>
                </a:rPr>
                <a:t> </a:t>
              </a:r>
              <a:endParaRPr lang="en-US" sz="1100">
                <a:effectLst/>
                <a:latin typeface="Source Sans Pro"/>
                <a:ea typeface="Times New Roman"/>
                <a:cs typeface="Times New Roman"/>
              </a:endParaRPr>
            </a:p>
          </p:txBody>
        </p:sp>
        <p:sp>
          <p:nvSpPr>
            <p:cNvPr id="23" name="Text Box 77"/>
            <p:cNvSpPr txBox="1"/>
            <p:nvPr/>
          </p:nvSpPr>
          <p:spPr>
            <a:xfrm rot="496234">
              <a:off x="3041073" y="2452255"/>
              <a:ext cx="698740" cy="26728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solidFill>
                    <a:srgbClr val="4F81BD"/>
                  </a:solidFill>
                  <a:effectLst/>
                  <a:latin typeface="Source Sans Pro"/>
                  <a:ea typeface="Times New Roman"/>
                  <a:cs typeface="Times New Roman"/>
                </a:rPr>
                <a:t>LIN</a:t>
              </a:r>
              <a:endParaRPr lang="en-US" sz="1100">
                <a:effectLst/>
                <a:latin typeface="Source Sans Pro"/>
                <a:ea typeface="Times New Roman"/>
                <a:cs typeface="Times New Roman"/>
              </a:endParaRPr>
            </a:p>
            <a:p>
              <a:pPr marL="0" marR="0">
                <a:spcBef>
                  <a:spcPts val="0"/>
                </a:spcBef>
                <a:spcAft>
                  <a:spcPts val="0"/>
                </a:spcAft>
              </a:pPr>
              <a:r>
                <a:rPr lang="en-US" sz="1100">
                  <a:solidFill>
                    <a:srgbClr val="4F81BD"/>
                  </a:solidFill>
                  <a:effectLst/>
                  <a:latin typeface="Source Sans Pro"/>
                  <a:ea typeface="Times New Roman"/>
                  <a:cs typeface="Times New Roman"/>
                </a:rPr>
                <a:t> </a:t>
              </a:r>
              <a:endParaRPr lang="en-US" sz="1100">
                <a:effectLst/>
                <a:latin typeface="Source Sans Pro"/>
                <a:ea typeface="Times New Roman"/>
                <a:cs typeface="Times New Roman"/>
              </a:endParaRPr>
            </a:p>
          </p:txBody>
        </p:sp>
        <p:sp>
          <p:nvSpPr>
            <p:cNvPr id="24" name="Text Box 78"/>
            <p:cNvSpPr txBox="1"/>
            <p:nvPr/>
          </p:nvSpPr>
          <p:spPr>
            <a:xfrm rot="496234">
              <a:off x="3131127" y="630382"/>
              <a:ext cx="698740" cy="26728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solidFill>
                    <a:srgbClr val="4F81BD"/>
                  </a:solidFill>
                  <a:effectLst/>
                  <a:latin typeface="Source Sans Pro"/>
                  <a:ea typeface="Times New Roman"/>
                  <a:cs typeface="Times New Roman"/>
                </a:rPr>
                <a:t>CAN</a:t>
              </a:r>
              <a:endParaRPr lang="en-US" sz="1100">
                <a:effectLst/>
                <a:latin typeface="Source Sans Pro"/>
                <a:ea typeface="Times New Roman"/>
                <a:cs typeface="Times New Roman"/>
              </a:endParaRPr>
            </a:p>
            <a:p>
              <a:pPr marL="0" marR="0">
                <a:spcBef>
                  <a:spcPts val="0"/>
                </a:spcBef>
                <a:spcAft>
                  <a:spcPts val="0"/>
                </a:spcAft>
              </a:pPr>
              <a:r>
                <a:rPr lang="en-US" sz="1100">
                  <a:solidFill>
                    <a:srgbClr val="4F81BD"/>
                  </a:solidFill>
                  <a:effectLst/>
                  <a:latin typeface="Source Sans Pro"/>
                  <a:ea typeface="Times New Roman"/>
                  <a:cs typeface="Times New Roman"/>
                </a:rPr>
                <a:t> </a:t>
              </a:r>
              <a:endParaRPr lang="en-US" sz="1100">
                <a:effectLst/>
                <a:latin typeface="Source Sans Pro"/>
                <a:ea typeface="Times New Roman"/>
                <a:cs typeface="Times New Roman"/>
              </a:endParaRPr>
            </a:p>
          </p:txBody>
        </p:sp>
        <p:sp>
          <p:nvSpPr>
            <p:cNvPr id="25" name="Text Box 79"/>
            <p:cNvSpPr txBox="1"/>
            <p:nvPr/>
          </p:nvSpPr>
          <p:spPr>
            <a:xfrm rot="20758289">
              <a:off x="1018309" y="4003964"/>
              <a:ext cx="852475" cy="26728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solidFill>
                    <a:srgbClr val="4F81BD"/>
                  </a:solidFill>
                  <a:effectLst/>
                  <a:latin typeface="Source Sans Pro"/>
                  <a:ea typeface="Times New Roman"/>
                  <a:cs typeface="Times New Roman"/>
                </a:rPr>
                <a:t>Pass / Fail</a:t>
              </a:r>
              <a:endParaRPr lang="en-US" sz="1100">
                <a:effectLst/>
                <a:latin typeface="Source Sans Pro"/>
                <a:ea typeface="Times New Roman"/>
                <a:cs typeface="Times New Roman"/>
              </a:endParaRPr>
            </a:p>
            <a:p>
              <a:pPr marL="0" marR="0">
                <a:spcBef>
                  <a:spcPts val="0"/>
                </a:spcBef>
                <a:spcAft>
                  <a:spcPts val="0"/>
                </a:spcAft>
              </a:pPr>
              <a:r>
                <a:rPr lang="en-US" sz="1100">
                  <a:solidFill>
                    <a:srgbClr val="4F81BD"/>
                  </a:solidFill>
                  <a:effectLst/>
                  <a:latin typeface="Source Sans Pro"/>
                  <a:ea typeface="Times New Roman"/>
                  <a:cs typeface="Times New Roman"/>
                </a:rPr>
                <a:t> </a:t>
              </a:r>
              <a:endParaRPr lang="en-US" sz="1100">
                <a:effectLst/>
                <a:latin typeface="Source Sans Pro"/>
                <a:ea typeface="Times New Roman"/>
                <a:cs typeface="Times New Roman"/>
              </a:endParaRPr>
            </a:p>
          </p:txBody>
        </p:sp>
        <p:sp>
          <p:nvSpPr>
            <p:cNvPr id="26" name="Text Box 80"/>
            <p:cNvSpPr txBox="1"/>
            <p:nvPr/>
          </p:nvSpPr>
          <p:spPr>
            <a:xfrm rot="20841106">
              <a:off x="1156855" y="3650673"/>
              <a:ext cx="698740" cy="26728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solidFill>
                    <a:srgbClr val="FF0000"/>
                  </a:solidFill>
                  <a:effectLst/>
                  <a:latin typeface="Source Sans Pro"/>
                  <a:ea typeface="Times New Roman"/>
                  <a:cs typeface="Times New Roman"/>
                </a:rPr>
                <a:t>USB</a:t>
              </a:r>
              <a:endParaRPr lang="en-US" sz="1100">
                <a:effectLst/>
                <a:latin typeface="Source Sans Pro"/>
                <a:ea typeface="Times New Roman"/>
                <a:cs typeface="Times New Roman"/>
              </a:endParaRPr>
            </a:p>
          </p:txBody>
        </p:sp>
        <p:sp>
          <p:nvSpPr>
            <p:cNvPr id="27" name="Text Box 86"/>
            <p:cNvSpPr txBox="1"/>
            <p:nvPr/>
          </p:nvSpPr>
          <p:spPr>
            <a:xfrm>
              <a:off x="4662055" y="872837"/>
              <a:ext cx="1302588" cy="6383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effectLst/>
                  <a:latin typeface="Source Sans Pro"/>
                  <a:ea typeface="Times New Roman"/>
                  <a:cs typeface="Times New Roman"/>
                </a:rPr>
                <a:t>Check if received config ID is of a relevant test case</a:t>
              </a:r>
            </a:p>
          </p:txBody>
        </p:sp>
        <p:sp>
          <p:nvSpPr>
            <p:cNvPr id="28" name="Text Box 87"/>
            <p:cNvSpPr txBox="1"/>
            <p:nvPr/>
          </p:nvSpPr>
          <p:spPr>
            <a:xfrm>
              <a:off x="4544291" y="2680855"/>
              <a:ext cx="1302588" cy="6383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effectLst/>
                  <a:latin typeface="Source Sans Pro"/>
                  <a:ea typeface="Times New Roman"/>
                  <a:cs typeface="Times New Roman"/>
                </a:rPr>
                <a:t>M -&gt; S : Data </a:t>
              </a:r>
            </a:p>
            <a:p>
              <a:pPr marL="0" marR="0">
                <a:spcBef>
                  <a:spcPts val="0"/>
                </a:spcBef>
                <a:spcAft>
                  <a:spcPts val="0"/>
                </a:spcAft>
              </a:pPr>
              <a:r>
                <a:rPr lang="en-US" sz="1100">
                  <a:effectLst/>
                  <a:latin typeface="Source Sans Pro"/>
                  <a:ea typeface="Times New Roman"/>
                  <a:cs typeface="Times New Roman"/>
                </a:rPr>
                <a:t>e.g CAPL validate bytes</a:t>
              </a:r>
            </a:p>
          </p:txBody>
        </p:sp>
      </p:grpSp>
    </p:spTree>
    <p:extLst>
      <p:ext uri="{BB962C8B-B14F-4D97-AF65-F5344CB8AC3E}">
        <p14:creationId xmlns:p14="http://schemas.microsoft.com/office/powerpoint/2010/main" val="665845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 message validation</a:t>
            </a:r>
            <a:endParaRPr lang="en-US" dirty="0"/>
          </a:p>
        </p:txBody>
      </p:sp>
      <p:sp>
        <p:nvSpPr>
          <p:cNvPr id="3" name="Content Placeholder 2"/>
          <p:cNvSpPr>
            <a:spLocks noGrp="1"/>
          </p:cNvSpPr>
          <p:nvPr>
            <p:ph idx="1"/>
          </p:nvPr>
        </p:nvSpPr>
        <p:spPr/>
        <p:txBody>
          <a:bodyPr>
            <a:normAutofit/>
          </a:bodyPr>
          <a:lstStyle/>
          <a:p>
            <a:r>
              <a:rPr lang="en-US" sz="1800" dirty="0" smtClean="0"/>
              <a:t>The can message is sent for validation purposes as initially CAN bus was used to validate the </a:t>
            </a:r>
            <a:r>
              <a:rPr lang="en-US" sz="1800" dirty="0" err="1" smtClean="0"/>
              <a:t>lin</a:t>
            </a:r>
            <a:r>
              <a:rPr lang="en-US" sz="1800" dirty="0" smtClean="0"/>
              <a:t> data. This feature is further </a:t>
            </a:r>
            <a:r>
              <a:rPr lang="en-US" sz="1800" dirty="0" err="1" smtClean="0"/>
              <a:t>depreceated</a:t>
            </a:r>
            <a:r>
              <a:rPr lang="en-US" sz="1800" dirty="0" smtClean="0"/>
              <a:t>. The Lin data sends the test case id along with start or stop bit. That is as follows</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1618657985"/>
              </p:ext>
            </p:extLst>
          </p:nvPr>
        </p:nvGraphicFramePr>
        <p:xfrm>
          <a:off x="1066800" y="4011168"/>
          <a:ext cx="6617970" cy="167640"/>
        </p:xfrm>
        <a:graphic>
          <a:graphicData uri="http://schemas.openxmlformats.org/drawingml/2006/table">
            <a:tbl>
              <a:tblPr firstRow="1" firstCol="1" bandRow="1">
                <a:tableStyleId>{5C22544A-7EE6-4342-B048-85BDC9FD1C3A}</a:tableStyleId>
              </a:tblPr>
              <a:tblGrid>
                <a:gridCol w="826770"/>
                <a:gridCol w="826770"/>
                <a:gridCol w="827405"/>
                <a:gridCol w="827405"/>
                <a:gridCol w="827405"/>
                <a:gridCol w="827405"/>
                <a:gridCol w="827405"/>
                <a:gridCol w="827405"/>
              </a:tblGrid>
              <a:tr h="0">
                <a:tc>
                  <a:txBody>
                    <a:bodyPr/>
                    <a:lstStyle/>
                    <a:p>
                      <a:pPr marL="0" marR="0" algn="ctr">
                        <a:spcBef>
                          <a:spcPts val="800"/>
                        </a:spcBef>
                        <a:spcAft>
                          <a:spcPts val="800"/>
                        </a:spcAft>
                      </a:pPr>
                      <a:r>
                        <a:rPr lang="en-US" sz="1100" dirty="0">
                          <a:effectLst/>
                        </a:rPr>
                        <a:t>0</a:t>
                      </a:r>
                      <a:endParaRPr lang="en-US" sz="1100" dirty="0">
                        <a:effectLst/>
                        <a:latin typeface="Source Sans Pro"/>
                        <a:ea typeface="Times New Roman"/>
                        <a:cs typeface="Times New Roman"/>
                      </a:endParaRPr>
                    </a:p>
                  </a:txBody>
                  <a:tcPr marL="68580" marR="68580" marT="0" marB="0"/>
                </a:tc>
                <a:tc>
                  <a:txBody>
                    <a:bodyPr/>
                    <a:lstStyle/>
                    <a:p>
                      <a:pPr marL="0" marR="0" algn="ctr">
                        <a:spcBef>
                          <a:spcPts val="800"/>
                        </a:spcBef>
                        <a:spcAft>
                          <a:spcPts val="800"/>
                        </a:spcAft>
                      </a:pPr>
                      <a:r>
                        <a:rPr lang="en-US" sz="1100">
                          <a:effectLst/>
                        </a:rPr>
                        <a:t>2</a:t>
                      </a:r>
                      <a:endParaRPr lang="en-US" sz="1100">
                        <a:effectLst/>
                        <a:latin typeface="Source Sans Pro"/>
                        <a:ea typeface="Times New Roman"/>
                        <a:cs typeface="Times New Roman"/>
                      </a:endParaRPr>
                    </a:p>
                  </a:txBody>
                  <a:tcPr marL="68580" marR="68580" marT="0" marB="0"/>
                </a:tc>
                <a:tc>
                  <a:txBody>
                    <a:bodyPr/>
                    <a:lstStyle/>
                    <a:p>
                      <a:pPr marL="0" marR="0" algn="ctr">
                        <a:spcBef>
                          <a:spcPts val="800"/>
                        </a:spcBef>
                        <a:spcAft>
                          <a:spcPts val="800"/>
                        </a:spcAft>
                      </a:pPr>
                      <a:r>
                        <a:rPr lang="en-US" sz="1100" dirty="0">
                          <a:effectLst/>
                        </a:rPr>
                        <a:t>0</a:t>
                      </a:r>
                      <a:endParaRPr lang="en-US" sz="1100" dirty="0">
                        <a:effectLst/>
                        <a:latin typeface="Source Sans Pro"/>
                        <a:ea typeface="Times New Roman"/>
                        <a:cs typeface="Times New Roman"/>
                      </a:endParaRPr>
                    </a:p>
                  </a:txBody>
                  <a:tcPr marL="68580" marR="68580" marT="0" marB="0"/>
                </a:tc>
                <a:tc>
                  <a:txBody>
                    <a:bodyPr/>
                    <a:lstStyle/>
                    <a:p>
                      <a:pPr marL="0" marR="0" algn="ctr">
                        <a:spcBef>
                          <a:spcPts val="800"/>
                        </a:spcBef>
                        <a:spcAft>
                          <a:spcPts val="800"/>
                        </a:spcAft>
                      </a:pPr>
                      <a:r>
                        <a:rPr lang="en-US" sz="1100">
                          <a:effectLst/>
                        </a:rPr>
                        <a:t>0</a:t>
                      </a:r>
                      <a:endParaRPr lang="en-US" sz="1100">
                        <a:effectLst/>
                        <a:latin typeface="Source Sans Pro"/>
                        <a:ea typeface="Times New Roman"/>
                        <a:cs typeface="Times New Roman"/>
                      </a:endParaRPr>
                    </a:p>
                  </a:txBody>
                  <a:tcPr marL="68580" marR="68580" marT="0" marB="0"/>
                </a:tc>
                <a:tc>
                  <a:txBody>
                    <a:bodyPr/>
                    <a:lstStyle/>
                    <a:p>
                      <a:pPr marL="0" marR="0" algn="ctr">
                        <a:spcBef>
                          <a:spcPts val="800"/>
                        </a:spcBef>
                        <a:spcAft>
                          <a:spcPts val="800"/>
                        </a:spcAft>
                      </a:pPr>
                      <a:r>
                        <a:rPr lang="en-US" sz="1100">
                          <a:effectLst/>
                        </a:rPr>
                        <a:t>0</a:t>
                      </a:r>
                      <a:endParaRPr lang="en-US" sz="1100">
                        <a:effectLst/>
                        <a:latin typeface="Source Sans Pro"/>
                        <a:ea typeface="Times New Roman"/>
                        <a:cs typeface="Times New Roman"/>
                      </a:endParaRPr>
                    </a:p>
                  </a:txBody>
                  <a:tcPr marL="68580" marR="68580" marT="0" marB="0"/>
                </a:tc>
                <a:tc>
                  <a:txBody>
                    <a:bodyPr/>
                    <a:lstStyle/>
                    <a:p>
                      <a:pPr marL="0" marR="0" algn="ctr">
                        <a:spcBef>
                          <a:spcPts val="800"/>
                        </a:spcBef>
                        <a:spcAft>
                          <a:spcPts val="800"/>
                        </a:spcAft>
                      </a:pPr>
                      <a:r>
                        <a:rPr lang="en-US" sz="1100">
                          <a:effectLst/>
                        </a:rPr>
                        <a:t>0</a:t>
                      </a:r>
                      <a:endParaRPr lang="en-US" sz="1100">
                        <a:effectLst/>
                        <a:latin typeface="Source Sans Pro"/>
                        <a:ea typeface="Times New Roman"/>
                        <a:cs typeface="Times New Roman"/>
                      </a:endParaRPr>
                    </a:p>
                  </a:txBody>
                  <a:tcPr marL="68580" marR="68580" marT="0" marB="0"/>
                </a:tc>
                <a:tc>
                  <a:txBody>
                    <a:bodyPr/>
                    <a:lstStyle/>
                    <a:p>
                      <a:pPr marL="0" marR="0" algn="ctr">
                        <a:spcBef>
                          <a:spcPts val="800"/>
                        </a:spcBef>
                        <a:spcAft>
                          <a:spcPts val="800"/>
                        </a:spcAft>
                      </a:pPr>
                      <a:r>
                        <a:rPr lang="en-US" sz="1100">
                          <a:effectLst/>
                        </a:rPr>
                        <a:t>0</a:t>
                      </a:r>
                      <a:endParaRPr lang="en-US" sz="1100">
                        <a:effectLst/>
                        <a:latin typeface="Source Sans Pro"/>
                        <a:ea typeface="Times New Roman"/>
                        <a:cs typeface="Times New Roman"/>
                      </a:endParaRPr>
                    </a:p>
                  </a:txBody>
                  <a:tcPr marL="68580" marR="68580" marT="0" marB="0"/>
                </a:tc>
                <a:tc>
                  <a:txBody>
                    <a:bodyPr/>
                    <a:lstStyle/>
                    <a:p>
                      <a:pPr marL="0" marR="0" algn="ctr">
                        <a:spcBef>
                          <a:spcPts val="800"/>
                        </a:spcBef>
                        <a:spcAft>
                          <a:spcPts val="800"/>
                        </a:spcAft>
                      </a:pPr>
                      <a:r>
                        <a:rPr lang="en-US" sz="1100" dirty="0">
                          <a:effectLst/>
                        </a:rPr>
                        <a:t>1</a:t>
                      </a:r>
                      <a:endParaRPr lang="en-US" sz="1100" dirty="0">
                        <a:effectLst/>
                        <a:latin typeface="Source Sans Pro"/>
                        <a:ea typeface="Times New Roman"/>
                        <a:cs typeface="Times New Roman"/>
                      </a:endParaRPr>
                    </a:p>
                  </a:txBody>
                  <a:tcPr marL="68580" marR="68580" marT="0" marB="0"/>
                </a:tc>
              </a:tr>
            </a:tbl>
          </a:graphicData>
        </a:graphic>
      </p:graphicFrame>
      <p:cxnSp>
        <p:nvCxnSpPr>
          <p:cNvPr id="6" name="Straight Arrow Connector 5"/>
          <p:cNvCxnSpPr/>
          <p:nvPr/>
        </p:nvCxnSpPr>
        <p:spPr>
          <a:xfrm flipV="1">
            <a:off x="2286000" y="4239768"/>
            <a:ext cx="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239000" y="4239768"/>
            <a:ext cx="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24000" y="5154168"/>
            <a:ext cx="1524000" cy="369332"/>
          </a:xfrm>
          <a:prstGeom prst="rect">
            <a:avLst/>
          </a:prstGeom>
          <a:noFill/>
        </p:spPr>
        <p:txBody>
          <a:bodyPr wrap="square" rtlCol="0">
            <a:spAutoFit/>
          </a:bodyPr>
          <a:lstStyle/>
          <a:p>
            <a:r>
              <a:rPr lang="en-US" dirty="0" smtClean="0"/>
              <a:t>Test case id</a:t>
            </a:r>
            <a:endParaRPr lang="en-US" dirty="0"/>
          </a:p>
        </p:txBody>
      </p:sp>
      <p:sp>
        <p:nvSpPr>
          <p:cNvPr id="9" name="TextBox 8"/>
          <p:cNvSpPr txBox="1"/>
          <p:nvPr/>
        </p:nvSpPr>
        <p:spPr>
          <a:xfrm>
            <a:off x="6477000" y="5230368"/>
            <a:ext cx="1676400" cy="369332"/>
          </a:xfrm>
          <a:prstGeom prst="rect">
            <a:avLst/>
          </a:prstGeom>
          <a:noFill/>
        </p:spPr>
        <p:txBody>
          <a:bodyPr wrap="square" rtlCol="0">
            <a:spAutoFit/>
          </a:bodyPr>
          <a:lstStyle/>
          <a:p>
            <a:r>
              <a:rPr lang="en-US" dirty="0" smtClean="0"/>
              <a:t>Start/stop bit</a:t>
            </a:r>
            <a:endParaRPr lang="en-US" dirty="0"/>
          </a:p>
        </p:txBody>
      </p:sp>
    </p:spTree>
    <p:extLst>
      <p:ext uri="{BB962C8B-B14F-4D97-AF65-F5344CB8AC3E}">
        <p14:creationId xmlns:p14="http://schemas.microsoft.com/office/powerpoint/2010/main" val="2912755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 message validation (Contd.)</a:t>
            </a:r>
            <a:endParaRPr lang="en-US" dirty="0"/>
          </a:p>
        </p:txBody>
      </p:sp>
      <p:sp>
        <p:nvSpPr>
          <p:cNvPr id="3" name="Content Placeholder 2"/>
          <p:cNvSpPr>
            <a:spLocks noGrp="1"/>
          </p:cNvSpPr>
          <p:nvPr>
            <p:ph idx="1"/>
          </p:nvPr>
        </p:nvSpPr>
        <p:spPr/>
        <p:txBody>
          <a:bodyPr/>
          <a:lstStyle/>
          <a:p>
            <a:r>
              <a:rPr lang="en-US" dirty="0" smtClean="0"/>
              <a:t>Can </a:t>
            </a:r>
            <a:r>
              <a:rPr lang="en-US" dirty="0" err="1" smtClean="0"/>
              <a:t>config</a:t>
            </a:r>
            <a:r>
              <a:rPr lang="en-US" dirty="0" smtClean="0"/>
              <a:t> id Interpretation</a:t>
            </a:r>
            <a:endParaRPr lang="en-US" dirty="0"/>
          </a:p>
        </p:txBody>
      </p:sp>
      <p:sp>
        <p:nvSpPr>
          <p:cNvPr id="4" name="Rectangle 4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51"/>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5" name="Picture 44" descr="C:\Users\Penisett\AppData\Local\Microsoft\Windows\INetCache\Content.Word\capl-lin.PNG"/>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30296"/>
            <a:ext cx="2691130" cy="3166110"/>
          </a:xfrm>
          <a:prstGeom prst="rect">
            <a:avLst/>
          </a:prstGeom>
          <a:noFill/>
          <a:ln>
            <a:noFill/>
          </a:ln>
        </p:spPr>
      </p:pic>
      <p:pic>
        <p:nvPicPr>
          <p:cNvPr id="46" name="Picture 45" descr="C:\Users\Penisett\AppData\Local\Microsoft\Windows\INetCache\Content.Word\lin-validate.PNG"/>
          <p:cNvPicPr/>
          <p:nvPr/>
        </p:nvPicPr>
        <p:blipFill>
          <a:blip r:embed="rId3">
            <a:extLst>
              <a:ext uri="{28A0092B-C50C-407E-A947-70E740481C1C}">
                <a14:useLocalDpi xmlns:a14="http://schemas.microsoft.com/office/drawing/2010/main" val="0"/>
              </a:ext>
            </a:extLst>
          </a:blip>
          <a:srcRect/>
          <a:stretch>
            <a:fillRect/>
          </a:stretch>
        </p:blipFill>
        <p:spPr bwMode="auto">
          <a:xfrm>
            <a:off x="3093466" y="3899930"/>
            <a:ext cx="6019800" cy="1747760"/>
          </a:xfrm>
          <a:prstGeom prst="rect">
            <a:avLst/>
          </a:prstGeom>
          <a:noFill/>
          <a:ln>
            <a:noFill/>
          </a:ln>
        </p:spPr>
      </p:pic>
    </p:spTree>
    <p:extLst>
      <p:ext uri="{BB962C8B-B14F-4D97-AF65-F5344CB8AC3E}">
        <p14:creationId xmlns:p14="http://schemas.microsoft.com/office/powerpoint/2010/main" val="3265695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2800" dirty="0" smtClean="0">
                <a:latin typeface="+mj-lt"/>
              </a:rPr>
              <a:t>Writing XML </a:t>
            </a:r>
            <a:r>
              <a:rPr lang="en-US" sz="2800" dirty="0" err="1" smtClean="0">
                <a:latin typeface="+mj-lt"/>
              </a:rPr>
              <a:t>config</a:t>
            </a:r>
            <a:r>
              <a:rPr lang="en-US" sz="2800" dirty="0" smtClean="0">
                <a:latin typeface="+mj-lt"/>
              </a:rPr>
              <a:t> files for peak and can lib</a:t>
            </a:r>
            <a:br>
              <a:rPr lang="en-US" sz="2800" dirty="0" smtClean="0">
                <a:latin typeface="+mj-lt"/>
              </a:rPr>
            </a:br>
            <a:endParaRPr lang="en-US" dirty="0">
              <a:latin typeface="+mj-lt"/>
            </a:endParaRPr>
          </a:p>
        </p:txBody>
      </p:sp>
      <p:sp>
        <p:nvSpPr>
          <p:cNvPr id="3" name="Content Placeholder 2"/>
          <p:cNvSpPr>
            <a:spLocks noGrp="1"/>
          </p:cNvSpPr>
          <p:nvPr>
            <p:ph idx="1"/>
          </p:nvPr>
        </p:nvSpPr>
        <p:spPr/>
        <p:txBody>
          <a:bodyPr>
            <a:normAutofit fontScale="55000" lnSpcReduction="20000"/>
          </a:bodyPr>
          <a:lstStyle/>
          <a:p>
            <a:pPr marL="109728" indent="0">
              <a:buNone/>
            </a:pPr>
            <a:r>
              <a:rPr lang="en-US" dirty="0" smtClean="0"/>
              <a:t>The </a:t>
            </a:r>
            <a:r>
              <a:rPr lang="en-US" dirty="0"/>
              <a:t>Libraries when initialized are required to be configured with certain parameters like id , com port , slave device , baud rate etc. </a:t>
            </a:r>
          </a:p>
          <a:p>
            <a:pPr marL="109728" indent="0">
              <a:buNone/>
            </a:pPr>
            <a:endParaRPr lang="en-US" dirty="0"/>
          </a:p>
          <a:p>
            <a:pPr lvl="2"/>
            <a:r>
              <a:rPr lang="en-US" b="1" dirty="0"/>
              <a:t>Lin </a:t>
            </a:r>
            <a:r>
              <a:rPr lang="en-US" b="1" dirty="0" err="1"/>
              <a:t>Config</a:t>
            </a:r>
            <a:r>
              <a:rPr lang="en-US" b="1" dirty="0"/>
              <a:t> Xml</a:t>
            </a:r>
          </a:p>
          <a:p>
            <a:r>
              <a:rPr lang="en-US" dirty="0"/>
              <a:t>The </a:t>
            </a:r>
            <a:r>
              <a:rPr lang="en-US" dirty="0" err="1"/>
              <a:t>lin</a:t>
            </a:r>
            <a:r>
              <a:rPr lang="en-US" dirty="0"/>
              <a:t> </a:t>
            </a:r>
            <a:r>
              <a:rPr lang="en-US" dirty="0" err="1"/>
              <a:t>config</a:t>
            </a:r>
            <a:r>
              <a:rPr lang="en-US" dirty="0"/>
              <a:t> xml is given below – </a:t>
            </a:r>
          </a:p>
          <a:p>
            <a:r>
              <a:rPr lang="en-US" dirty="0"/>
              <a:t> </a:t>
            </a:r>
          </a:p>
          <a:p>
            <a:r>
              <a:rPr lang="en-US" dirty="0"/>
              <a:t> </a:t>
            </a:r>
          </a:p>
          <a:p>
            <a:r>
              <a:rPr lang="en-US" dirty="0"/>
              <a:t>The given </a:t>
            </a:r>
            <a:r>
              <a:rPr lang="en-US" dirty="0" err="1"/>
              <a:t>ldf</a:t>
            </a:r>
            <a:r>
              <a:rPr lang="en-US" dirty="0"/>
              <a:t> file has all the stored configuration of the  data required to be sent or put into master’s sent frame and we use this </a:t>
            </a:r>
            <a:r>
              <a:rPr lang="en-US" dirty="0" err="1"/>
              <a:t>ldf</a:t>
            </a:r>
            <a:r>
              <a:rPr lang="en-US" dirty="0"/>
              <a:t> file to configure the </a:t>
            </a:r>
            <a:r>
              <a:rPr lang="en-US" dirty="0" err="1"/>
              <a:t>lin</a:t>
            </a:r>
            <a:r>
              <a:rPr lang="en-US" dirty="0"/>
              <a:t> channel of the peak device.</a:t>
            </a:r>
          </a:p>
          <a:p>
            <a:r>
              <a:rPr lang="en-US" dirty="0"/>
              <a:t>The </a:t>
            </a:r>
            <a:r>
              <a:rPr lang="en-US" dirty="0" err="1"/>
              <a:t>config</a:t>
            </a:r>
            <a:r>
              <a:rPr lang="en-US" dirty="0"/>
              <a:t> has the following parameters</a:t>
            </a:r>
          </a:p>
          <a:p>
            <a:r>
              <a:rPr lang="en-US" dirty="0"/>
              <a:t>Channel – The channel represents the type of configuration of the </a:t>
            </a:r>
            <a:r>
              <a:rPr lang="en-US" dirty="0" err="1"/>
              <a:t>lin</a:t>
            </a:r>
            <a:r>
              <a:rPr lang="en-US" dirty="0"/>
              <a:t> channel</a:t>
            </a:r>
          </a:p>
          <a:p>
            <a:r>
              <a:rPr lang="en-US" dirty="0" err="1"/>
              <a:t>ChannelReference</a:t>
            </a:r>
            <a:r>
              <a:rPr lang="en-US" dirty="0"/>
              <a:t> – channel number</a:t>
            </a:r>
          </a:p>
          <a:p>
            <a:r>
              <a:rPr lang="en-US" dirty="0" err="1"/>
              <a:t>Uid</a:t>
            </a:r>
            <a:r>
              <a:rPr lang="en-US" dirty="0"/>
              <a:t> – Unique Identification number for a peak device</a:t>
            </a:r>
          </a:p>
          <a:p>
            <a:r>
              <a:rPr lang="en-US" dirty="0"/>
              <a:t>Driver name – Driver to be used for interface with peak device’s </a:t>
            </a:r>
            <a:r>
              <a:rPr lang="en-US" dirty="0" err="1"/>
              <a:t>lin</a:t>
            </a:r>
            <a:r>
              <a:rPr lang="en-US" dirty="0"/>
              <a:t> channel</a:t>
            </a:r>
          </a:p>
          <a:p>
            <a:r>
              <a:rPr lang="en-US" dirty="0" err="1"/>
              <a:t>Baudrate</a:t>
            </a:r>
            <a:r>
              <a:rPr lang="en-US" dirty="0"/>
              <a:t> - Rate of transmission of messages</a:t>
            </a:r>
          </a:p>
          <a:p>
            <a:r>
              <a:rPr lang="en-US" dirty="0"/>
              <a:t>Mode – Identification of operating mode of the channel (Master or slave)</a:t>
            </a:r>
          </a:p>
          <a:p>
            <a:r>
              <a:rPr lang="en-US" dirty="0"/>
              <a:t>LDF – Path to the </a:t>
            </a:r>
            <a:r>
              <a:rPr lang="en-US" dirty="0" err="1"/>
              <a:t>ldf</a:t>
            </a:r>
            <a:r>
              <a:rPr lang="en-US" dirty="0"/>
              <a:t> file required for configuration</a:t>
            </a:r>
          </a:p>
          <a:p>
            <a:endParaRPr lang="en-US" dirty="0"/>
          </a:p>
        </p:txBody>
      </p:sp>
    </p:spTree>
    <p:extLst>
      <p:ext uri="{BB962C8B-B14F-4D97-AF65-F5344CB8AC3E}">
        <p14:creationId xmlns:p14="http://schemas.microsoft.com/office/powerpoint/2010/main" val="2392628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sz="2800" dirty="0" smtClean="0">
                <a:latin typeface="+mj-lt"/>
              </a:rPr>
              <a:t>Can </a:t>
            </a:r>
            <a:r>
              <a:rPr lang="en-US" sz="2800" dirty="0" err="1" smtClean="0">
                <a:latin typeface="+mj-lt"/>
              </a:rPr>
              <a:t>Config</a:t>
            </a:r>
            <a:r>
              <a:rPr lang="en-US" sz="2800" dirty="0" smtClean="0">
                <a:latin typeface="+mj-lt"/>
              </a:rPr>
              <a:t> Xml</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can </a:t>
            </a:r>
            <a:r>
              <a:rPr lang="en-US" dirty="0" err="1"/>
              <a:t>config</a:t>
            </a:r>
            <a:r>
              <a:rPr lang="en-US" dirty="0"/>
              <a:t> xml is given below – </a:t>
            </a:r>
          </a:p>
          <a:p>
            <a:r>
              <a:rPr lang="en-US" dirty="0"/>
              <a:t>The </a:t>
            </a:r>
            <a:r>
              <a:rPr lang="en-US" dirty="0" err="1"/>
              <a:t>config</a:t>
            </a:r>
            <a:r>
              <a:rPr lang="en-US" dirty="0"/>
              <a:t> has the following parameters</a:t>
            </a:r>
          </a:p>
          <a:p>
            <a:r>
              <a:rPr lang="en-US" dirty="0"/>
              <a:t>Channel id – This is the ID using which a specific peak device is selected with the given id</a:t>
            </a:r>
          </a:p>
          <a:p>
            <a:r>
              <a:rPr lang="en-US" dirty="0"/>
              <a:t>Driver name – Driver name is the driver to be used along with peak for interface of the particular library</a:t>
            </a:r>
          </a:p>
          <a:p>
            <a:r>
              <a:rPr lang="en-US" dirty="0" err="1"/>
              <a:t>HWChannel</a:t>
            </a:r>
            <a:r>
              <a:rPr lang="en-US" dirty="0"/>
              <a:t> – </a:t>
            </a:r>
            <a:r>
              <a:rPr lang="en-US" dirty="0" err="1"/>
              <a:t>Thid</a:t>
            </a:r>
            <a:r>
              <a:rPr lang="en-US" dirty="0"/>
              <a:t> has id name as physical representation of the channel being used </a:t>
            </a:r>
          </a:p>
          <a:p>
            <a:r>
              <a:rPr lang="en-US" dirty="0" err="1"/>
              <a:t>Uid</a:t>
            </a:r>
            <a:r>
              <a:rPr lang="en-US" dirty="0"/>
              <a:t> – This is the device identification number specific to every peak device</a:t>
            </a:r>
          </a:p>
          <a:p>
            <a:r>
              <a:rPr lang="en-US" dirty="0" err="1"/>
              <a:t>Baudrate</a:t>
            </a:r>
            <a:r>
              <a:rPr lang="en-US"/>
              <a:t> – Rate of transmission of messages</a:t>
            </a:r>
          </a:p>
          <a:p>
            <a:endParaRPr lang="en-US" dirty="0"/>
          </a:p>
        </p:txBody>
      </p:sp>
    </p:spTree>
    <p:extLst>
      <p:ext uri="{BB962C8B-B14F-4D97-AF65-F5344CB8AC3E}">
        <p14:creationId xmlns:p14="http://schemas.microsoft.com/office/powerpoint/2010/main" val="4074971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Arial" pitchFamily="34" charset="0"/>
              <a:buChar char="•"/>
            </a:pPr>
            <a:r>
              <a:rPr lang="en-US" sz="1800" dirty="0" smtClean="0">
                <a:latin typeface="Times New Roman" pitchFamily="18" charset="0"/>
                <a:cs typeface="Times New Roman" pitchFamily="18" charset="0"/>
              </a:rPr>
              <a:t>Introduction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Aurix</a:t>
            </a:r>
            <a:r>
              <a:rPr lang="en-US" sz="1800" dirty="0" smtClean="0">
                <a:latin typeface="Times New Roman" pitchFamily="18" charset="0"/>
                <a:cs typeface="Times New Roman" pitchFamily="18" charset="0"/>
              </a:rPr>
              <a:t> TC3xx Series microcontroller</a:t>
            </a: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Naming Pattern of the microcontroller</a:t>
            </a:r>
            <a:endParaRPr lang="en-US" sz="1800" dirty="0" smtClean="0">
              <a:latin typeface="Times New Roman" pitchFamily="18" charset="0"/>
              <a:cs typeface="Times New Roman" pitchFamily="18" charset="0"/>
            </a:endParaRPr>
          </a:p>
          <a:p>
            <a:pPr marL="109728"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Local Interconnect network</a:t>
            </a:r>
            <a:endParaRPr lang="en-US" sz="1800" dirty="0" smtClean="0">
              <a:latin typeface="Times New Roman" pitchFamily="18" charset="0"/>
              <a:cs typeface="Times New Roman" pitchFamily="18" charset="0"/>
            </a:endParaRPr>
          </a:p>
          <a:p>
            <a:pPr marL="109728"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Peak and </a:t>
            </a:r>
            <a:r>
              <a:rPr lang="en-US" sz="1800" dirty="0" err="1" smtClean="0">
                <a:latin typeface="Times New Roman" pitchFamily="18" charset="0"/>
                <a:cs typeface="Times New Roman" pitchFamily="18" charset="0"/>
              </a:rPr>
              <a:t>Canalyzer</a:t>
            </a:r>
            <a:r>
              <a:rPr lang="en-US" sz="1800" dirty="0" smtClean="0">
                <a:latin typeface="Times New Roman" pitchFamily="18" charset="0"/>
                <a:cs typeface="Times New Roman" pitchFamily="18" charset="0"/>
              </a:rPr>
              <a:t> devices</a:t>
            </a:r>
          </a:p>
          <a:p>
            <a:pPr marL="109728"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a:t>
            </a:r>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Literature Review</a:t>
            </a:r>
          </a:p>
          <a:p>
            <a:r>
              <a:rPr lang="en-US" sz="1800" dirty="0" smtClean="0">
                <a:latin typeface="Times New Roman" pitchFamily="18" charset="0"/>
                <a:cs typeface="Times New Roman" pitchFamily="18" charset="0"/>
              </a:rPr>
              <a:t>Motivation</a:t>
            </a:r>
          </a:p>
          <a:p>
            <a:r>
              <a:rPr lang="en-US" sz="1800" dirty="0" smtClean="0">
                <a:latin typeface="Times New Roman" pitchFamily="18" charset="0"/>
                <a:cs typeface="Times New Roman" pitchFamily="18" charset="0"/>
              </a:rPr>
              <a:t>Objectives</a:t>
            </a:r>
          </a:p>
          <a:p>
            <a:r>
              <a:rPr lang="en-US" sz="1800" dirty="0" smtClean="0">
                <a:latin typeface="Times New Roman" pitchFamily="18" charset="0"/>
                <a:cs typeface="Times New Roman" pitchFamily="18" charset="0"/>
              </a:rPr>
              <a:t>Progress and Deadlines</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marL="109728" indent="0">
              <a:buNone/>
            </a:pP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39070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Discussions</a:t>
            </a:r>
            <a:endParaRPr lang="en-US" dirty="0"/>
          </a:p>
        </p:txBody>
      </p:sp>
      <p:sp>
        <p:nvSpPr>
          <p:cNvPr id="3" name="Content Placeholder 2"/>
          <p:cNvSpPr>
            <a:spLocks noGrp="1"/>
          </p:cNvSpPr>
          <p:nvPr>
            <p:ph idx="1"/>
          </p:nvPr>
        </p:nvSpPr>
        <p:spPr/>
        <p:txBody>
          <a:bodyPr>
            <a:normAutofit/>
          </a:bodyPr>
          <a:lstStyle/>
          <a:p>
            <a:r>
              <a:rPr lang="en-US" sz="2000" dirty="0" smtClean="0"/>
              <a:t>As we can clearly observe from the comparison slide that the rise time of PID is far better than rise time of MRAC.</a:t>
            </a:r>
          </a:p>
          <a:p>
            <a:endParaRPr lang="en-US" sz="2000" dirty="0"/>
          </a:p>
          <a:p>
            <a:r>
              <a:rPr lang="en-US" sz="2000" dirty="0" smtClean="0"/>
              <a:t>On the other hand the ability of MRAC  to maintain stability of a system without any harmonics or the ability to withstand perturbation is higher as compared to PID.</a:t>
            </a:r>
          </a:p>
          <a:p>
            <a:endParaRPr lang="en-US" sz="2000" dirty="0"/>
          </a:p>
          <a:p>
            <a:r>
              <a:rPr lang="en-US" sz="2000" dirty="0" smtClean="0"/>
              <a:t>This conclusion can be verified from the outputs of the simulation.</a:t>
            </a:r>
          </a:p>
          <a:p>
            <a:endParaRPr lang="en-US" sz="2000" dirty="0"/>
          </a:p>
          <a:p>
            <a:r>
              <a:rPr lang="en-US" sz="2000" dirty="0" smtClean="0"/>
              <a:t>Thus proving that a hybrid controller would prove to be the best of both controllers while compensating each others disadvantages.</a:t>
            </a:r>
            <a:endParaRPr lang="en-US" sz="2000" dirty="0"/>
          </a:p>
        </p:txBody>
      </p:sp>
    </p:spTree>
    <p:extLst>
      <p:ext uri="{BB962C8B-B14F-4D97-AF65-F5344CB8AC3E}">
        <p14:creationId xmlns:p14="http://schemas.microsoft.com/office/powerpoint/2010/main" val="2303631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sz="1800" dirty="0" smtClean="0"/>
              <a:t>The usage of a complex adaptive algorithm such as MRAC is already very less. Mostly due to the very less change in output results is efficiency as shown in the previous comparison.</a:t>
            </a:r>
          </a:p>
          <a:p>
            <a:endParaRPr lang="en-US" sz="1800" dirty="0"/>
          </a:p>
          <a:p>
            <a:r>
              <a:rPr lang="en-US" sz="1800" dirty="0" smtClean="0"/>
              <a:t>If we can establish that the change of effectiveness is very drastic between a simple PID approach and a hybrid approach (both PID and MRAC), This will compel the industry towards a much more efficient and effective algorithm with a higher range of stable and fast operation</a:t>
            </a:r>
          </a:p>
          <a:p>
            <a:endParaRPr lang="en-US" sz="1800" dirty="0"/>
          </a:p>
          <a:p>
            <a:r>
              <a:rPr lang="en-US" sz="1800" dirty="0" smtClean="0"/>
              <a:t>What is now being used in fighter jets, nuclear plants can be used in simpler applications such as in automotive industry , CNC machining etc.</a:t>
            </a:r>
          </a:p>
        </p:txBody>
      </p:sp>
    </p:spTree>
    <p:extLst>
      <p:ext uri="{BB962C8B-B14F-4D97-AF65-F5344CB8AC3E}">
        <p14:creationId xmlns:p14="http://schemas.microsoft.com/office/powerpoint/2010/main" val="242573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Objectives</a:t>
            </a:r>
            <a:endParaRPr lang="en-US" dirty="0"/>
          </a:p>
        </p:txBody>
      </p:sp>
      <p:sp>
        <p:nvSpPr>
          <p:cNvPr id="3" name="Content Placeholder 2"/>
          <p:cNvSpPr>
            <a:spLocks noGrp="1"/>
          </p:cNvSpPr>
          <p:nvPr>
            <p:ph idx="1"/>
          </p:nvPr>
        </p:nvSpPr>
        <p:spPr>
          <a:xfrm>
            <a:off x="457200" y="1447800"/>
            <a:ext cx="8229600" cy="4325112"/>
          </a:xfrm>
        </p:spPr>
        <p:txBody>
          <a:bodyPr>
            <a:normAutofit/>
          </a:bodyPr>
          <a:lstStyle/>
          <a:p>
            <a:pPr marL="624078" indent="-514350">
              <a:buFont typeface="+mj-lt"/>
              <a:buAutoNum type="arabicPeriod"/>
            </a:pPr>
            <a:r>
              <a:rPr lang="en-US" sz="1700" dirty="0" smtClean="0"/>
              <a:t>Direct and indirect derivation of control law for modern reference adaptive control.</a:t>
            </a:r>
          </a:p>
          <a:p>
            <a:pPr marL="624078" indent="-514350">
              <a:buFont typeface="+mj-lt"/>
              <a:buAutoNum type="arabicPeriod"/>
            </a:pPr>
            <a:r>
              <a:rPr lang="en-US" sz="1700" dirty="0" smtClean="0"/>
              <a:t>Implementation and analysis of a second order magnetic levitation system</a:t>
            </a:r>
          </a:p>
          <a:p>
            <a:pPr marL="624078" indent="-514350">
              <a:buFont typeface="+mj-lt"/>
              <a:buAutoNum type="arabicPeriod"/>
            </a:pPr>
            <a:r>
              <a:rPr lang="en-US" sz="1700" dirty="0" smtClean="0"/>
              <a:t>PID control and analysis on the same</a:t>
            </a:r>
          </a:p>
          <a:p>
            <a:pPr marL="624078" indent="-514350">
              <a:buFont typeface="+mj-lt"/>
              <a:buAutoNum type="arabicPeriod"/>
            </a:pPr>
            <a:r>
              <a:rPr lang="en-US" sz="1700" dirty="0" smtClean="0"/>
              <a:t>Simulation of the system in real time </a:t>
            </a:r>
          </a:p>
          <a:p>
            <a:pPr marL="624078" indent="-514350">
              <a:buFont typeface="+mj-lt"/>
              <a:buAutoNum type="arabicPeriod"/>
            </a:pPr>
            <a:r>
              <a:rPr lang="en-US" sz="1700" dirty="0" smtClean="0"/>
              <a:t>Hybrid of both controllers and analysis of the result</a:t>
            </a:r>
            <a:endParaRPr lang="en-US" sz="1700" dirty="0"/>
          </a:p>
        </p:txBody>
      </p:sp>
      <p:pic>
        <p:nvPicPr>
          <p:cNvPr id="4" name="videoplayback.av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209800" y="3314700"/>
            <a:ext cx="4419600" cy="3314700"/>
          </a:xfrm>
          <a:prstGeom prst="rect">
            <a:avLst/>
          </a:prstGeom>
        </p:spPr>
      </p:pic>
    </p:spTree>
    <p:extLst>
      <p:ext uri="{BB962C8B-B14F-4D97-AF65-F5344CB8AC3E}">
        <p14:creationId xmlns:p14="http://schemas.microsoft.com/office/powerpoint/2010/main" val="3116055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and Deadlines</a:t>
            </a:r>
            <a:endParaRPr lang="en-US" dirty="0"/>
          </a:p>
        </p:txBody>
      </p:sp>
      <p:sp>
        <p:nvSpPr>
          <p:cNvPr id="3" name="Content Placeholder 2"/>
          <p:cNvSpPr>
            <a:spLocks noGrp="1"/>
          </p:cNvSpPr>
          <p:nvPr>
            <p:ph idx="1"/>
          </p:nvPr>
        </p:nvSpPr>
        <p:spPr/>
        <p:txBody>
          <a:bodyPr>
            <a:normAutofit/>
          </a:bodyPr>
          <a:lstStyle/>
          <a:p>
            <a:pPr marL="109728" indent="0">
              <a:buNone/>
            </a:pPr>
            <a:r>
              <a:rPr lang="en-US" sz="1800" dirty="0" smtClean="0"/>
              <a:t>Progress – </a:t>
            </a:r>
          </a:p>
          <a:p>
            <a:pPr marL="109728" indent="0">
              <a:buNone/>
            </a:pPr>
            <a:r>
              <a:rPr lang="en-US" sz="1800" dirty="0"/>
              <a:t> </a:t>
            </a:r>
            <a:r>
              <a:rPr lang="en-US" sz="1800" dirty="0" smtClean="0"/>
              <a:t> </a:t>
            </a:r>
          </a:p>
          <a:p>
            <a:r>
              <a:rPr lang="en-US" sz="1800" dirty="0" smtClean="0"/>
              <a:t>Started indentation process for procurement of materials</a:t>
            </a:r>
          </a:p>
          <a:p>
            <a:r>
              <a:rPr lang="en-US" sz="1800" dirty="0" smtClean="0"/>
              <a:t>Derivation of non linear model equation of magnetic levitation system</a:t>
            </a:r>
          </a:p>
          <a:p>
            <a:r>
              <a:rPr lang="en-US" sz="1800" dirty="0" smtClean="0"/>
              <a:t>Generation of control law using indirect MRAC technique for magnetic levitation system (currently pursuing)</a:t>
            </a:r>
          </a:p>
          <a:p>
            <a:endParaRPr lang="en-US" sz="1800" dirty="0"/>
          </a:p>
          <a:p>
            <a:pPr marL="109728" indent="0">
              <a:buNone/>
            </a:pPr>
            <a:r>
              <a:rPr lang="en-US" sz="1800" dirty="0" smtClean="0"/>
              <a:t>Deadlines – </a:t>
            </a:r>
          </a:p>
          <a:p>
            <a:pPr marL="109728" indent="0">
              <a:buNone/>
            </a:pPr>
            <a:endParaRPr lang="en-US" sz="1800" dirty="0"/>
          </a:p>
          <a:p>
            <a:r>
              <a:rPr lang="en-US" sz="1800" dirty="0" smtClean="0"/>
              <a:t>Simulation of indirect MRAC and </a:t>
            </a:r>
            <a:r>
              <a:rPr lang="en-US" sz="1800" dirty="0" err="1" smtClean="0"/>
              <a:t>simulink</a:t>
            </a:r>
            <a:endParaRPr lang="en-US" sz="1800" dirty="0" smtClean="0"/>
          </a:p>
          <a:p>
            <a:pPr marL="109728" indent="0">
              <a:buNone/>
            </a:pPr>
            <a:r>
              <a:rPr lang="en-US" sz="1800" dirty="0"/>
              <a:t> </a:t>
            </a:r>
            <a:r>
              <a:rPr lang="en-US" sz="1800" dirty="0" smtClean="0"/>
              <a:t>    </a:t>
            </a:r>
            <a:r>
              <a:rPr lang="en-US" sz="1800" dirty="0" err="1" smtClean="0"/>
              <a:t>modelling</a:t>
            </a:r>
            <a:r>
              <a:rPr lang="en-US" sz="1800" dirty="0" smtClean="0"/>
              <a:t> – December 2018</a:t>
            </a:r>
          </a:p>
          <a:p>
            <a:r>
              <a:rPr lang="en-US" sz="1800" dirty="0" smtClean="0"/>
              <a:t>Real time implementation on a magnetic </a:t>
            </a:r>
            <a:r>
              <a:rPr lang="en-US" sz="1800" dirty="0" err="1" smtClean="0"/>
              <a:t>levit</a:t>
            </a:r>
            <a:r>
              <a:rPr lang="en-US" sz="1800" dirty="0" smtClean="0"/>
              <a:t>-</a:t>
            </a:r>
          </a:p>
          <a:p>
            <a:pPr marL="109728" indent="0">
              <a:buNone/>
            </a:pPr>
            <a:r>
              <a:rPr lang="en-US" sz="1800" dirty="0" smtClean="0"/>
              <a:t>     </a:t>
            </a:r>
            <a:r>
              <a:rPr lang="en-US" sz="1800" dirty="0" err="1" smtClean="0"/>
              <a:t>ation</a:t>
            </a:r>
            <a:r>
              <a:rPr lang="en-US" sz="1800" dirty="0" smtClean="0"/>
              <a:t> system and comparison – March 2019</a:t>
            </a:r>
          </a:p>
          <a:p>
            <a:endParaRPr lang="en-US" sz="1800" dirty="0"/>
          </a:p>
        </p:txBody>
      </p:sp>
    </p:spTree>
    <p:extLst>
      <p:ext uri="{BB962C8B-B14F-4D97-AF65-F5344CB8AC3E}">
        <p14:creationId xmlns:p14="http://schemas.microsoft.com/office/powerpoint/2010/main" val="2365907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endParaRPr lang="en-US" dirty="0"/>
          </a:p>
        </p:txBody>
      </p:sp>
      <p:sp>
        <p:nvSpPr>
          <p:cNvPr id="3" name="Content Placeholder 2"/>
          <p:cNvSpPr>
            <a:spLocks noGrp="1"/>
          </p:cNvSpPr>
          <p:nvPr>
            <p:ph idx="1"/>
          </p:nvPr>
        </p:nvSpPr>
        <p:spPr/>
        <p:txBody>
          <a:bodyPr>
            <a:normAutofit/>
          </a:bodyPr>
          <a:lstStyle/>
          <a:p>
            <a:endParaRPr lang="en-US" sz="1800" dirty="0" smtClean="0"/>
          </a:p>
          <a:p>
            <a:r>
              <a:rPr lang="en-US" sz="1800" dirty="0" err="1" smtClean="0"/>
              <a:t>Aurix</a:t>
            </a:r>
            <a:r>
              <a:rPr lang="en-US" sz="1800" dirty="0" smtClean="0"/>
              <a:t> TC3xx</a:t>
            </a:r>
            <a:endParaRPr lang="en-US" sz="1800" dirty="0" smtClean="0"/>
          </a:p>
          <a:p>
            <a:r>
              <a:rPr lang="en-US" sz="1800" dirty="0" smtClean="0"/>
              <a:t>Peak PCAN – USB Pro</a:t>
            </a:r>
            <a:endParaRPr lang="en-US" sz="1800" dirty="0" smtClean="0"/>
          </a:p>
          <a:p>
            <a:r>
              <a:rPr lang="en-US" sz="1800" dirty="0" err="1" smtClean="0"/>
              <a:t>Canalyzer</a:t>
            </a:r>
            <a:endParaRPr lang="en-US" sz="1800" dirty="0" smtClean="0"/>
          </a:p>
          <a:p>
            <a:r>
              <a:rPr lang="en-US" sz="1800" dirty="0" smtClean="0"/>
              <a:t>Hyper Term</a:t>
            </a:r>
          </a:p>
          <a:p>
            <a:r>
              <a:rPr lang="en-US" sz="1800" dirty="0" smtClean="0"/>
              <a:t>Robot Framework</a:t>
            </a:r>
            <a:endParaRPr lang="en-US" sz="1800" dirty="0" smtClean="0"/>
          </a:p>
        </p:txBody>
      </p:sp>
      <p:pic>
        <p:nvPicPr>
          <p:cNvPr id="7" name="Picture 2" descr="C:\Users\RK Carbon\Downloads\TriCore_TC397XE_Board_Persp-view_plain-new.jpg_1273462670.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294882" y="2894699"/>
            <a:ext cx="2286000" cy="14990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6505067" y="4800600"/>
            <a:ext cx="1865630" cy="1078230"/>
          </a:xfrm>
          <a:prstGeom prst="rect">
            <a:avLst/>
          </a:prstGeom>
        </p:spPr>
      </p:pic>
      <p:pic>
        <p:nvPicPr>
          <p:cNvPr id="9" name="Picture 8"/>
          <p:cNvPicPr/>
          <p:nvPr/>
        </p:nvPicPr>
        <p:blipFill>
          <a:blip r:embed="rId5" cstate="print">
            <a:extLst>
              <a:ext uri="{28A0092B-C50C-407E-A947-70E740481C1C}">
                <a14:useLocalDpi xmlns:a14="http://schemas.microsoft.com/office/drawing/2010/main" val="0"/>
              </a:ext>
            </a:extLst>
          </a:blip>
          <a:stretch>
            <a:fillRect/>
          </a:stretch>
        </p:blipFill>
        <p:spPr>
          <a:xfrm>
            <a:off x="6588569" y="1066800"/>
            <a:ext cx="1698625" cy="1367790"/>
          </a:xfrm>
          <a:prstGeom prst="rect">
            <a:avLst/>
          </a:prstGeom>
        </p:spPr>
      </p:pic>
    </p:spTree>
    <p:extLst>
      <p:ext uri="{BB962C8B-B14F-4D97-AF65-F5344CB8AC3E}">
        <p14:creationId xmlns:p14="http://schemas.microsoft.com/office/powerpoint/2010/main" val="2954806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r>
              <a:rPr lang="en-US" sz="1600" dirty="0"/>
              <a:t>[1]  </a:t>
            </a:r>
            <a:r>
              <a:rPr lang="en-US" sz="1600" dirty="0" err="1"/>
              <a:t>Priyank</a:t>
            </a:r>
            <a:r>
              <a:rPr lang="en-US" sz="1600" dirty="0"/>
              <a:t> Jain, M. J. Nigam, "Design of a Hybrid Controller using Differential</a:t>
            </a:r>
            <a:br>
              <a:rPr lang="en-US" sz="1600" dirty="0"/>
            </a:br>
            <a:r>
              <a:rPr lang="en-US" sz="1600" dirty="0"/>
              <a:t>Evolution and MIT Rule for Magnetic Levitation System", International Journal of</a:t>
            </a:r>
            <a:br>
              <a:rPr lang="en-US" sz="1600" dirty="0"/>
            </a:br>
            <a:r>
              <a:rPr lang="en-US" sz="1600" dirty="0"/>
              <a:t>Scientific Research Engineering &amp; Technology (IJSRET), Volume 3 Issue 1, April</a:t>
            </a:r>
            <a:br>
              <a:rPr lang="en-US" sz="1600" dirty="0"/>
            </a:br>
            <a:r>
              <a:rPr lang="en-US" sz="1600" dirty="0"/>
              <a:t>2014.</a:t>
            </a:r>
          </a:p>
          <a:p>
            <a:r>
              <a:rPr lang="en-US" sz="1600" dirty="0"/>
              <a:t>[2]  </a:t>
            </a:r>
            <a:r>
              <a:rPr lang="en-US" sz="1600" dirty="0" err="1"/>
              <a:t>Zi</a:t>
            </a:r>
            <a:r>
              <a:rPr lang="en-US" sz="1600" dirty="0"/>
              <a:t>-Jiang Yang, </a:t>
            </a:r>
            <a:r>
              <a:rPr lang="en-US" sz="1600" dirty="0" err="1"/>
              <a:t>Michitaka</a:t>
            </a:r>
            <a:r>
              <a:rPr lang="en-US" sz="1600" dirty="0"/>
              <a:t> </a:t>
            </a:r>
            <a:r>
              <a:rPr lang="en-US" sz="1600" dirty="0" err="1"/>
              <a:t>Tateishi</a:t>
            </a:r>
            <a:r>
              <a:rPr lang="en-US" sz="1600" dirty="0"/>
              <a:t>, "Adaptive robust nonlinear control of a magnetic levitation system", 14th World Congress of IFAC of Elsevier, July 5, 1999.</a:t>
            </a:r>
          </a:p>
          <a:p>
            <a:r>
              <a:rPr lang="en-US" sz="1600" dirty="0"/>
              <a:t>[3] </a:t>
            </a:r>
            <a:r>
              <a:rPr lang="en-US" sz="1600" dirty="0" err="1"/>
              <a:t>Priyank</a:t>
            </a:r>
            <a:r>
              <a:rPr lang="en-US" sz="1600" dirty="0"/>
              <a:t> Jain and M.J. Nigam, "Design of a Model Reference Adaptive Controller Using Modified MIT Rule for a Second Order System", Advance in Electronic and Electric Engineering, Volume 3, number 4, pp. 477-484, 2013.</a:t>
            </a:r>
          </a:p>
          <a:p>
            <a:r>
              <a:rPr lang="en-US" sz="1600" dirty="0"/>
              <a:t>[4] Roman </a:t>
            </a:r>
            <a:r>
              <a:rPr lang="en-US" sz="1600" dirty="0" err="1"/>
              <a:t>Kamnik</a:t>
            </a:r>
            <a:r>
              <a:rPr lang="en-US" sz="1600" dirty="0"/>
              <a:t>, </a:t>
            </a:r>
            <a:r>
              <a:rPr lang="en-US" sz="1600" dirty="0" err="1"/>
              <a:t>Drago</a:t>
            </a:r>
            <a:r>
              <a:rPr lang="en-US" sz="1600" dirty="0"/>
              <a:t> </a:t>
            </a:r>
            <a:r>
              <a:rPr lang="en-US" sz="1600" dirty="0" err="1"/>
              <a:t>Matko</a:t>
            </a:r>
            <a:r>
              <a:rPr lang="en-US" sz="1600" dirty="0"/>
              <a:t> and </a:t>
            </a:r>
            <a:r>
              <a:rPr lang="en-US" sz="1600" dirty="0" err="1"/>
              <a:t>Tadej</a:t>
            </a:r>
            <a:r>
              <a:rPr lang="en-US" sz="1600" dirty="0"/>
              <a:t> </a:t>
            </a:r>
            <a:r>
              <a:rPr lang="en-US" sz="1600" dirty="0" err="1"/>
              <a:t>Bajd</a:t>
            </a:r>
            <a:r>
              <a:rPr lang="en-US" sz="1600" dirty="0"/>
              <a:t>, "Application of Model Reference Adaptive Control to Industrial Robot Impedance Control", Journal of Intelligent and Robotic Systems. Vol. 22, issue 2:153-163 (1998).</a:t>
            </a:r>
          </a:p>
          <a:p>
            <a:r>
              <a:rPr lang="en-US" sz="1600" dirty="0"/>
              <a:t>[5] D. Cho, Z. Kato, D. </a:t>
            </a:r>
            <a:r>
              <a:rPr lang="en-US" sz="1600" dirty="0" err="1"/>
              <a:t>Spilman</a:t>
            </a:r>
            <a:r>
              <a:rPr lang="en-US" sz="1600" dirty="0"/>
              <a:t>, "Sliding Mode and Classical Control of Magnetic Levitation System", IEEE Control System, vol. CS-M, pp. 42-48, 1993.</a:t>
            </a:r>
          </a:p>
          <a:p>
            <a:pPr marL="109728" indent="0">
              <a:buNone/>
            </a:pPr>
            <a:endParaRPr lang="en-US" sz="1600" dirty="0"/>
          </a:p>
        </p:txBody>
      </p:sp>
    </p:spTree>
    <p:extLst>
      <p:ext uri="{BB962C8B-B14F-4D97-AF65-F5344CB8AC3E}">
        <p14:creationId xmlns:p14="http://schemas.microsoft.com/office/powerpoint/2010/main" val="3245884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12536"/>
          </a:xfrm>
        </p:spPr>
        <p:txBody>
          <a:bodyPr>
            <a:normAutofit fontScale="55000" lnSpcReduction="20000"/>
          </a:bodyPr>
          <a:lstStyle/>
          <a:p>
            <a:endParaRPr lang="en-US" dirty="0" smtClean="0"/>
          </a:p>
          <a:p>
            <a:r>
              <a:rPr lang="en-US" dirty="0" smtClean="0"/>
              <a:t>[</a:t>
            </a:r>
            <a:r>
              <a:rPr lang="en-US" dirty="0"/>
              <a:t>6] </a:t>
            </a:r>
            <a:r>
              <a:rPr lang="en-US" dirty="0" err="1"/>
              <a:t>Abhinesh</a:t>
            </a:r>
            <a:r>
              <a:rPr lang="en-US" dirty="0"/>
              <a:t> Kumar </a:t>
            </a:r>
            <a:r>
              <a:rPr lang="en-US" dirty="0" err="1"/>
              <a:t>Karosiya</a:t>
            </a:r>
            <a:r>
              <a:rPr lang="en-US" dirty="0"/>
              <a:t> and </a:t>
            </a:r>
            <a:r>
              <a:rPr lang="en-US" dirty="0" err="1"/>
              <a:t>Shailja</a:t>
            </a:r>
            <a:r>
              <a:rPr lang="en-US" dirty="0"/>
              <a:t> </a:t>
            </a:r>
            <a:r>
              <a:rPr lang="en-US" dirty="0" err="1"/>
              <a:t>Shukla</a:t>
            </a:r>
            <a:r>
              <a:rPr lang="en-US" dirty="0"/>
              <a:t>," Application of MRAC techniques to the PID Controller for nonlinear Magnetic Levitation System Using Kalman Filter", Journal of Control Theory and Informatics, </a:t>
            </a:r>
            <a:r>
              <a:rPr lang="en-US" dirty="0" err="1"/>
              <a:t>Vol</a:t>
            </a:r>
            <a:r>
              <a:rPr lang="en-US" dirty="0"/>
              <a:t> 2, No.3, 2012.</a:t>
            </a:r>
            <a:r>
              <a:rPr lang="en-US" i="1" dirty="0"/>
              <a:t> </a:t>
            </a:r>
            <a:endParaRPr lang="en-US" dirty="0"/>
          </a:p>
          <a:p>
            <a:r>
              <a:rPr lang="en-US" dirty="0"/>
              <a:t>[7] </a:t>
            </a:r>
            <a:r>
              <a:rPr lang="en-US" dirty="0" err="1"/>
              <a:t>Swarnkar</a:t>
            </a:r>
            <a:r>
              <a:rPr lang="en-US" dirty="0"/>
              <a:t> </a:t>
            </a:r>
            <a:r>
              <a:rPr lang="en-US" dirty="0" err="1"/>
              <a:t>Pankaj</a:t>
            </a:r>
            <a:r>
              <a:rPr lang="en-US" dirty="0"/>
              <a:t>, "Comparative Analysis of MIT Rule and </a:t>
            </a:r>
            <a:r>
              <a:rPr lang="en-US" dirty="0" err="1"/>
              <a:t>Lyapunov</a:t>
            </a:r>
            <a:r>
              <a:rPr lang="en-US" dirty="0"/>
              <a:t> Rule in</a:t>
            </a:r>
            <a:br>
              <a:rPr lang="en-US" dirty="0"/>
            </a:br>
            <a:r>
              <a:rPr lang="en-US" dirty="0"/>
              <a:t>Model Reference Adaptive Control Scheme", Journal of Innovative Systems Design and Engineering, </a:t>
            </a:r>
            <a:r>
              <a:rPr lang="en-US" dirty="0" err="1"/>
              <a:t>Vol</a:t>
            </a:r>
            <a:r>
              <a:rPr lang="en-US" dirty="0"/>
              <a:t> 2, No 4, 2011.</a:t>
            </a:r>
          </a:p>
          <a:p>
            <a:r>
              <a:rPr lang="en-US" dirty="0"/>
              <a:t>[8]  Karl Johan </a:t>
            </a:r>
            <a:r>
              <a:rPr lang="en-US" dirty="0" err="1"/>
              <a:t>Astrom</a:t>
            </a:r>
            <a:r>
              <a:rPr lang="en-US" dirty="0"/>
              <a:t>, Bjorn </a:t>
            </a:r>
            <a:r>
              <a:rPr lang="en-US" dirty="0" err="1"/>
              <a:t>Wittenmark</a:t>
            </a:r>
            <a:r>
              <a:rPr lang="en-US" dirty="0"/>
              <a:t>, Adaptive Control, </a:t>
            </a:r>
            <a:r>
              <a:rPr lang="en-US" dirty="0" err="1"/>
              <a:t>Wesiey</a:t>
            </a:r>
            <a:r>
              <a:rPr lang="en-US" dirty="0"/>
              <a:t> Publishing Company, </a:t>
            </a:r>
            <a:r>
              <a:rPr lang="en-US" dirty="0" err="1"/>
              <a:t>Inc</a:t>
            </a:r>
            <a:r>
              <a:rPr lang="en-US" dirty="0"/>
              <a:t>, 2008.</a:t>
            </a:r>
          </a:p>
          <a:p>
            <a:r>
              <a:rPr lang="en-US" dirty="0"/>
              <a:t>[9] </a:t>
            </a:r>
            <a:r>
              <a:rPr lang="en-US" dirty="0" err="1"/>
              <a:t>Kannan</a:t>
            </a:r>
            <a:r>
              <a:rPr lang="en-US" dirty="0"/>
              <a:t> S.K., Adaptive Control of systems in cascade with saturation, School of Aerospace Engineering, Georgia Institute of Technology, 2005</a:t>
            </a:r>
          </a:p>
          <a:p>
            <a:r>
              <a:rPr lang="en-US" dirty="0"/>
              <a:t>[10] Pratt, Roger W., Flight Control </a:t>
            </a:r>
            <a:r>
              <a:rPr lang="en-US" dirty="0" err="1"/>
              <a:t>SystemsPractical</a:t>
            </a:r>
            <a:r>
              <a:rPr lang="en-US" dirty="0"/>
              <a:t> Issues in Design and Implementation, 2000, Institution of Engineering and Technology</a:t>
            </a:r>
            <a:r>
              <a:rPr lang="en-US" i="1" dirty="0"/>
              <a:t>   </a:t>
            </a:r>
            <a:endParaRPr lang="en-US" dirty="0"/>
          </a:p>
          <a:p>
            <a:r>
              <a:rPr lang="en-US" dirty="0"/>
              <a:t>[11] </a:t>
            </a:r>
            <a:r>
              <a:rPr lang="en-US" dirty="0" err="1"/>
              <a:t>Tripathi</a:t>
            </a:r>
            <a:r>
              <a:rPr lang="en-US" dirty="0"/>
              <a:t> S.M., A course in Modern Control System, </a:t>
            </a:r>
            <a:r>
              <a:rPr lang="en-US" dirty="0" err="1"/>
              <a:t>Laxmi</a:t>
            </a:r>
            <a:r>
              <a:rPr lang="en-US" dirty="0"/>
              <a:t> Publications (P) LTD., New Delhi, 2007</a:t>
            </a:r>
            <a:r>
              <a:rPr lang="en-US" i="1" dirty="0"/>
              <a:t> </a:t>
            </a:r>
            <a:endParaRPr lang="en-US" dirty="0"/>
          </a:p>
          <a:p>
            <a:r>
              <a:rPr lang="en-US" dirty="0"/>
              <a:t>[12] </a:t>
            </a:r>
            <a:r>
              <a:rPr lang="en-US" dirty="0" err="1"/>
              <a:t>Hakan</a:t>
            </a:r>
            <a:r>
              <a:rPr lang="en-US" dirty="0"/>
              <a:t> </a:t>
            </a:r>
            <a:r>
              <a:rPr lang="en-US" dirty="0" err="1"/>
              <a:t>Korul</a:t>
            </a:r>
            <a:r>
              <a:rPr lang="en-US" dirty="0"/>
              <a:t>, </a:t>
            </a:r>
            <a:r>
              <a:rPr lang="en-US" dirty="0" err="1"/>
              <a:t>Demet</a:t>
            </a:r>
            <a:r>
              <a:rPr lang="en-US" dirty="0"/>
              <a:t> </a:t>
            </a:r>
            <a:r>
              <a:rPr lang="en-US" dirty="0" err="1"/>
              <a:t>Canpolat</a:t>
            </a:r>
            <a:r>
              <a:rPr lang="en-US" dirty="0"/>
              <a:t> </a:t>
            </a:r>
            <a:r>
              <a:rPr lang="en-US" dirty="0" err="1"/>
              <a:t>Tosun</a:t>
            </a:r>
            <a:r>
              <a:rPr lang="en-US" dirty="0"/>
              <a:t>, </a:t>
            </a:r>
            <a:r>
              <a:rPr lang="en-US" dirty="0" err="1"/>
              <a:t>Yasemin</a:t>
            </a:r>
            <a:r>
              <a:rPr lang="en-US" dirty="0"/>
              <a:t> </a:t>
            </a:r>
            <a:r>
              <a:rPr lang="en-US" dirty="0" err="1"/>
              <a:t>Isik</a:t>
            </a:r>
            <a:r>
              <a:rPr lang="en-US" dirty="0"/>
              <a:t>, "A Model Reference Adaptive Controller Performance of an Aircraft Roll Attitude Control System", Avionics Department, </a:t>
            </a:r>
            <a:r>
              <a:rPr lang="en-US" dirty="0" err="1"/>
              <a:t>Anadolu</a:t>
            </a:r>
            <a:r>
              <a:rPr lang="en-US" dirty="0"/>
              <a:t> University, 1998.</a:t>
            </a:r>
            <a:r>
              <a:rPr lang="en-US" i="1" dirty="0"/>
              <a:t> </a:t>
            </a:r>
            <a:endParaRPr lang="en-US" dirty="0"/>
          </a:p>
          <a:p>
            <a:r>
              <a:rPr lang="en-US" dirty="0"/>
              <a:t>[13] Abdel Kader </a:t>
            </a:r>
            <a:r>
              <a:rPr lang="en-US" dirty="0" err="1"/>
              <a:t>Maddi</a:t>
            </a:r>
            <a:r>
              <a:rPr lang="en-US" dirty="0"/>
              <a:t>, </a:t>
            </a:r>
            <a:r>
              <a:rPr lang="en-US" dirty="0" err="1"/>
              <a:t>Guesssoum</a:t>
            </a:r>
            <a:r>
              <a:rPr lang="en-US" dirty="0"/>
              <a:t> </a:t>
            </a:r>
            <a:r>
              <a:rPr lang="en-US" dirty="0" err="1"/>
              <a:t>Abderrezak</a:t>
            </a:r>
            <a:r>
              <a:rPr lang="en-US" dirty="0"/>
              <a:t> and </a:t>
            </a:r>
            <a:r>
              <a:rPr lang="en-US" dirty="0" err="1"/>
              <a:t>Berkani</a:t>
            </a:r>
            <a:r>
              <a:rPr lang="en-US" dirty="0"/>
              <a:t> </a:t>
            </a:r>
            <a:r>
              <a:rPr lang="en-US" dirty="0" err="1"/>
              <a:t>Daoued</a:t>
            </a:r>
            <a:r>
              <a:rPr lang="en-US" dirty="0"/>
              <a:t>, "Applying</a:t>
            </a:r>
            <a:br>
              <a:rPr lang="en-US" dirty="0"/>
            </a:br>
            <a:r>
              <a:rPr lang="en-US" dirty="0"/>
              <a:t>Model Reference Adaptive Controller for Lateral Motion of Aircraft", American</a:t>
            </a:r>
            <a:br>
              <a:rPr lang="en-US" dirty="0"/>
            </a:br>
            <a:r>
              <a:rPr lang="en-US" dirty="0"/>
              <a:t>Journal of Applied Sciences. Vol. 7: issue 2, 2010.</a:t>
            </a:r>
            <a:r>
              <a:rPr lang="en-US" i="1" dirty="0"/>
              <a:t> </a:t>
            </a:r>
            <a:endParaRPr lang="en-US" dirty="0"/>
          </a:p>
          <a:p>
            <a:r>
              <a:rPr lang="en-US" dirty="0"/>
              <a:t>[14] K. </a:t>
            </a:r>
            <a:r>
              <a:rPr lang="en-US" dirty="0" err="1"/>
              <a:t>Pirabakaran</a:t>
            </a:r>
            <a:r>
              <a:rPr lang="en-US" dirty="0"/>
              <a:t>, V. M. Becerra, "Automatic tuning of PID controllers using model reference adaptive control techniques", Proceedings of the 27th Annual Conference of the IEEE Industrial Electronics Society, vol. 1, pp. 736-740, Nov 2001.</a:t>
            </a:r>
          </a:p>
          <a:p>
            <a:r>
              <a:rPr lang="en-US" dirty="0"/>
              <a:t>[15] R. V. </a:t>
            </a:r>
            <a:r>
              <a:rPr lang="en-US" dirty="0" err="1"/>
              <a:t>Monopoli</a:t>
            </a:r>
            <a:r>
              <a:rPr lang="en-US" dirty="0"/>
              <a:t>, "Model reference adaptive control with an augmented error signal", IEEE Transactions on Automatic Control, vol. AC-19, pp. 474-484, 1974.</a:t>
            </a:r>
          </a:p>
          <a:p>
            <a:endParaRPr lang="en-US" dirty="0"/>
          </a:p>
        </p:txBody>
      </p:sp>
    </p:spTree>
    <p:extLst>
      <p:ext uri="{BB962C8B-B14F-4D97-AF65-F5344CB8AC3E}">
        <p14:creationId xmlns:p14="http://schemas.microsoft.com/office/powerpoint/2010/main" val="4196294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fontScale="55000" lnSpcReduction="20000"/>
          </a:bodyPr>
          <a:lstStyle/>
          <a:p>
            <a:r>
              <a:rPr lang="en-US" dirty="0"/>
              <a:t>[16]  H. </a:t>
            </a:r>
            <a:r>
              <a:rPr lang="en-US" dirty="0" err="1"/>
              <a:t>Bulter</a:t>
            </a:r>
            <a:r>
              <a:rPr lang="en-US" dirty="0"/>
              <a:t>, Model Reference Adaptive Control - From Theory to Practice, New </a:t>
            </a:r>
            <a:r>
              <a:rPr lang="en-US" dirty="0" err="1"/>
              <a:t>York:Prentice</a:t>
            </a:r>
            <a:r>
              <a:rPr lang="en-US" dirty="0"/>
              <a:t> Hall, 1992.</a:t>
            </a:r>
          </a:p>
          <a:p>
            <a:r>
              <a:rPr lang="en-US" dirty="0"/>
              <a:t>[17] A. </a:t>
            </a:r>
            <a:r>
              <a:rPr lang="en-US" dirty="0" err="1"/>
              <a:t>Mujanovic</a:t>
            </a:r>
            <a:r>
              <a:rPr lang="en-US" dirty="0"/>
              <a:t>, P. </a:t>
            </a:r>
            <a:r>
              <a:rPr lang="en-US" dirty="0" err="1"/>
              <a:t>Crnosija</a:t>
            </a:r>
            <a:r>
              <a:rPr lang="en-US" dirty="0"/>
              <a:t>, Z. Ban, "Determination of transient error and signal adaptation algorithm coefficients in MRAS", Proceedings of the IEEE International Symposium on Industrial Electronics ISlE'99, vol. 2, pp. 631-634, 2001.</a:t>
            </a:r>
          </a:p>
          <a:p>
            <a:r>
              <a:rPr lang="en-US" dirty="0"/>
              <a:t>[18] </a:t>
            </a:r>
            <a:r>
              <a:rPr lang="en-US" dirty="0" err="1"/>
              <a:t>Umer</a:t>
            </a:r>
            <a:r>
              <a:rPr lang="en-US" dirty="0"/>
              <a:t> </a:t>
            </a:r>
            <a:r>
              <a:rPr lang="en-US" dirty="0" err="1"/>
              <a:t>Akram</a:t>
            </a:r>
            <a:r>
              <a:rPr lang="en-US" dirty="0"/>
              <a:t>, Muhammad Khalid, </a:t>
            </a:r>
            <a:r>
              <a:rPr lang="en-US" dirty="0" err="1"/>
              <a:t>Saifullah</a:t>
            </a:r>
            <a:r>
              <a:rPr lang="en-US" dirty="0"/>
              <a:t> </a:t>
            </a:r>
            <a:r>
              <a:rPr lang="en-US" dirty="0" err="1"/>
              <a:t>Shafiq</a:t>
            </a:r>
            <a:r>
              <a:rPr lang="en-US" dirty="0"/>
              <a:t>, "An Advanced Control Strategy for Magnetic Levitation Train System Based on an Online Adaptive PID Controller", IEEE-GCC Conference and Exhibition (GCCCE) 2017 9th, pp. 1-9, 2017.</a:t>
            </a:r>
          </a:p>
          <a:p>
            <a:r>
              <a:rPr lang="en-US" dirty="0"/>
              <a:t>[19]  ZHAI </a:t>
            </a:r>
            <a:r>
              <a:rPr lang="en-US" dirty="0" err="1"/>
              <a:t>Wanming</a:t>
            </a:r>
            <a:r>
              <a:rPr lang="en-US" dirty="0"/>
              <a:t>, ZHAO </a:t>
            </a:r>
            <a:r>
              <a:rPr lang="en-US" dirty="0" err="1"/>
              <a:t>Chunfa</a:t>
            </a:r>
            <a:r>
              <a:rPr lang="en-US" dirty="0"/>
              <a:t>, "Dynamics of Maglev Vehicle/</a:t>
            </a:r>
            <a:r>
              <a:rPr lang="en-US" dirty="0" err="1"/>
              <a:t>Guideway</a:t>
            </a:r>
            <a:r>
              <a:rPr lang="en-US" dirty="0"/>
              <a:t> Systems(i)-Magnet/Rail Interaction and System Stability[J]", Chinese Journal of Mechanical Engineering, vol. 41, no. 7, pp. 1-10, 2005.</a:t>
            </a:r>
          </a:p>
          <a:p>
            <a:r>
              <a:rPr lang="en-US" dirty="0"/>
              <a:t>[20]  S J </a:t>
            </a:r>
            <a:r>
              <a:rPr lang="en-US" dirty="0" err="1"/>
              <a:t>Joo</a:t>
            </a:r>
            <a:r>
              <a:rPr lang="en-US" dirty="0"/>
              <a:t>, J H. </a:t>
            </a:r>
            <a:r>
              <a:rPr lang="en-US" dirty="0" err="1"/>
              <a:t>Seo</a:t>
            </a:r>
            <a:r>
              <a:rPr lang="en-US" dirty="0"/>
              <a:t>, "Design and analysis of the nonlinear feedback linearizing control for an electromagnetic suspension system[J]", Control Systems Technology IEEE Transactions on, vol. 5, no. 1, pp. 135-144, 1996.</a:t>
            </a:r>
          </a:p>
          <a:p>
            <a:r>
              <a:rPr lang="en-US" dirty="0"/>
              <a:t>[21] Long </a:t>
            </a:r>
            <a:r>
              <a:rPr lang="en-US" dirty="0" err="1"/>
              <a:t>Zhiqiang</a:t>
            </a:r>
            <a:r>
              <a:rPr lang="en-US" dirty="0"/>
              <a:t>, Hong </a:t>
            </a:r>
            <a:r>
              <a:rPr lang="en-US" dirty="0" err="1"/>
              <a:t>Huajie</a:t>
            </a:r>
            <a:r>
              <a:rPr lang="en-US" dirty="0"/>
              <a:t>, Zhou </a:t>
            </a:r>
            <a:r>
              <a:rPr lang="en-US" dirty="0" err="1"/>
              <a:t>Xiaobing</a:t>
            </a:r>
            <a:r>
              <a:rPr lang="en-US" dirty="0"/>
              <a:t>, "Research of nonlinear control for a maglev train [J]", Control Theory &amp; Applications, vol. 20, no. 3, pp. 399-402, 2003.</a:t>
            </a:r>
          </a:p>
          <a:p>
            <a:r>
              <a:rPr lang="en-US" dirty="0"/>
              <a:t>[22]  WU </a:t>
            </a:r>
            <a:r>
              <a:rPr lang="en-US" dirty="0" err="1"/>
              <a:t>Yunfei</a:t>
            </a:r>
            <a:r>
              <a:rPr lang="en-US" dirty="0"/>
              <a:t>, SHENG </a:t>
            </a:r>
            <a:r>
              <a:rPr lang="en-US" dirty="0" err="1"/>
              <a:t>Rongrong</a:t>
            </a:r>
            <a:r>
              <a:rPr lang="en-US" dirty="0"/>
              <a:t>, "Research of Nonlinear Control for Maglev Train[J]", vol. 27, no. 6, pp. 40-43, 2005.</a:t>
            </a:r>
          </a:p>
          <a:p>
            <a:r>
              <a:rPr lang="en-US" dirty="0"/>
              <a:t>[23]   </a:t>
            </a:r>
            <a:r>
              <a:rPr lang="en-US" dirty="0" err="1"/>
              <a:t>Qiang</a:t>
            </a:r>
            <a:r>
              <a:rPr lang="en-US" dirty="0"/>
              <a:t> Chen, </a:t>
            </a:r>
            <a:r>
              <a:rPr lang="en-US" dirty="0" err="1"/>
              <a:t>Siyang</a:t>
            </a:r>
            <a:r>
              <a:rPr lang="en-US" dirty="0"/>
              <a:t> Zhou, </a:t>
            </a:r>
            <a:r>
              <a:rPr lang="en-US" dirty="0" err="1"/>
              <a:t>Jie</a:t>
            </a:r>
            <a:r>
              <a:rPr lang="en-US" dirty="0"/>
              <a:t> Li, "Magnetic flux density </a:t>
            </a:r>
            <a:r>
              <a:rPr lang="en-US" dirty="0" err="1"/>
              <a:t>modelling</a:t>
            </a:r>
            <a:r>
              <a:rPr lang="en-US" dirty="0"/>
              <a:t> method of a maglev system", Control Conference (CCC) 2017 36th Chinese, pp. 9960-9965, 2017.</a:t>
            </a:r>
          </a:p>
          <a:p>
            <a:r>
              <a:rPr lang="en-US" dirty="0"/>
              <a:t>[24]  Ahmed S. </a:t>
            </a:r>
            <a:r>
              <a:rPr lang="en-US" dirty="0" err="1"/>
              <a:t>Abdelrahman</a:t>
            </a:r>
            <a:r>
              <a:rPr lang="en-US" dirty="0"/>
              <a:t>, </a:t>
            </a:r>
            <a:r>
              <a:rPr lang="en-US" dirty="0" err="1"/>
              <a:t>Jawwad</a:t>
            </a:r>
            <a:r>
              <a:rPr lang="en-US" dirty="0"/>
              <a:t> </a:t>
            </a:r>
            <a:r>
              <a:rPr lang="en-US" dirty="0" err="1"/>
              <a:t>Sayeed</a:t>
            </a:r>
            <a:r>
              <a:rPr lang="en-US" dirty="0"/>
              <a:t>, Mohamed Z. Youssef, "</a:t>
            </a:r>
            <a:r>
              <a:rPr lang="en-US" dirty="0" err="1"/>
              <a:t>Hyperloop</a:t>
            </a:r>
            <a:r>
              <a:rPr lang="en-US" dirty="0"/>
              <a:t> Transportation System: Analysis Design Control and Implementation", Industrial Electronics IEEE Transactions on, vol. 65, no. 9, pp. 7427-7436, 2018.</a:t>
            </a:r>
          </a:p>
          <a:p>
            <a:r>
              <a:rPr lang="en-US" dirty="0"/>
              <a:t>[25] ZHONG </a:t>
            </a:r>
            <a:r>
              <a:rPr lang="en-US" dirty="0" err="1"/>
              <a:t>Qiuhai</a:t>
            </a:r>
            <a:r>
              <a:rPr lang="en-US" dirty="0"/>
              <a:t>, "Modern control theory [M]" in, BEIJING: Higher Education Press, pp. 395-396, 2004. </a:t>
            </a:r>
          </a:p>
          <a:p>
            <a:r>
              <a:rPr lang="en-US" dirty="0"/>
              <a:t>[26]   LONG </a:t>
            </a:r>
            <a:r>
              <a:rPr lang="en-US" dirty="0" err="1"/>
              <a:t>Xinlin</a:t>
            </a:r>
            <a:r>
              <a:rPr lang="en-US" dirty="0"/>
              <a:t>, SHE </a:t>
            </a:r>
            <a:r>
              <a:rPr lang="en-US" dirty="0" err="1"/>
              <a:t>Longhua</a:t>
            </a:r>
            <a:r>
              <a:rPr lang="en-US" dirty="0"/>
              <a:t>, CHANG </a:t>
            </a:r>
            <a:r>
              <a:rPr lang="en-US" dirty="0" err="1"/>
              <a:t>Wensen</a:t>
            </a:r>
            <a:r>
              <a:rPr lang="en-US" dirty="0"/>
              <a:t>, "Study on nonlinear control method for Hybrid EMS maglev train[J]", Journal of the China Railway Society, vol. 33, no. 9, pp. 36-39, 2011.</a:t>
            </a:r>
          </a:p>
          <a:p>
            <a:endParaRPr lang="en-US" dirty="0"/>
          </a:p>
        </p:txBody>
      </p:sp>
    </p:spTree>
    <p:extLst>
      <p:ext uri="{BB962C8B-B14F-4D97-AF65-F5344CB8AC3E}">
        <p14:creationId xmlns:p14="http://schemas.microsoft.com/office/powerpoint/2010/main" val="94835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49424"/>
            <a:ext cx="8229600" cy="4151376"/>
          </a:xfrm>
        </p:spPr>
        <p:txBody>
          <a:bodyPr>
            <a:normAutofit fontScale="92500" lnSpcReduction="10000"/>
          </a:bodyPr>
          <a:lstStyle/>
          <a:p>
            <a:r>
              <a:rPr lang="en-US" sz="1800" dirty="0" smtClean="0">
                <a:latin typeface="Times New Roman" pitchFamily="18" charset="0"/>
                <a:cs typeface="Times New Roman" pitchFamily="18" charset="0"/>
              </a:rPr>
              <a:t>Before a microcontroller is launched in the market, the most important phase is the microcontroller testing and validation.</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microcontrollers go through the process calle</a:t>
            </a:r>
            <a:r>
              <a:rPr lang="en-US" sz="1800" dirty="0" smtClean="0">
                <a:latin typeface="Times New Roman" pitchFamily="18" charset="0"/>
                <a:cs typeface="Times New Roman" pitchFamily="18" charset="0"/>
              </a:rPr>
              <a:t>d regression in which a single test case is tested with multiple parameters and in multiple variations and hence the name regression.</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amount of man hours invested into writing codes which are used only once to validate the test cases regressively is very high. The approximation ca</a:t>
            </a:r>
            <a:r>
              <a:rPr lang="en-US" sz="1800" dirty="0" smtClean="0">
                <a:latin typeface="Times New Roman" pitchFamily="18" charset="0"/>
                <a:cs typeface="Times New Roman" pitchFamily="18" charset="0"/>
              </a:rPr>
              <a:t>n be made as shown.</a:t>
            </a:r>
          </a:p>
          <a:p>
            <a:pPr marL="109728" indent="0" algn="ctr">
              <a:buNone/>
            </a:pPr>
            <a:r>
              <a:rPr lang="en-US" sz="1800" dirty="0" smtClean="0">
                <a:latin typeface="Times New Roman" pitchFamily="18" charset="0"/>
                <a:cs typeface="Times New Roman" pitchFamily="18" charset="0"/>
              </a:rPr>
              <a:t>1 Code / Module   = 40 Man hours</a:t>
            </a:r>
          </a:p>
          <a:p>
            <a:pPr marL="109728" indent="0" algn="ctr">
              <a:buNone/>
            </a:pPr>
            <a:r>
              <a:rPr lang="en-US" sz="1800" dirty="0" smtClean="0">
                <a:latin typeface="Times New Roman" pitchFamily="18" charset="0"/>
                <a:cs typeface="Times New Roman" pitchFamily="18" charset="0"/>
              </a:rPr>
              <a:t>20 Modules = 800 Man hours</a:t>
            </a:r>
          </a:p>
          <a:p>
            <a:pPr marL="109728" indent="0" algn="ctr">
              <a:buNone/>
            </a:pPr>
            <a:r>
              <a:rPr lang="en-US" sz="1800" dirty="0" smtClean="0">
                <a:latin typeface="Times New Roman" pitchFamily="18" charset="0"/>
                <a:cs typeface="Times New Roman" pitchFamily="18" charset="0"/>
              </a:rPr>
              <a:t>15 variations approx. ~ 12,000 Man hours </a:t>
            </a:r>
          </a:p>
          <a:p>
            <a:pPr marL="109728" indent="0" algn="ctr">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following when divided across a team comes down to at least 45 Man days of work.</a:t>
            </a:r>
          </a:p>
          <a:p>
            <a:pPr marL="109728" indent="0" algn="ctr">
              <a:buNone/>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6" name="TextBox 5"/>
          <p:cNvSpPr txBox="1"/>
          <p:nvPr/>
        </p:nvSpPr>
        <p:spPr>
          <a:xfrm>
            <a:off x="76200" y="6553200"/>
            <a:ext cx="8001000" cy="246221"/>
          </a:xfrm>
          <a:prstGeom prst="rect">
            <a:avLst/>
          </a:prstGeom>
          <a:noFill/>
        </p:spPr>
        <p:txBody>
          <a:bodyPr wrap="square" rtlCol="0">
            <a:spAutoFit/>
          </a:bodyPr>
          <a:lstStyle/>
          <a:p>
            <a:r>
              <a:rPr lang="en-US" sz="1000" dirty="0" smtClean="0"/>
              <a:t>[1] - https://www.researchgate.net/post/What_is_the_percentage_of_the_PID_algorithm_applications_in_industry</a:t>
            </a:r>
            <a:endParaRPr lang="en-US" sz="1000" dirty="0"/>
          </a:p>
        </p:txBody>
      </p:sp>
    </p:spTree>
    <p:extLst>
      <p:ext uri="{BB962C8B-B14F-4D97-AF65-F5344CB8AC3E}">
        <p14:creationId xmlns:p14="http://schemas.microsoft.com/office/powerpoint/2010/main" val="1496912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Aurix</a:t>
            </a:r>
            <a:r>
              <a:rPr lang="en-US" dirty="0" smtClean="0"/>
              <a:t> TC3xx Series Microcontroller</a:t>
            </a:r>
            <a:endParaRPr lang="en-US" dirty="0"/>
          </a:p>
        </p:txBody>
      </p:sp>
      <p:sp>
        <p:nvSpPr>
          <p:cNvPr id="3" name="Content Placeholder 2"/>
          <p:cNvSpPr>
            <a:spLocks noGrp="1"/>
          </p:cNvSpPr>
          <p:nvPr>
            <p:ph idx="1"/>
          </p:nvPr>
        </p:nvSpPr>
        <p:spPr/>
        <p:txBody>
          <a:bodyPr>
            <a:normAutofit fontScale="62500" lnSpcReduction="20000"/>
          </a:bodyPr>
          <a:lstStyle/>
          <a:p>
            <a:r>
              <a:rPr lang="en-US" dirty="0"/>
              <a:t>Infineon Technologies AURIX TC3xx Microcontrollers offer a high level of integration and real-time performance, serving the requirements of automated cars and electric </a:t>
            </a:r>
            <a:r>
              <a:rPr lang="en-US" dirty="0" smtClean="0"/>
              <a:t>vehicles.</a:t>
            </a:r>
          </a:p>
          <a:p>
            <a:endParaRPr lang="en-US" dirty="0"/>
          </a:p>
          <a:p>
            <a:r>
              <a:rPr lang="en-US" dirty="0" smtClean="0"/>
              <a:t>With </a:t>
            </a:r>
            <a:r>
              <a:rPr lang="en-US" dirty="0"/>
              <a:t>its high-performing </a:t>
            </a:r>
            <a:r>
              <a:rPr lang="en-US" dirty="0" err="1"/>
              <a:t>hexa</a:t>
            </a:r>
            <a:r>
              <a:rPr lang="en-US" dirty="0"/>
              <a:t>-core architecture and its </a:t>
            </a:r>
            <a:endParaRPr lang="en-US" dirty="0" smtClean="0"/>
          </a:p>
          <a:p>
            <a:pPr marL="109728" indent="0">
              <a:buNone/>
            </a:pPr>
            <a:r>
              <a:rPr lang="en-US" dirty="0"/>
              <a:t> </a:t>
            </a:r>
            <a:r>
              <a:rPr lang="en-US" dirty="0" smtClean="0"/>
              <a:t>    advanced </a:t>
            </a:r>
            <a:r>
              <a:rPr lang="en-US" dirty="0"/>
              <a:t>features for connectivity, security and </a:t>
            </a:r>
            <a:endParaRPr lang="en-US" dirty="0" smtClean="0"/>
          </a:p>
          <a:p>
            <a:pPr marL="109728" indent="0">
              <a:buNone/>
            </a:pPr>
            <a:r>
              <a:rPr lang="en-US" dirty="0"/>
              <a:t> </a:t>
            </a:r>
            <a:r>
              <a:rPr lang="en-US" dirty="0" smtClean="0"/>
              <a:t>    embedded </a:t>
            </a:r>
            <a:r>
              <a:rPr lang="en-US" dirty="0"/>
              <a:t>safety, the AURIX family TC3xx is ideally </a:t>
            </a:r>
            <a:endParaRPr lang="en-US" dirty="0" smtClean="0"/>
          </a:p>
          <a:p>
            <a:pPr marL="109728" indent="0">
              <a:buNone/>
            </a:pPr>
            <a:r>
              <a:rPr lang="en-US" dirty="0"/>
              <a:t> </a:t>
            </a:r>
            <a:r>
              <a:rPr lang="en-US" dirty="0" smtClean="0"/>
              <a:t>    suited </a:t>
            </a:r>
            <a:r>
              <a:rPr lang="en-US" dirty="0"/>
              <a:t>for a wide field of automotive </a:t>
            </a:r>
            <a:r>
              <a:rPr lang="en-US" dirty="0" smtClean="0"/>
              <a:t>applications.</a:t>
            </a:r>
          </a:p>
          <a:p>
            <a:endParaRPr lang="en-US" dirty="0"/>
          </a:p>
          <a:p>
            <a:r>
              <a:rPr lang="en-US" dirty="0" smtClean="0"/>
              <a:t>In </a:t>
            </a:r>
            <a:r>
              <a:rPr lang="en-US" dirty="0"/>
              <a:t>addition to engine management and transmission control, powertrain applications include new systems in electrical and hybrid drives. Specifically hybrid domain control, inverter control, battery management, and DC/DC converters will benefit from the new </a:t>
            </a:r>
            <a:r>
              <a:rPr lang="en-US" dirty="0" smtClean="0"/>
              <a:t>architecture.</a:t>
            </a:r>
          </a:p>
          <a:p>
            <a:endParaRPr lang="en-US" dirty="0"/>
          </a:p>
          <a:p>
            <a:r>
              <a:rPr lang="en-US" dirty="0" smtClean="0"/>
              <a:t>The </a:t>
            </a:r>
            <a:r>
              <a:rPr lang="en-US" dirty="0"/>
              <a:t>AURIX TC3xx microcontrollers are well-suited to safety-critical applications ranging from airbag, braking and power steering to sensor-based systems using radar or camera technologies.</a:t>
            </a:r>
            <a:endParaRPr lang="en-US" dirty="0"/>
          </a:p>
        </p:txBody>
      </p:sp>
      <p:pic>
        <p:nvPicPr>
          <p:cNvPr id="1026" name="Picture 2" descr="C:\Users\RK Carbon\Downloads\TriCore_TC397XE_Board_Persp-view_plain-new.jpg_1273462670.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541008" y="2873964"/>
            <a:ext cx="2286000" cy="1499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111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Aurix</a:t>
            </a:r>
            <a:r>
              <a:rPr lang="en-US" dirty="0"/>
              <a:t> TC3xx Series </a:t>
            </a:r>
            <a:r>
              <a:rPr lang="en-US" dirty="0" smtClean="0"/>
              <a:t>Microcontroller </a:t>
            </a:r>
            <a:r>
              <a:rPr lang="en-US" sz="3600" dirty="0" smtClean="0"/>
              <a:t>Architecture &amp; Applications</a:t>
            </a:r>
            <a:endParaRPr lang="en-US" sz="3600" dirty="0"/>
          </a:p>
        </p:txBody>
      </p:sp>
      <p:pic>
        <p:nvPicPr>
          <p:cNvPr id="2050" name="Picture 2" descr="C:\Users\RK Carbon\Downloads\4.JPG_86835816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86000"/>
            <a:ext cx="3657600" cy="284226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RK Carbon\Download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297424"/>
            <a:ext cx="11811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RK Carbon\Downloads\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100" y="5297424"/>
            <a:ext cx="11811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RK Carbon\Downloads\images (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0800" y="5297424"/>
            <a:ext cx="11811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RK Carbon\Downloads\images (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9500" y="5297424"/>
            <a:ext cx="1181100" cy="11811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881077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Microcontroller modules</a:t>
            </a:r>
            <a:endParaRPr lang="en-US" dirty="0"/>
          </a:p>
        </p:txBody>
      </p:sp>
      <p:sp>
        <p:nvSpPr>
          <p:cNvPr id="3" name="Content Placeholder 2"/>
          <p:cNvSpPr>
            <a:spLocks noGrp="1"/>
          </p:cNvSpPr>
          <p:nvPr>
            <p:ph idx="1"/>
          </p:nvPr>
        </p:nvSpPr>
        <p:spPr/>
        <p:txBody>
          <a:bodyPr/>
          <a:lstStyle/>
          <a:p>
            <a:endParaRPr lang="en-US" dirty="0"/>
          </a:p>
        </p:txBody>
      </p:sp>
      <p:pic>
        <p:nvPicPr>
          <p:cNvPr id="4" name="Picture 7" descr="C:\Users\RK Carbon\Downloads\6a00d8341c4fbe53ef01b7c8a647b3970b-550w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49488"/>
            <a:ext cx="63246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97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pattern of </a:t>
            </a:r>
            <a:r>
              <a:rPr lang="en-US" dirty="0" err="1" smtClean="0"/>
              <a:t>Aurix</a:t>
            </a:r>
            <a:r>
              <a:rPr lang="en-US" dirty="0" smtClean="0"/>
              <a:t> </a:t>
            </a:r>
            <a:endParaRPr lang="en-US" dirty="0"/>
          </a:p>
        </p:txBody>
      </p:sp>
      <p:sp>
        <p:nvSpPr>
          <p:cNvPr id="3" name="Content Placeholder 2"/>
          <p:cNvSpPr>
            <a:spLocks noGrp="1"/>
          </p:cNvSpPr>
          <p:nvPr>
            <p:ph idx="1"/>
          </p:nvPr>
        </p:nvSpPr>
        <p:spPr/>
        <p:txBody>
          <a:bodyPr/>
          <a:lstStyle/>
          <a:p>
            <a:endParaRPr lang="en-US"/>
          </a:p>
        </p:txBody>
      </p:sp>
      <p:pic>
        <p:nvPicPr>
          <p:cNvPr id="3074" name="Picture 2" descr="C:\Users\RK Carbon\Downloads\Product-Naming-A2G.JPG_53095178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6858000" cy="422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570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Interconnect network</a:t>
            </a:r>
            <a:endParaRPr lang="en-US" dirty="0"/>
          </a:p>
        </p:txBody>
      </p:sp>
      <p:sp>
        <p:nvSpPr>
          <p:cNvPr id="3" name="Content Placeholder 2"/>
          <p:cNvSpPr>
            <a:spLocks noGrp="1"/>
          </p:cNvSpPr>
          <p:nvPr>
            <p:ph idx="1"/>
          </p:nvPr>
        </p:nvSpPr>
        <p:spPr/>
        <p:txBody>
          <a:bodyPr>
            <a:normAutofit/>
          </a:bodyPr>
          <a:lstStyle/>
          <a:p>
            <a:r>
              <a:rPr lang="en-US" sz="1600" b="1" dirty="0"/>
              <a:t>LIN</a:t>
            </a:r>
            <a:r>
              <a:rPr lang="en-US" sz="1600" dirty="0"/>
              <a:t> (</a:t>
            </a:r>
            <a:r>
              <a:rPr lang="en-US" sz="1600" b="1" dirty="0"/>
              <a:t>Local Interconnect Network</a:t>
            </a:r>
            <a:r>
              <a:rPr lang="en-US" sz="1600" dirty="0"/>
              <a:t>) is a serial network protocol used for communication between components in vehicles. The need for a cheap serial network arose as the technologies and the facilities implemented in the car grew, while the CAN bus was too expensive to implement for every component in the car. </a:t>
            </a:r>
            <a:endParaRPr lang="en-US" sz="1600" dirty="0" smtClean="0"/>
          </a:p>
          <a:p>
            <a:endParaRPr lang="en-US" sz="1600" dirty="0"/>
          </a:p>
          <a:p>
            <a:r>
              <a:rPr lang="en-US" sz="1600" dirty="0"/>
              <a:t>All messages are initiated by the master with at most one slave replying to a given message identifier. The master node can also act as a slave by replying to its own messages. Because all communications are initiated by the master it is not necessary to implement a collision detection</a:t>
            </a:r>
            <a:r>
              <a:rPr lang="en-US" sz="1600" dirty="0" smtClean="0"/>
              <a:t>.</a:t>
            </a:r>
          </a:p>
          <a:p>
            <a:endParaRPr lang="en-US" sz="1600" dirty="0"/>
          </a:p>
          <a:p>
            <a:r>
              <a:rPr lang="en-US" sz="1600" dirty="0"/>
              <a:t>The master and slaves are typically </a:t>
            </a:r>
            <a:endParaRPr lang="en-US" sz="1600" dirty="0" smtClean="0"/>
          </a:p>
          <a:p>
            <a:pPr marL="109728" indent="0">
              <a:buNone/>
            </a:pPr>
            <a:r>
              <a:rPr lang="en-US" sz="1600" dirty="0"/>
              <a:t> </a:t>
            </a:r>
            <a:r>
              <a:rPr lang="en-US" sz="1600" dirty="0" smtClean="0"/>
              <a:t>     microcontrollers</a:t>
            </a:r>
            <a:r>
              <a:rPr lang="en-US" sz="1600" dirty="0"/>
              <a:t>, but may be implemented </a:t>
            </a:r>
            <a:endParaRPr lang="en-US" sz="1600" dirty="0" smtClean="0"/>
          </a:p>
          <a:p>
            <a:pPr marL="109728" indent="0">
              <a:buNone/>
            </a:pPr>
            <a:r>
              <a:rPr lang="en-US" sz="1600" dirty="0"/>
              <a:t> </a:t>
            </a:r>
            <a:r>
              <a:rPr lang="en-US" sz="1600" dirty="0" smtClean="0"/>
              <a:t>     in </a:t>
            </a:r>
            <a:r>
              <a:rPr lang="en-US" sz="1600" dirty="0"/>
              <a:t>specialized hardware or ASICs in order </a:t>
            </a:r>
            <a:r>
              <a:rPr lang="en-US" sz="1600" dirty="0" smtClean="0"/>
              <a:t>to</a:t>
            </a:r>
          </a:p>
          <a:p>
            <a:pPr marL="109728" indent="0">
              <a:buNone/>
            </a:pPr>
            <a:r>
              <a:rPr lang="en-US" sz="1600" dirty="0"/>
              <a:t> </a:t>
            </a:r>
            <a:r>
              <a:rPr lang="en-US" sz="1600" dirty="0" smtClean="0"/>
              <a:t>     </a:t>
            </a:r>
            <a:r>
              <a:rPr lang="en-US" sz="1600" dirty="0"/>
              <a:t>save cost, space, or power.</a:t>
            </a:r>
          </a:p>
          <a:p>
            <a:endParaRPr lang="en-US" sz="1600" dirty="0"/>
          </a:p>
        </p:txBody>
      </p:sp>
      <p:pic>
        <p:nvPicPr>
          <p:cNvPr id="4098" name="Picture 2" descr="C:\Users\RK Carbon\Downloads\Local-Interconnect-Network-LIN-Application-Melexis.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5181600" y="4495800"/>
            <a:ext cx="358140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178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 Communication protoco</a:t>
            </a:r>
            <a:r>
              <a:rPr lang="en-US" dirty="0"/>
              <a:t>l</a:t>
            </a:r>
          </a:p>
        </p:txBody>
      </p:sp>
      <p:sp>
        <p:nvSpPr>
          <p:cNvPr id="3" name="Content Placeholder 2"/>
          <p:cNvSpPr>
            <a:spLocks noGrp="1"/>
          </p:cNvSpPr>
          <p:nvPr>
            <p:ph idx="1"/>
          </p:nvPr>
        </p:nvSpPr>
        <p:spPr/>
        <p:txBody>
          <a:bodyPr>
            <a:normAutofit/>
          </a:bodyPr>
          <a:lstStyle/>
          <a:p>
            <a:r>
              <a:rPr lang="en-US" sz="1600" dirty="0"/>
              <a:t>The LIN-Master uses one or more predefined scheduling tables to start the sending and receiving to the LIN bus. These scheduling tables contain at least the relative timing, where the message sending is initiated. One LIN Frame consists of the two parts header and response. The header is always sent by the LIN Master, while the response is sent by either one dedicated LIN-Slave or the LIN master itself</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smtClean="0"/>
          </a:p>
          <a:p>
            <a:endParaRPr lang="en-US" sz="1600" dirty="0"/>
          </a:p>
          <a:p>
            <a:r>
              <a:rPr lang="en-US" sz="1600" dirty="0"/>
              <a:t>Transmitted data within the LIN is transmitted serially as eight bit data bytes with one start bit, one stop-bit, and no parity (break field does not have a start bit and stop bit). Bit rates vary within the range of 1 </a:t>
            </a:r>
            <a:r>
              <a:rPr lang="en-US" sz="1600" dirty="0"/>
              <a:t> </a:t>
            </a:r>
            <a:r>
              <a:rPr lang="en-US" sz="1600" dirty="0" err="1"/>
              <a:t>kbit</a:t>
            </a:r>
            <a:r>
              <a:rPr lang="en-US" sz="1600" dirty="0"/>
              <a:t>/s </a:t>
            </a:r>
            <a:r>
              <a:rPr lang="en-US" sz="1600" dirty="0"/>
              <a:t> to 20 </a:t>
            </a:r>
            <a:r>
              <a:rPr lang="en-US" sz="1600" dirty="0" err="1"/>
              <a:t>kbit</a:t>
            </a:r>
            <a:r>
              <a:rPr lang="en-US" sz="1600" dirty="0"/>
              <a:t>/s. </a:t>
            </a:r>
            <a:endParaRPr lang="en-US" sz="1600" dirty="0"/>
          </a:p>
        </p:txBody>
      </p:sp>
      <p:pic>
        <p:nvPicPr>
          <p:cNvPr id="5122" name="Picture 2" descr="C:\Users\RK Carbon\Downloads\LIN_frame_20090802104146.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09600" y="3438144"/>
            <a:ext cx="7721600" cy="180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4603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1534</TotalTime>
  <Words>1831</Words>
  <Application>Microsoft Office PowerPoint</Application>
  <PresentationFormat>On-screen Show (4:3)</PresentationFormat>
  <Paragraphs>206</Paragraphs>
  <Slides>27</Slides>
  <Notes>0</Notes>
  <HiddenSlides>0</HiddenSlides>
  <MMClips>1</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Urban</vt:lpstr>
      <vt:lpstr>Automation of register level code generation &amp; execution for microcontroller validation</vt:lpstr>
      <vt:lpstr>Contents</vt:lpstr>
      <vt:lpstr>Introduction</vt:lpstr>
      <vt:lpstr>Aurix TC3xx Series Microcontroller</vt:lpstr>
      <vt:lpstr>Aurix TC3xx Series Microcontroller Architecture &amp; Applications</vt:lpstr>
      <vt:lpstr>Microcontroller modules</vt:lpstr>
      <vt:lpstr>Naming pattern of Aurix </vt:lpstr>
      <vt:lpstr>Local Interconnect network</vt:lpstr>
      <vt:lpstr>Lin Communication protocol</vt:lpstr>
      <vt:lpstr>Lin Bus states</vt:lpstr>
      <vt:lpstr>Peak and canalyzer devices</vt:lpstr>
      <vt:lpstr>Automation of the Execution process</vt:lpstr>
      <vt:lpstr>Getting Data on PCAN USB pro</vt:lpstr>
      <vt:lpstr>PowerPoint Presentation</vt:lpstr>
      <vt:lpstr>Frame work outline</vt:lpstr>
      <vt:lpstr>Lin message validation</vt:lpstr>
      <vt:lpstr>Lin message validation (Contd.)</vt:lpstr>
      <vt:lpstr>Writing XML config files for peak and can lib </vt:lpstr>
      <vt:lpstr>Can Config Xml </vt:lpstr>
      <vt:lpstr>Results and Discussions</vt:lpstr>
      <vt:lpstr>Motivation</vt:lpstr>
      <vt:lpstr>Objectives</vt:lpstr>
      <vt:lpstr>Progress and Deadlines</vt:lpstr>
      <vt:lpstr>Components -</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 Carbon</dc:creator>
  <cp:lastModifiedBy>RK Carbon</cp:lastModifiedBy>
  <cp:revision>70</cp:revision>
  <dcterms:created xsi:type="dcterms:W3CDTF">2018-10-08T01:16:29Z</dcterms:created>
  <dcterms:modified xsi:type="dcterms:W3CDTF">2019-04-26T01:10:27Z</dcterms:modified>
</cp:coreProperties>
</file>