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Shape 23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Shape 2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Shape 26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Shape 27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6EA92"/>
            </a:gs>
            <a:gs pos="54000">
              <a:srgbClr val="C6EA92"/>
            </a:gs>
            <a:gs pos="83000">
              <a:srgbClr val="AADF5C"/>
            </a:gs>
            <a:gs pos="100000">
              <a:srgbClr val="094B3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diapost.gov.in/VAS/DOP_PDFFiles/Post_AR_English_2017-18.pdf" TargetMode="External"/><Relationship Id="rId4" Type="http://schemas.openxmlformats.org/officeDocument/2006/relationships/hyperlink" Target="http://www.tanay.co.in/blog/amazon-starts-using-india-post-and-screws-its-delivery-system-india.html" TargetMode="External"/><Relationship Id="rId5" Type="http://schemas.openxmlformats.org/officeDocument/2006/relationships/hyperlink" Target="https://tech.economictimes.indiatimes.com/news/internet/india-post-to-invest-rs-322-crore-to-augment-parcel-capacity/5089625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149975" y="455100"/>
            <a:ext cx="75330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Times New Roman"/>
                <a:ea typeface="Times New Roman"/>
                <a:cs typeface="Times New Roman"/>
                <a:sym typeface="Times New Roman"/>
              </a:rPr>
              <a:t>SMART INDIA HACKATHON 2018</a:t>
            </a:r>
            <a:endParaRPr b="1"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7470" l="0" r="0" t="-7470"/>
          <a:stretch/>
        </p:blipFill>
        <p:spPr>
          <a:xfrm>
            <a:off x="89600" y="0"/>
            <a:ext cx="1464025" cy="14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2000" y="113725"/>
            <a:ext cx="1563425" cy="14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149975" y="1584275"/>
            <a:ext cx="6433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NAME</a:t>
            </a:r>
            <a:r>
              <a:rPr b="1" lang="en-US" sz="2400"/>
              <a:t> :               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VIBE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12775" y="2333650"/>
            <a:ext cx="94002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LEADER</a:t>
            </a:r>
            <a:r>
              <a:rPr b="1" lang="en-US" sz="2800"/>
              <a:t> :        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SAAKSHI SRIVASTAVA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TEAM MEMBERS :      SIDDHAU JAIN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SREE ASLESH PENISETTY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ANKIT KUMAR SINGH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PAMIREDDY SUCHARITHA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DHRITI KUMARI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1097280" y="1874728"/>
            <a:ext cx="1042416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Put-to-Light, here, means identification of the correct collecting-bag for a parcel using a light indicator by analyzing certain relevant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eases our job by instantly indicating as to where the parcel belongs by scanning the barcode and analyzing the pin code contained in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1" r="519" t="20737"/>
          <a:stretch/>
        </p:blipFill>
        <p:spPr>
          <a:xfrm>
            <a:off x="2539465" y="2315053"/>
            <a:ext cx="7113069" cy="3623912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Shape 201"/>
          <p:cNvSpPr txBox="1"/>
          <p:nvPr>
            <p:ph idx="1" type="body"/>
          </p:nvPr>
        </p:nvSpPr>
        <p:spPr>
          <a:xfrm>
            <a:off x="962527" y="909765"/>
            <a:ext cx="10732168" cy="919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Approaching towards efficient and effective parcel sorting …</a:t>
            </a:r>
            <a:endParaRPr b="1" i="1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1527142" y="-121915"/>
            <a:ext cx="9992412" cy="544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804526" y="830679"/>
            <a:ext cx="10922522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packages are given a unique barcode containing information like pin code, address, weight and dimension. This information will also be stored in a local database along with the unique barcode identification (digits).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packages are then kept on a conveyer belt. The packages are segregated on the basis of a range of pin code.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packages to be delivered to their respective destination, secondary sorting is done by scanning the barcode of each package followed by a bag identification module.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351280" y="1874728"/>
            <a:ext cx="978408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bag identification module will make use of some light indicators to determine the bag in which parcel should be placed using the information on barcode.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result of this automated sorting mechanism, the parcels are segregated and sent out for delivery.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1470267" y="2488167"/>
            <a:ext cx="104103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other mechanisms can be thought of?</a:t>
            </a:r>
            <a:endParaRPr b="1" i="1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790318" y="473349"/>
            <a:ext cx="6019800" cy="677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TILT TRAY SORTER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Shape 2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123" r="4383" t="0"/>
          <a:stretch/>
        </p:blipFill>
        <p:spPr>
          <a:xfrm>
            <a:off x="3325683" y="3733974"/>
            <a:ext cx="4949070" cy="2902417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Shape 224"/>
          <p:cNvSpPr txBox="1"/>
          <p:nvPr>
            <p:ph idx="1" type="body"/>
          </p:nvPr>
        </p:nvSpPr>
        <p:spPr>
          <a:xfrm>
            <a:off x="1112364" y="1502615"/>
            <a:ext cx="994527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tilt-tray sorter is a continuous-loop sortation conveyor that uses a technique of tilting a tray at a chute to slide the object into the chute.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fully automated sorting mechanism.</a:t>
            </a:r>
            <a:endParaRPr b="0" i="0" sz="18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1396738" y="1013765"/>
            <a:ext cx="9398524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are we not using 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Keeping the current condition of parcel hubs in mind,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tilt trays in India demands extra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some centres are already well equipped with conveyer belts.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Skilled as well as unskilled labours will be deprived of their jobs on adopting a fully automated mechanism that does not require any manual-support, hence, affecting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employment percentage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744718" y="335845"/>
            <a:ext cx="1097279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Put-to-Light solution better than the other solutions?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111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6311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components required such as LEDs, Microcontrollers etc are cheap and easily available in India. Other mechanisms require imported or expensive equipment for implementation.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3111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111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6311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adopt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belts as well as the additions to the current mechanism used in various postal hubs are easy to implement and don’t require much effort.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111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6311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Employment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Unskilled labour is given employment keeping in lines with various Government policies on increase of employment percentage in India.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455100" y="298175"/>
            <a:ext cx="2871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1082850" y="392350"/>
            <a:ext cx="5681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latin typeface="Times New Roman"/>
                <a:ea typeface="Times New Roman"/>
                <a:cs typeface="Times New Roman"/>
                <a:sym typeface="Times New Roman"/>
              </a:rPr>
              <a:t>REFERENCES :</a:t>
            </a:r>
            <a:endParaRPr sz="3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721900" y="1208375"/>
            <a:ext cx="11189400" cy="5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https://www.indiapost.gov.in/VAS/DOP_PDFFiles/Post_AR_English_2017-18.pdf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https://www.indiapost.gov.in/VAS/Pages/AboutUs/PostOfficeNetwork.aspx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http://www.tanay.co.in/blog/amazon-starts-using-india-post-and-screws-its-delivery-system-india.html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https://tech.economictimes.indiatimes.com/news/internet/india-post-to-invest-rs-322-crore-to-augment-parcel-capacity/50896256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443800" y="1271150"/>
            <a:ext cx="93690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Automated Parcel Sorting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OCR and PTL solution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2762053" y="2767280"/>
            <a:ext cx="72020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354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863125" y="486500"/>
            <a:ext cx="7344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 </a:t>
            </a:r>
            <a:r>
              <a:rPr b="1" lang="en-US" sz="3000" u="sng">
                <a:latin typeface="Times New Roman"/>
                <a:ea typeface="Times New Roman"/>
                <a:cs typeface="Times New Roman"/>
                <a:sym typeface="Times New Roman"/>
              </a:rPr>
              <a:t>Problem Statement :</a:t>
            </a:r>
            <a:endParaRPr b="1" sz="3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004375" y="1365325"/>
            <a:ext cx="10185000" cy="5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existing parcel sorting happens manually either on floor area or on conveyor belt.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entire parcel sorting does not have any Standard Operating Procedure which brings down the sorting efficiency.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At the primary sort level, articles are sorted into groups of range of pin codes to be sorted further ( secondary sort ) and bagged for destination hubs. But currently, secondary sort requires a skilled labour to find the correct destination bag.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3000" u="sng">
                <a:latin typeface="Times New Roman"/>
                <a:ea typeface="Times New Roman"/>
                <a:cs typeface="Times New Roman"/>
                <a:sym typeface="Times New Roman"/>
              </a:rPr>
              <a:t>Expected solution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automatic system so that the article can be scanned and a light over the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correct destination bag turns on using PTL solution.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155" name="Shape 155"/>
          <p:cNvSpPr txBox="1"/>
          <p:nvPr/>
        </p:nvSpPr>
        <p:spPr>
          <a:xfrm>
            <a:off x="1428100" y="1867500"/>
            <a:ext cx="9039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816050" y="236050"/>
            <a:ext cx="833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-US" sz="3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scenario in India Post</a:t>
            </a:r>
            <a:r>
              <a:rPr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816050" y="1046100"/>
            <a:ext cx="11189400" cy="56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 Post survey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India has the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postal network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world with over 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1,54,882 Post offices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which 89% of offices are in rural areas and there is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standard operating procedure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sorting of letters, postal cards, small parcels, voluminous parcels etc.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Currently, India post has a modernized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mail processing system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can sort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20,000 letters or small parcels per hour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still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rural areas,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of letters are done manually.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automatic mail processing facilities are provided in the main hubs of Delhi and Kolkata only according to the survey of 2012.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barcodes are scanned and are sorted further,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f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larger or voluminous parcels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books, electronic items etc.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600" y="1741950"/>
            <a:ext cx="6810899" cy="37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17875" y="392325"/>
            <a:ext cx="11314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latin typeface="Times New Roman"/>
                <a:ea typeface="Times New Roman"/>
                <a:cs typeface="Times New Roman"/>
                <a:sym typeface="Times New Roman"/>
              </a:rPr>
              <a:t>A glimpse of how parcel sorting is done manually in india post :</a:t>
            </a:r>
            <a:endParaRPr sz="3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17875" y="2228450"/>
            <a:ext cx="39390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OBSERVATION :</a:t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sorting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 skilled labour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possibility of human error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lack of professionalism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748650" y="486500"/>
            <a:ext cx="10694700" cy="4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 now the question arises….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we need </a:t>
            </a:r>
            <a:r>
              <a:rPr i="0" lang="en-US" sz="8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</a:t>
            </a:r>
            <a:r>
              <a:rPr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parcel sorting ?</a:t>
            </a:r>
            <a:endParaRPr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517875" y="408025"/>
            <a:ext cx="11330700" cy="6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-US" sz="2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2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ommerce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According to the Department of Post, India Post would be handling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 lakh parcels per month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near future which means the automation system is now too compelling to ignore.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ccuracy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increase in e-commerce business, human operated business is not an excellent idea as even 1% of human error in delivering a parcel to the correct bag can cost a lot. So, automation 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human error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improves  delivery speed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leading to customer satisfaction.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Expenditure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According to India Post annual survey, 23.29% of expenditure raised in the year 2015-16 only due to increase in the salary of the skilled employees. But automation gives an opportunity to the unskilled ones also for the same work at lower wages.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533575" y="1019650"/>
            <a:ext cx="113148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eliminate the human operated mechanism for parcel sorting system.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the delivery time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AutoNum type="arabicPeriod"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AutoNum type="arabicPeriod"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AutoNum type="arabicPeriod"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533575" y="125100"/>
            <a:ext cx="1031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 and Objectives of </a:t>
            </a:r>
            <a:r>
              <a:rPr b="1" lang="en-US" sz="3600" u="sng">
                <a:latin typeface="Times New Roman"/>
                <a:ea typeface="Times New Roman"/>
                <a:cs typeface="Times New Roman"/>
                <a:sym typeface="Times New Roman"/>
              </a:rPr>
              <a:t>automated</a:t>
            </a:r>
            <a:r>
              <a:rPr b="1" i="0" lang="en-US" sz="3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solution</a:t>
            </a: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068" l="16" r="550" t="6634"/>
          <a:stretch/>
        </p:blipFill>
        <p:spPr>
          <a:xfrm>
            <a:off x="1447800" y="3051207"/>
            <a:ext cx="9615638" cy="3205213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Shape 190"/>
          <p:cNvSpPr txBox="1"/>
          <p:nvPr>
            <p:ph idx="1" type="body"/>
          </p:nvPr>
        </p:nvSpPr>
        <p:spPr>
          <a:xfrm>
            <a:off x="727509" y="876434"/>
            <a:ext cx="11056219" cy="1389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"/>
              <a:buFont typeface="Noto Sans Symbols"/>
              <a:buNone/>
            </a:pPr>
            <a:r>
              <a:rPr b="1" i="1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we mean by “Put-to-Light” solution? </a:t>
            </a:r>
            <a:endParaRPr b="1" i="1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