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4F201C-0E67-497D-9854-07AF1BD56B89}">
  <a:tblStyle styleId="{CE4F201C-0E67-497D-9854-07AF1BD56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30T06:09:36.194">
    <p:pos x="6000" y="0"/>
    <p:text>add photo of india post
-forest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3-30T06:09:36.194">
    <p:pos x="6000" y="0"/>
    <p:text>review facts
-forest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3-30T06:09:36.194">
    <p:pos x="6000" y="0"/>
    <p:text>mathematical description of error percentage
-forest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3-30T06:09:36.193">
    <p:pos x="6000" y="0"/>
    <p:text>add photos of both primary and secondary sorting
-forest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754808" y="662708"/>
            <a:ext cx="75330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INDIA HACKATHON 2018</a:t>
            </a:r>
            <a:endParaRPr b="1" i="0" sz="3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436805" y="1689623"/>
            <a:ext cx="6433500" cy="14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      :           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TEAM ID 	                 :	           20249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13834" y="2744123"/>
            <a:ext cx="94002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:        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Saakshi Srivastava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TEAM MEMBERS  :           Siddhau Jain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Sree Aslesh Penisetty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Ankit Kumar Singh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Pamireddy Sucharitha 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Dhriti Kumari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Automated sorting mechanism</a:t>
            </a:r>
            <a:endParaRPr b="0" i="0" sz="59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Goals and Objectives of automated solution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749998" y="173736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eliminate the human operated mechanism for parcel sorting system.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improve the delivery time.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reduce manual error.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maximize productivity and efficiency in minimum cost.</a:t>
            </a:r>
            <a:endParaRPr/>
          </a:p>
          <a:p>
            <a:pPr indent="-139700" lvl="0" marL="368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368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368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368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Role of automation in sorting mechanism 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⚫"/>
            </a:pPr>
            <a:r>
              <a:rPr b="1" i="0" lang="en-US" sz="2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Primary Sorting</a:t>
            </a:r>
            <a:r>
              <a:rPr b="0" i="0" lang="en-US" sz="2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: In this phase of the sorting the OCR (Optical Character Recognition) is used to read the barcode and get data about the parcel from the pre existing database.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⚫"/>
            </a:pPr>
            <a:r>
              <a:rPr b="1" i="0" lang="en-US" sz="2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Secondary sorting</a:t>
            </a:r>
            <a:r>
              <a:rPr b="0" i="0" lang="en-US" sz="23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: In this the automation is done using a box based sorting mechanism. There are series of flaps which actuate based on where the parcel is supposed to go</a:t>
            </a: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18052" y="208723"/>
            <a:ext cx="2286000" cy="1411355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Enter sorting process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753139" y="815009"/>
            <a:ext cx="1302026" cy="2074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224131" y="316809"/>
            <a:ext cx="2040835" cy="1411355"/>
          </a:xfrm>
          <a:prstGeom prst="rect">
            <a:avLst/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Barcode Scanner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688535" y="498901"/>
            <a:ext cx="14511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Parcel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with barcode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6351104" y="815009"/>
            <a:ext cx="1533941" cy="2186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349449" y="498900"/>
            <a:ext cx="14610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Fetch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from database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Description of the secondary sorting mechanism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8391605" y="900408"/>
            <a:ext cx="3102779" cy="3280016"/>
            <a:chOff x="697614" y="499"/>
            <a:chExt cx="3102779" cy="3280016"/>
          </a:xfrm>
        </p:grpSpPr>
        <p:sp>
          <p:nvSpPr>
            <p:cNvPr id="174" name="Shape 174"/>
            <p:cNvSpPr/>
            <p:nvPr/>
          </p:nvSpPr>
          <p:spPr>
            <a:xfrm>
              <a:off x="697614" y="499"/>
              <a:ext cx="1477484" cy="1017986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97614" y="1018486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97614" y="1018486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Zone 1</a:t>
              </a:r>
              <a:endPara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322909" y="499"/>
              <a:ext cx="1477484" cy="1017986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322909" y="1018486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2322909" y="1018486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Zone2</a:t>
              </a:r>
              <a:endPara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97614" y="1714382"/>
              <a:ext cx="1477484" cy="1017986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97614" y="2732369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97614" y="2732369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Zone 3</a:t>
              </a:r>
              <a:endPara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322909" y="1714382"/>
              <a:ext cx="1477484" cy="1017986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322909" y="2732369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2322909" y="2732369"/>
              <a:ext cx="1477484" cy="548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Zone 4</a:t>
              </a:r>
              <a:endParaRPr b="0" i="0" sz="2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8420937" y="4023457"/>
            <a:ext cx="1477484" cy="1017986"/>
          </a:xfrm>
          <a:prstGeom prst="roundRect">
            <a:avLst>
              <a:gd fmla="val 16667" name="adj"/>
            </a:avLst>
          </a:prstGeom>
          <a:solidFill>
            <a:srgbClr val="3EBA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9864279" y="4180925"/>
            <a:ext cx="1477484" cy="1017986"/>
          </a:xfrm>
          <a:prstGeom prst="roundRect">
            <a:avLst>
              <a:gd fmla="val 16667" name="adj"/>
            </a:avLst>
          </a:prstGeom>
          <a:solidFill>
            <a:srgbClr val="3EBA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8741736" y="5041443"/>
            <a:ext cx="884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Zone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0095090" y="5222561"/>
            <a:ext cx="1015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Zone 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611113" y="1396000"/>
            <a:ext cx="4572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alignment of the stacks of boxes are as shown.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is a mechanism which is expandable to any number of zones which we would like to sort the boxes into.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There are flaps on each zone box which act as selectors as to where the parcel has to go into.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mechanism minimizes the space constrain of the current sorting mechanism used.</a:t>
            </a:r>
            <a:endParaRPr sz="2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Benefits of Automated Parcel Sorting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Removes manual labour</a:t>
            </a:r>
            <a:endParaRPr b="0" i="0" sz="2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Minimizes human error</a:t>
            </a:r>
            <a:endParaRPr b="0" i="0" sz="2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subTitle"/>
          </p:nvPr>
        </p:nvSpPr>
        <p:spPr>
          <a:xfrm>
            <a:off x="725556" y="2156792"/>
            <a:ext cx="7699598" cy="421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Noto Sans Symbols"/>
              <a:buNone/>
            </a:pPr>
            <a:r>
              <a:rPr b="0" i="0" lang="en-US" sz="60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Semi – Manual Parcel Sorting using PTL solution</a:t>
            </a:r>
            <a:endParaRPr b="0" i="0" sz="6000" u="none" cap="none" strike="noStrik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Goals and Objectives of semi-manual sorting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Description of  secondary sorting mechanism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secondary sorting mechanism is implemented here with the help of PTL solution which can be emphasized as “Put To Light ” Solution.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Put To Light solution is an effective way to reduce cost of implementation and running the mechanism 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It works on the basis that when the barcode is read , it checks for the destination and based on the destination it will glow a light based on which the bag has to be placed in.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What is PTL ?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933922" y="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PTL solution is usually employed for order assortment, product consolidation, tracking, traceability, kitting, product assembly, replenishment, packaging, validation, and slotting, among others.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When products arrive at the assortment zones, their barcode is scanned, thus illuminating the corresponding displays and providing an exact instruction of where should the product be placed. 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Operators immediately confirm the operation. An inventory control is provided, which allows identifying the order status; all of this in real time. Additionally, this control identifies the time needed for completion regarding the productivity currently handled by the system.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:\Users\RK Carbon\Desktop\put-to-light-amsort.jp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328" y="4206728"/>
            <a:ext cx="61055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46862" y="1590261"/>
            <a:ext cx="7923135" cy="3824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Parcel Sorting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&amp; PTL Solution 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4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Benefits of Semi-Manual Sorting mechanism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Employment opportunity for unskilled labor in the village areas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Give the rural citizens of India a chance at a secure living</a:t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Cost effective for the government</a:t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Time efficient as to reduces the time required for sorting </a:t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Low maintenance cost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Reduces percentage of human error</a:t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0" y="1057849"/>
            <a:ext cx="3489523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Current scenario in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India Post  </a:t>
            </a:r>
            <a:br>
              <a:rPr b="1" i="1" lang="en-US" sz="36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69268" y="864107"/>
            <a:ext cx="7315200" cy="5526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According to the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India Post survey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India has the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largest postal network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the world with over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1,54,882 Post offices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of which 89% of offices are in rural areas and there is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standard operating procedure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for sorting of letters, postal cards, small parcels, voluminous parcels etc.</a:t>
            </a:r>
            <a:endParaRPr/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Currently, India post has a modernized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automatic mail processing system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which can sort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20,000 letters or small parcels per hour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but still in rural areas, sorting of letters are done manually.</a:t>
            </a:r>
            <a:endParaRPr/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These automatic mail processing facilities are provided in the main hubs of Delhi and Kolkata only according to the survey of 2012.</a:t>
            </a:r>
            <a:endParaRPr/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But barcodes are scanned and are sorted further,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manually for larger or voluminous parcels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like books, electronic items etc.</a:t>
            </a:r>
            <a:endParaRPr/>
          </a:p>
          <a:p>
            <a:pPr indent="-43179" lvl="0" marL="18288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 glimpse of how parcel sorting is done manually in India Post </a:t>
            </a:r>
            <a:br>
              <a:rPr b="1" i="1" lang="en-US" sz="3600" u="sng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490421" y="3943927"/>
            <a:ext cx="6064936" cy="2548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Inference from the video :</a:t>
            </a:r>
            <a:endParaRPr b="0" i="0" sz="24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method of manual sorting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Definite need of skilled labour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Possibility of human error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597" y="365305"/>
            <a:ext cx="5456583" cy="365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 b="0" i="0" sz="44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69268" y="864108"/>
            <a:ext cx="7315200" cy="542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existing parcel sorting happens manually either on floor area or on conveyor belt.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entire parcel sorting does not have any Standard Operating Procedure which brings down the sorting efficiency.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At the primary sort level, articles are sorted into groups of range of pin codes to be sorted further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( secondary sort ) and bagged for destination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hubs. 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But currently, secondary sort requires a skilled 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labour to find the correct destination bag.</a:t>
            </a:r>
            <a:endParaRPr/>
          </a:p>
          <a:p>
            <a:pPr indent="-30479" lvl="0" marL="18288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How sorted parcels are checked ?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There are three levels to this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Initial Sorting is done by a sorting assistant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Then it is verified by a senior sorting assistant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And for a final check it goes to the Head sorting assistant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Even after going through such a rigorous process of checking for the correct sort of the parcel there is a small and even considerate possibility of human error. </a:t>
            </a:r>
            <a:endParaRPr b="0" i="0" sz="2400" u="none" cap="none" strike="noStrik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How many parcels could be wrongly sorted with a chance of 0.</a:t>
            </a:r>
            <a:r>
              <a:rPr lang="en-US"/>
              <a:t>1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% chance of human error ?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76250" y="502175"/>
            <a:ext cx="79251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According to some workers in India Post parcel hubs,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sorters sort 800 letters in a shift of 8 hours.</a:t>
            </a:r>
            <a:endParaRPr sz="2400"/>
          </a:p>
        </p:txBody>
      </p:sp>
      <p:graphicFrame>
        <p:nvGraphicFramePr>
          <p:cNvPr id="128" name="Shape 128"/>
          <p:cNvGraphicFramePr/>
          <p:nvPr/>
        </p:nvGraphicFramePr>
        <p:xfrm>
          <a:off x="4174400" y="16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{CE4F201C-0E67-497D-9854-07AF1BD56B89}</a:tableStyleId>
              </a:tblPr>
              <a:tblGrid>
                <a:gridCol w="4496150"/>
                <a:gridCol w="2832650"/>
              </a:tblGrid>
              <a:tr h="1881550"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❏"/>
                      </a:pPr>
                      <a:r>
                        <a:rPr lang="en-US" sz="2400"/>
                        <a:t>Considering, at least 0.1% of error by 1 sorter,</a:t>
                      </a:r>
                      <a:endParaRPr sz="24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then,</a:t>
                      </a:r>
                      <a:endParaRPr sz="24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	number of parcels , getting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	sorted wrong =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800*0.1= .8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506350"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❏"/>
                      </a:pPr>
                      <a:r>
                        <a:rPr lang="en-US" sz="2400"/>
                        <a:t>Considering, at least 50 sorters in a postal hub,</a:t>
                      </a:r>
                      <a:endParaRPr sz="24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	then,</a:t>
                      </a:r>
                      <a:endParaRPr sz="24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	Total number of parcels,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	getting sorted parcels= 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.8*50= 40 parcels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(out of 50*800=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40,000 parcels)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Estimate of the solution</a:t>
            </a:r>
            <a:endParaRPr b="0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 india we have around one and half lakh post </a:t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1100015" y="2123396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Considering such a possibility of error we have two ways to choose from which would improve the sorting efficiency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 1. Semi-manual sorting using PTL solution and unskilled labor.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 2. Complete automation of the sorting mechanism.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2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100015" y="5117507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We will go into the details, benefits and systematic evaluation of both the mechanisms</a:t>
            </a:r>
            <a:endParaRPr b="0" i="0" sz="2200" u="none" cap="none" strike="noStrik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