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aleway"/>
      <p:regular r:id="rId36"/>
      <p:bold r:id="rId37"/>
      <p:italic r:id="rId38"/>
      <p:boldItalic r:id="rId39"/>
    </p:embeddedFont>
    <p:embeddedFont>
      <p:font typeface="Lato"/>
      <p:regular r:id="rId40"/>
      <p:bold r:id="rId41"/>
      <p:italic r:id="rId42"/>
      <p:boldItalic r:id="rId43"/>
    </p:embeddedFont>
    <p:embeddedFont>
      <p:font typeface="Spectral"/>
      <p:regular r:id="rId44"/>
      <p:bold r:id="rId45"/>
      <p:italic r:id="rId46"/>
      <p:boldItalic r:id="rId47"/>
    </p:embeddedFont>
    <p:embeddedFont>
      <p:font typeface="Century Gothic"/>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42" Type="http://schemas.openxmlformats.org/officeDocument/2006/relationships/font" Target="fonts/Lato-italic.fntdata"/><Relationship Id="rId41" Type="http://schemas.openxmlformats.org/officeDocument/2006/relationships/font" Target="fonts/Lato-bold.fntdata"/><Relationship Id="rId44" Type="http://schemas.openxmlformats.org/officeDocument/2006/relationships/font" Target="fonts/Spectral-regular.fntdata"/><Relationship Id="rId43" Type="http://schemas.openxmlformats.org/officeDocument/2006/relationships/font" Target="fonts/Lato-boldItalic.fntdata"/><Relationship Id="rId46" Type="http://schemas.openxmlformats.org/officeDocument/2006/relationships/font" Target="fonts/Spectral-italic.fntdata"/><Relationship Id="rId45" Type="http://schemas.openxmlformats.org/officeDocument/2006/relationships/font" Target="fonts/Spectral-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enturyGothic-regular.fntdata"/><Relationship Id="rId47" Type="http://schemas.openxmlformats.org/officeDocument/2006/relationships/font" Target="fonts/Spectral-boldItalic.fntdata"/><Relationship Id="rId49" Type="http://schemas.openxmlformats.org/officeDocument/2006/relationships/font" Target="fonts/CenturyGothic-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aleway-bold.fntdata"/><Relationship Id="rId36" Type="http://schemas.openxmlformats.org/officeDocument/2006/relationships/font" Target="fonts/Raleway-regular.fntdata"/><Relationship Id="rId39" Type="http://schemas.openxmlformats.org/officeDocument/2006/relationships/font" Target="fonts/Raleway-boldItalic.fntdata"/><Relationship Id="rId38" Type="http://schemas.openxmlformats.org/officeDocument/2006/relationships/font" Target="fonts/Raleway-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enturyGothic-boldItalic.fntdata"/><Relationship Id="rId50" Type="http://schemas.openxmlformats.org/officeDocument/2006/relationships/font" Target="fonts/CenturyGothic-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59039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590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6f59039d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6f59039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d31f3c473_0_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d31f3c47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d31f3c47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d31f3c47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8f27da15aa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f27da15aa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d31f3c473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d31f3c47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efbea0f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efbea0f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f27da15aa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f27da15aa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f27da15aa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f27da15aa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8f27da15a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f27da15a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f27da15aa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f27da15aa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d31f3c47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d31f3c47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f27da15aa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f27da15aa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f27da15aa_1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f27da15aa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8f27da15aa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f27da15aa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f27da15aa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f27da15aa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f27da15aa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f27da15aa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8f27da15aa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f27da15aa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8f27da15aa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f27da15aa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8f27da15aa_3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f27da15aa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8f27da15aa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f27da15aa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8e5ba8110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e5ba8110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d31f3c47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d31f3c47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8f27da15aa_3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f27da15aa_3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59039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5903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59039d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59039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f27da15aa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f27da15aa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d31f3c47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d31f3c47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f27da15aa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f27da15aa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6f59039d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6f59039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hyperlink" Target="https://github.com/Sree-Vandana/Data-Science" TargetMode="External"/><Relationship Id="rId4" Type="http://schemas.openxmlformats.org/officeDocument/2006/relationships/hyperlink" Target="https://github.com/Sree-Vandana/Data-Science/blob/master/DataBreach-ResearchReport.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r>
              <a:rPr lang="en">
                <a:solidFill>
                  <a:srgbClr val="FF0000"/>
                </a:solidFill>
              </a:rPr>
              <a:t>Breach</a:t>
            </a:r>
            <a:endParaRPr>
              <a:solidFill>
                <a:srgbClr val="FF0000"/>
              </a:solidFill>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Raleway"/>
                <a:ea typeface="Raleway"/>
                <a:cs typeface="Raleway"/>
                <a:sym typeface="Raleway"/>
              </a:rPr>
              <a:t>Team:</a:t>
            </a:r>
            <a:endParaRPr b="1">
              <a:solidFill>
                <a:srgbClr val="000000"/>
              </a:solidFill>
              <a:latin typeface="Raleway"/>
              <a:ea typeface="Raleway"/>
              <a:cs typeface="Raleway"/>
              <a:sym typeface="Raleway"/>
            </a:endParaRPr>
          </a:p>
          <a:p>
            <a:pPr indent="0" lvl="0" marL="0" rtl="0" algn="l">
              <a:spcBef>
                <a:spcPts val="0"/>
              </a:spcBef>
              <a:spcAft>
                <a:spcPts val="0"/>
              </a:spcAft>
              <a:buNone/>
            </a:pPr>
            <a:r>
              <a:rPr b="1" lang="en">
                <a:solidFill>
                  <a:srgbClr val="000000"/>
                </a:solidFill>
                <a:latin typeface="Raleway"/>
                <a:ea typeface="Raleway"/>
                <a:cs typeface="Raleway"/>
                <a:sym typeface="Raleway"/>
              </a:rPr>
              <a:t>Sree Vandana  |  Swetha</a:t>
            </a:r>
            <a:endParaRPr b="1">
              <a:solidFill>
                <a:srgbClr val="000000"/>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idx="1" type="body"/>
          </p:nvPr>
        </p:nvSpPr>
        <p:spPr>
          <a:xfrm>
            <a:off x="577550" y="2054850"/>
            <a:ext cx="8306700" cy="1033800"/>
          </a:xfrm>
          <a:prstGeom prst="rect">
            <a:avLst/>
          </a:prstGeom>
        </p:spPr>
        <p:txBody>
          <a:bodyPr anchorCtr="0" anchor="t" bIns="91425" lIns="91425" spcFirstLastPara="1" rIns="91425" wrap="square" tIns="91425">
            <a:noAutofit/>
          </a:bodyPr>
          <a:lstStyle/>
          <a:p>
            <a:pPr indent="0" lvl="0" marL="0" rtl="0" algn="just">
              <a:lnSpc>
                <a:spcPct val="110000"/>
              </a:lnSpc>
              <a:spcBef>
                <a:spcPts val="0"/>
              </a:spcBef>
              <a:spcAft>
                <a:spcPts val="0"/>
              </a:spcAft>
              <a:buNone/>
            </a:pPr>
            <a:r>
              <a:rPr lang="en" sz="1600">
                <a:solidFill>
                  <a:srgbClr val="000000"/>
                </a:solidFill>
                <a:latin typeface="Spectral"/>
                <a:ea typeface="Spectral"/>
                <a:cs typeface="Spectral"/>
                <a:sym typeface="Spectral"/>
              </a:rPr>
              <a:t>The impact of breach currently is much more damaging when compared to breaches previously.</a:t>
            </a:r>
            <a:endParaRPr sz="1600">
              <a:latin typeface="Spectral"/>
              <a:ea typeface="Spectral"/>
              <a:cs typeface="Spectral"/>
              <a:sym typeface="Spectral"/>
            </a:endParaRPr>
          </a:p>
        </p:txBody>
      </p:sp>
      <p:sp>
        <p:nvSpPr>
          <p:cNvPr id="142" name="Google Shape;142;p22"/>
          <p:cNvSpPr txBox="1"/>
          <p:nvPr>
            <p:ph idx="1" type="body"/>
          </p:nvPr>
        </p:nvSpPr>
        <p:spPr>
          <a:xfrm>
            <a:off x="602450" y="2830675"/>
            <a:ext cx="8256900" cy="1033800"/>
          </a:xfrm>
          <a:prstGeom prst="rect">
            <a:avLst/>
          </a:prstGeom>
        </p:spPr>
        <p:txBody>
          <a:bodyPr anchorCtr="0" anchor="t" bIns="91425" lIns="91425" spcFirstLastPara="1" rIns="91425" wrap="square" tIns="91425">
            <a:noAutofit/>
          </a:bodyPr>
          <a:lstStyle/>
          <a:p>
            <a:pPr indent="0" lvl="0" marL="0" rtl="0" algn="just">
              <a:lnSpc>
                <a:spcPct val="110000"/>
              </a:lnSpc>
              <a:spcBef>
                <a:spcPts val="0"/>
              </a:spcBef>
              <a:spcAft>
                <a:spcPts val="0"/>
              </a:spcAft>
              <a:buNone/>
            </a:pPr>
            <a:r>
              <a:rPr lang="en" sz="1600">
                <a:solidFill>
                  <a:srgbClr val="000000"/>
                </a:solidFill>
                <a:latin typeface="Spectral"/>
                <a:ea typeface="Spectral"/>
                <a:cs typeface="Spectral"/>
                <a:sym typeface="Spectral"/>
              </a:rPr>
              <a:t>Now a single breach can affect millions, even billions of people and multiple organisations. </a:t>
            </a:r>
            <a:endParaRPr sz="1600">
              <a:latin typeface="Spectral"/>
              <a:ea typeface="Spectral"/>
              <a:cs typeface="Spectral"/>
              <a:sym typeface="Spectral"/>
            </a:endParaRPr>
          </a:p>
        </p:txBody>
      </p:sp>
      <p:sp>
        <p:nvSpPr>
          <p:cNvPr id="143" name="Google Shape;143;p22"/>
          <p:cNvSpPr txBox="1"/>
          <p:nvPr>
            <p:ph idx="1" type="body"/>
          </p:nvPr>
        </p:nvSpPr>
        <p:spPr>
          <a:xfrm>
            <a:off x="642200" y="3769575"/>
            <a:ext cx="8177400" cy="1033800"/>
          </a:xfrm>
          <a:prstGeom prst="rect">
            <a:avLst/>
          </a:prstGeom>
        </p:spPr>
        <p:txBody>
          <a:bodyPr anchorCtr="0" anchor="t" bIns="91425" lIns="91425" spcFirstLastPara="1" rIns="91425" wrap="square" tIns="91425">
            <a:noAutofit/>
          </a:bodyPr>
          <a:lstStyle/>
          <a:p>
            <a:pPr indent="0" lvl="0" marL="0" rtl="0" algn="just">
              <a:lnSpc>
                <a:spcPct val="110000"/>
              </a:lnSpc>
              <a:spcBef>
                <a:spcPts val="0"/>
              </a:spcBef>
              <a:spcAft>
                <a:spcPts val="0"/>
              </a:spcAft>
              <a:buNone/>
            </a:pPr>
            <a:r>
              <a:rPr lang="en" sz="1600">
                <a:solidFill>
                  <a:srgbClr val="000000"/>
                </a:solidFill>
                <a:latin typeface="Spectral"/>
                <a:ea typeface="Spectral"/>
                <a:cs typeface="Spectral"/>
                <a:sym typeface="Spectral"/>
              </a:rPr>
              <a:t>Whenever a breach occurs, not only one individual is affected. Infact every entity surrounding that data will be affected which includes the individual to whom the data belongs, the organisation which stores the data, the third-part vendors or company partners etc. </a:t>
            </a:r>
            <a:endParaRPr sz="1600">
              <a:latin typeface="Spectral"/>
              <a:ea typeface="Spectral"/>
              <a:cs typeface="Spectral"/>
              <a:sym typeface="Spectral"/>
            </a:endParaRPr>
          </a:p>
        </p:txBody>
      </p:sp>
      <p:sp>
        <p:nvSpPr>
          <p:cNvPr id="144" name="Google Shape;144;p22"/>
          <p:cNvSpPr txBox="1"/>
          <p:nvPr>
            <p:ph type="title"/>
          </p:nvPr>
        </p:nvSpPr>
        <p:spPr>
          <a:xfrm>
            <a:off x="642200" y="1345150"/>
            <a:ext cx="3300900" cy="538800"/>
          </a:xfrm>
          <a:prstGeom prst="rect">
            <a:avLst/>
          </a:prstGeom>
        </p:spPr>
        <p:txBody>
          <a:bodyPr anchorCtr="0" anchor="t" bIns="91425" lIns="91425" spcFirstLastPara="1" rIns="91425" wrap="square" tIns="91425">
            <a:noAutofit/>
          </a:bodyPr>
          <a:lstStyle/>
          <a:p>
            <a:pPr indent="0" lvl="0" marL="0" rtl="0" algn="just">
              <a:lnSpc>
                <a:spcPct val="110000"/>
              </a:lnSpc>
              <a:spcBef>
                <a:spcPts val="0"/>
              </a:spcBef>
              <a:spcAft>
                <a:spcPts val="0"/>
              </a:spcAft>
              <a:buNone/>
            </a:pPr>
            <a:r>
              <a:rPr lang="en">
                <a:solidFill>
                  <a:srgbClr val="000000"/>
                </a:solidFill>
              </a:rPr>
              <a:t>Impact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The </a:t>
            </a:r>
            <a:r>
              <a:rPr lang="en">
                <a:solidFill>
                  <a:srgbClr val="FF9900"/>
                </a:solidFill>
              </a:rPr>
              <a:t>Breach</a:t>
            </a:r>
            <a:endParaRPr sz="6000">
              <a:solidFill>
                <a:srgbClr val="FF9900"/>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Difficult</a:t>
            </a:r>
            <a:endParaRPr/>
          </a:p>
        </p:txBody>
      </p:sp>
      <p:sp>
        <p:nvSpPr>
          <p:cNvPr id="155" name="Google Shape;155;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lnSpc>
                <a:spcPct val="110000"/>
              </a:lnSpc>
              <a:spcBef>
                <a:spcPts val="0"/>
              </a:spcBef>
              <a:spcAft>
                <a:spcPts val="0"/>
              </a:spcAft>
              <a:buNone/>
            </a:pPr>
            <a:r>
              <a:rPr lang="en" sz="1600">
                <a:solidFill>
                  <a:srgbClr val="000000"/>
                </a:solidFill>
                <a:latin typeface="Spectral"/>
                <a:ea typeface="Spectral"/>
                <a:cs typeface="Spectral"/>
                <a:sym typeface="Spectral"/>
              </a:rPr>
              <a:t>The effects of data breach can be damaging, their impact on victims, their cost, misuse of information and much more. </a:t>
            </a:r>
            <a:endParaRPr sz="1600">
              <a:solidFill>
                <a:srgbClr val="000000"/>
              </a:solidFill>
              <a:latin typeface="Spectral"/>
              <a:ea typeface="Spectral"/>
              <a:cs typeface="Spectral"/>
              <a:sym typeface="Spectral"/>
            </a:endParaRPr>
          </a:p>
          <a:p>
            <a:pPr indent="0" lvl="0" marL="0" rtl="0" algn="just">
              <a:lnSpc>
                <a:spcPct val="110000"/>
              </a:lnSpc>
              <a:spcBef>
                <a:spcPts val="0"/>
              </a:spcBef>
              <a:spcAft>
                <a:spcPts val="0"/>
              </a:spcAft>
              <a:buNone/>
            </a:pPr>
            <a:r>
              <a:rPr lang="en" sz="1600">
                <a:solidFill>
                  <a:srgbClr val="000000"/>
                </a:solidFill>
                <a:latin typeface="Spectral"/>
                <a:ea typeface="Spectral"/>
                <a:cs typeface="Spectral"/>
                <a:sym typeface="Spectral"/>
              </a:rPr>
              <a:t>Which makes it an utmost necessity for us to identify it. But How? </a:t>
            </a:r>
            <a:endParaRPr sz="1600">
              <a:solidFill>
                <a:srgbClr val="000000"/>
              </a:solidFill>
              <a:latin typeface="Spectral"/>
              <a:ea typeface="Spectral"/>
              <a:cs typeface="Spectral"/>
              <a:sym typeface="Spectral"/>
            </a:endParaRPr>
          </a:p>
          <a:p>
            <a:pPr indent="0" lvl="0" marL="0" rtl="0" algn="just">
              <a:lnSpc>
                <a:spcPct val="110000"/>
              </a:lnSpc>
              <a:spcBef>
                <a:spcPts val="0"/>
              </a:spcBef>
              <a:spcAft>
                <a:spcPts val="0"/>
              </a:spcAft>
              <a:buNone/>
            </a:pPr>
            <a:r>
              <a:t/>
            </a:r>
            <a:endParaRPr sz="1600">
              <a:solidFill>
                <a:srgbClr val="000000"/>
              </a:solidFill>
              <a:latin typeface="Spectral"/>
              <a:ea typeface="Spectral"/>
              <a:cs typeface="Spectral"/>
              <a:sym typeface="Spectral"/>
            </a:endParaRPr>
          </a:p>
          <a:p>
            <a:pPr indent="0" lvl="0" marL="0" rtl="0" algn="just">
              <a:lnSpc>
                <a:spcPct val="110000"/>
              </a:lnSpc>
              <a:spcBef>
                <a:spcPts val="0"/>
              </a:spcBef>
              <a:spcAft>
                <a:spcPts val="0"/>
              </a:spcAft>
              <a:buNone/>
            </a:pPr>
            <a:r>
              <a:rPr i="1" lang="en" sz="1600">
                <a:solidFill>
                  <a:srgbClr val="000000"/>
                </a:solidFill>
                <a:latin typeface="Spectral"/>
                <a:ea typeface="Spectral"/>
                <a:cs typeface="Spectral"/>
                <a:sym typeface="Spectral"/>
              </a:rPr>
              <a:t>We say a breach occurred, when we know that it occurred.</a:t>
            </a:r>
            <a:r>
              <a:rPr lang="en" sz="1600">
                <a:solidFill>
                  <a:srgbClr val="000000"/>
                </a:solidFill>
                <a:latin typeface="Spectral"/>
                <a:ea typeface="Spectral"/>
                <a:cs typeface="Spectral"/>
                <a:sym typeface="Spectral"/>
              </a:rPr>
              <a:t> But most of these breaches are unidentified for a long time. </a:t>
            </a:r>
            <a:endParaRPr sz="1600">
              <a:solidFill>
                <a:srgbClr val="000000"/>
              </a:solidFill>
              <a:latin typeface="Spectral"/>
              <a:ea typeface="Spectral"/>
              <a:cs typeface="Spectral"/>
              <a:sym typeface="Spectral"/>
            </a:endParaRPr>
          </a:p>
          <a:p>
            <a:pPr indent="0" lvl="0" marL="0" rtl="0" algn="just">
              <a:lnSpc>
                <a:spcPct val="110000"/>
              </a:lnSpc>
              <a:spcBef>
                <a:spcPts val="0"/>
              </a:spcBef>
              <a:spcAft>
                <a:spcPts val="0"/>
              </a:spcAft>
              <a:buNone/>
            </a:pPr>
            <a:r>
              <a:t/>
            </a:r>
            <a:endParaRPr sz="1600">
              <a:solidFill>
                <a:srgbClr val="000000"/>
              </a:solidFill>
              <a:latin typeface="Spectral"/>
              <a:ea typeface="Spectral"/>
              <a:cs typeface="Spectral"/>
              <a:sym typeface="Spectral"/>
            </a:endParaRPr>
          </a:p>
          <a:p>
            <a:pPr indent="0" lvl="0" marL="0" rtl="0" algn="just">
              <a:lnSpc>
                <a:spcPct val="110000"/>
              </a:lnSpc>
              <a:spcBef>
                <a:spcPts val="0"/>
              </a:spcBef>
              <a:spcAft>
                <a:spcPts val="0"/>
              </a:spcAft>
              <a:buNone/>
            </a:pPr>
            <a:r>
              <a:rPr lang="en" sz="1600">
                <a:solidFill>
                  <a:srgbClr val="000000"/>
                </a:solidFill>
                <a:latin typeface="Spectral"/>
                <a:ea typeface="Spectral"/>
                <a:cs typeface="Spectral"/>
                <a:sym typeface="Spectral"/>
              </a:rPr>
              <a:t>And at the time of discovery of these breaches the damages have already happened.</a:t>
            </a:r>
            <a:endParaRPr sz="1600">
              <a:solidFill>
                <a:srgbClr val="000000"/>
              </a:solidFill>
              <a:latin typeface="Spectral"/>
              <a:ea typeface="Spectral"/>
              <a:cs typeface="Spectral"/>
              <a:sym typeface="Spectral"/>
            </a:endParaRPr>
          </a:p>
          <a:p>
            <a:pPr indent="0" lvl="0" marL="0" rtl="0" algn="just">
              <a:lnSpc>
                <a:spcPct val="110000"/>
              </a:lnSpc>
              <a:spcBef>
                <a:spcPts val="0"/>
              </a:spcBef>
              <a:spcAft>
                <a:spcPts val="0"/>
              </a:spcAft>
              <a:buNone/>
            </a:pPr>
            <a:r>
              <a:t/>
            </a:r>
            <a:endParaRPr sz="1600">
              <a:solidFill>
                <a:srgbClr val="000000"/>
              </a:solidFill>
              <a:latin typeface="Spectral"/>
              <a:ea typeface="Spectral"/>
              <a:cs typeface="Spectral"/>
              <a:sym typeface="Spectr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idx="1" type="body"/>
          </p:nvPr>
        </p:nvSpPr>
        <p:spPr>
          <a:xfrm>
            <a:off x="727650" y="1541625"/>
            <a:ext cx="7688700" cy="2261100"/>
          </a:xfrm>
          <a:prstGeom prst="rect">
            <a:avLst/>
          </a:prstGeom>
        </p:spPr>
        <p:txBody>
          <a:bodyPr anchorCtr="0" anchor="t" bIns="91425" lIns="91425" spcFirstLastPara="1" rIns="91425" wrap="square" tIns="91425">
            <a:noAutofit/>
          </a:bodyPr>
          <a:lstStyle/>
          <a:p>
            <a:pPr indent="0" lvl="0" marL="0" rtl="0" algn="just">
              <a:lnSpc>
                <a:spcPct val="110000"/>
              </a:lnSpc>
              <a:spcBef>
                <a:spcPts val="0"/>
              </a:spcBef>
              <a:spcAft>
                <a:spcPts val="0"/>
              </a:spcAft>
              <a:buNone/>
            </a:pPr>
            <a:r>
              <a:rPr lang="en" sz="1600">
                <a:solidFill>
                  <a:srgbClr val="000000"/>
                </a:solidFill>
                <a:latin typeface="Spectral"/>
                <a:ea typeface="Spectral"/>
                <a:cs typeface="Spectral"/>
                <a:sym typeface="Spectral"/>
              </a:rPr>
              <a:t>All the breaches we mentioned or appeared in the news are recorded breaches.</a:t>
            </a:r>
            <a:endParaRPr sz="1600">
              <a:solidFill>
                <a:srgbClr val="000000"/>
              </a:solidFill>
              <a:latin typeface="Spectral"/>
              <a:ea typeface="Spectral"/>
              <a:cs typeface="Spectral"/>
              <a:sym typeface="Spectral"/>
            </a:endParaRPr>
          </a:p>
          <a:p>
            <a:pPr indent="0" lvl="0" marL="0" rtl="0" algn="just">
              <a:lnSpc>
                <a:spcPct val="110000"/>
              </a:lnSpc>
              <a:spcBef>
                <a:spcPts val="0"/>
              </a:spcBef>
              <a:spcAft>
                <a:spcPts val="0"/>
              </a:spcAft>
              <a:buNone/>
            </a:pPr>
            <a:r>
              <a:t/>
            </a:r>
            <a:endParaRPr sz="1600">
              <a:solidFill>
                <a:srgbClr val="000000"/>
              </a:solidFill>
              <a:latin typeface="Spectral"/>
              <a:ea typeface="Spectral"/>
              <a:cs typeface="Spectral"/>
              <a:sym typeface="Spectral"/>
            </a:endParaRPr>
          </a:p>
          <a:p>
            <a:pPr indent="0" lvl="0" marL="0" rtl="0" algn="just">
              <a:lnSpc>
                <a:spcPct val="110000"/>
              </a:lnSpc>
              <a:spcBef>
                <a:spcPts val="0"/>
              </a:spcBef>
              <a:spcAft>
                <a:spcPts val="0"/>
              </a:spcAft>
              <a:buNone/>
            </a:pPr>
            <a:r>
              <a:rPr lang="en" sz="1600">
                <a:solidFill>
                  <a:srgbClr val="000000"/>
                </a:solidFill>
                <a:latin typeface="Spectral"/>
                <a:ea typeface="Spectral"/>
                <a:cs typeface="Spectral"/>
                <a:sym typeface="Spectral"/>
              </a:rPr>
              <a:t>There are many breaches which are unidentified and unrecorded (unknowingly or intentional)</a:t>
            </a:r>
            <a:endParaRPr sz="1600">
              <a:solidFill>
                <a:srgbClr val="000000"/>
              </a:solidFill>
              <a:latin typeface="Spectral"/>
              <a:ea typeface="Spectral"/>
              <a:cs typeface="Spectral"/>
              <a:sym typeface="Spectral"/>
            </a:endParaRPr>
          </a:p>
          <a:p>
            <a:pPr indent="0" lvl="0" marL="0" rtl="0" algn="just">
              <a:lnSpc>
                <a:spcPct val="110000"/>
              </a:lnSpc>
              <a:spcBef>
                <a:spcPts val="0"/>
              </a:spcBef>
              <a:spcAft>
                <a:spcPts val="0"/>
              </a:spcAft>
              <a:buNone/>
            </a:pPr>
            <a:r>
              <a:t/>
            </a:r>
            <a:endParaRPr sz="1600">
              <a:solidFill>
                <a:srgbClr val="000000"/>
              </a:solidFill>
              <a:latin typeface="Spectral"/>
              <a:ea typeface="Spectral"/>
              <a:cs typeface="Spectral"/>
              <a:sym typeface="Spectral"/>
            </a:endParaRPr>
          </a:p>
          <a:p>
            <a:pPr indent="0" lvl="0" marL="0" rtl="0" algn="just">
              <a:lnSpc>
                <a:spcPct val="110000"/>
              </a:lnSpc>
              <a:spcBef>
                <a:spcPts val="0"/>
              </a:spcBef>
              <a:spcAft>
                <a:spcPts val="0"/>
              </a:spcAft>
              <a:buNone/>
            </a:pPr>
            <a:r>
              <a:rPr lang="en" sz="1600">
                <a:solidFill>
                  <a:srgbClr val="000000"/>
                </a:solidFill>
                <a:latin typeface="Spectral"/>
                <a:ea typeface="Spectral"/>
                <a:cs typeface="Spectral"/>
                <a:sym typeface="Spectral"/>
              </a:rPr>
              <a:t>So identification of the breaches becomes important. A tool is required to reduce the damaging effects of  a breach. (might not prevent a breach from happening. But could reduce the after effects.)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Credit Card Fraud Detection.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t>We tried to automate the process of identifying the breach using ML Algorithms.</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Data Set</a:t>
            </a:r>
            <a:endParaRPr/>
          </a:p>
        </p:txBody>
      </p:sp>
      <p:sp>
        <p:nvSpPr>
          <p:cNvPr id="171" name="Google Shape;171;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highlight>
                  <a:srgbClr val="FFFFFF"/>
                </a:highlight>
                <a:latin typeface="Spectral"/>
                <a:ea typeface="Spectral"/>
                <a:cs typeface="Spectral"/>
                <a:sym typeface="Spectral"/>
              </a:rPr>
              <a:t>The datasets contains credit cards transactions that occurred in two days, which have 492 frauds out of 2,84,807 transactions. </a:t>
            </a:r>
            <a:endParaRPr sz="1600">
              <a:solidFill>
                <a:srgbClr val="000000"/>
              </a:solidFill>
              <a:highlight>
                <a:srgbClr val="FFFFFF"/>
              </a:highlight>
              <a:latin typeface="Spectral"/>
              <a:ea typeface="Spectral"/>
              <a:cs typeface="Spectral"/>
              <a:sym typeface="Spectral"/>
            </a:endParaRPr>
          </a:p>
          <a:p>
            <a:pPr indent="0" lvl="0" marL="0" rtl="0" algn="l">
              <a:spcBef>
                <a:spcPts val="1600"/>
              </a:spcBef>
              <a:spcAft>
                <a:spcPts val="0"/>
              </a:spcAft>
              <a:buNone/>
            </a:pPr>
            <a:r>
              <a:rPr lang="en" sz="1600">
                <a:solidFill>
                  <a:srgbClr val="000000"/>
                </a:solidFill>
                <a:highlight>
                  <a:srgbClr val="FFFFFF"/>
                </a:highlight>
                <a:latin typeface="Spectral"/>
                <a:ea typeface="Spectral"/>
                <a:cs typeface="Spectral"/>
                <a:sym typeface="Spectral"/>
              </a:rPr>
              <a:t>The dataset provided in kaggles are the result of  PCA transformation which generated Features V1, V2, … V28 (to protect the original data and the only features which have not been transformed with PCA are 'Time' and 'Amount'. ).</a:t>
            </a:r>
            <a:endParaRPr sz="1600">
              <a:solidFill>
                <a:srgbClr val="000000"/>
              </a:solidFill>
              <a:highlight>
                <a:srgbClr val="FFFFFF"/>
              </a:highlight>
              <a:latin typeface="Spectral"/>
              <a:ea typeface="Spectral"/>
              <a:cs typeface="Spectral"/>
              <a:sym typeface="Spectral"/>
            </a:endParaRPr>
          </a:p>
          <a:p>
            <a:pPr indent="0" lvl="0" marL="0" rtl="0" algn="l">
              <a:spcBef>
                <a:spcPts val="1600"/>
              </a:spcBef>
              <a:spcAft>
                <a:spcPts val="0"/>
              </a:spcAft>
              <a:buNone/>
            </a:pPr>
            <a:r>
              <a:t/>
            </a:r>
            <a:endParaRPr sz="1600">
              <a:solidFill>
                <a:srgbClr val="000000"/>
              </a:solidFill>
              <a:highlight>
                <a:srgbClr val="FFFFFF"/>
              </a:highlight>
              <a:latin typeface="Spectral"/>
              <a:ea typeface="Spectral"/>
              <a:cs typeface="Spectral"/>
              <a:sym typeface="Spectral"/>
            </a:endParaRPr>
          </a:p>
          <a:p>
            <a:pPr indent="0" lvl="0" marL="0" rtl="0" algn="l">
              <a:spcBef>
                <a:spcPts val="1600"/>
              </a:spcBef>
              <a:spcAft>
                <a:spcPts val="1600"/>
              </a:spcAft>
              <a:buNone/>
            </a:pPr>
            <a:r>
              <a:t/>
            </a:r>
            <a:endParaRPr sz="1600">
              <a:solidFill>
                <a:srgbClr val="000000"/>
              </a:solidFill>
              <a:highlight>
                <a:srgbClr val="FFFFFF"/>
              </a:highlight>
              <a:latin typeface="Spectral"/>
              <a:ea typeface="Spectral"/>
              <a:cs typeface="Spectral"/>
              <a:sym typeface="Spectr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8"/>
          <p:cNvPicPr preferRelativeResize="0"/>
          <p:nvPr/>
        </p:nvPicPr>
        <p:blipFill rotWithShape="1">
          <a:blip r:embed="rId3">
            <a:alphaModFix/>
          </a:blip>
          <a:srcRect b="8706" l="19099" r="26282" t="27465"/>
          <a:stretch/>
        </p:blipFill>
        <p:spPr>
          <a:xfrm>
            <a:off x="2204175" y="567102"/>
            <a:ext cx="6749837" cy="4437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A Model</a:t>
            </a:r>
            <a:endParaRPr/>
          </a:p>
        </p:txBody>
      </p:sp>
      <p:sp>
        <p:nvSpPr>
          <p:cNvPr id="182" name="Google Shape;182;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rgbClr val="000000"/>
              </a:buClr>
              <a:buSzPts val="1600"/>
              <a:buFont typeface="Spectral"/>
              <a:buAutoNum type="arabicPeriod"/>
            </a:pPr>
            <a:r>
              <a:rPr lang="en" sz="1600">
                <a:solidFill>
                  <a:srgbClr val="000000"/>
                </a:solidFill>
                <a:latin typeface="Spectral"/>
                <a:ea typeface="Spectral"/>
                <a:cs typeface="Spectral"/>
                <a:sym typeface="Spectral"/>
              </a:rPr>
              <a:t>SVM (Support vector Machine)</a:t>
            </a:r>
            <a:endParaRPr sz="1600">
              <a:solidFill>
                <a:srgbClr val="000000"/>
              </a:solidFill>
              <a:latin typeface="Spectral"/>
              <a:ea typeface="Spectral"/>
              <a:cs typeface="Spectral"/>
              <a:sym typeface="Spectral"/>
            </a:endParaRPr>
          </a:p>
          <a:p>
            <a:pPr indent="-330200" lvl="0" marL="457200" rtl="0" algn="l">
              <a:lnSpc>
                <a:spcPct val="200000"/>
              </a:lnSpc>
              <a:spcBef>
                <a:spcPts val="0"/>
              </a:spcBef>
              <a:spcAft>
                <a:spcPts val="0"/>
              </a:spcAft>
              <a:buClr>
                <a:srgbClr val="000000"/>
              </a:buClr>
              <a:buSzPts val="1600"/>
              <a:buFont typeface="Spectral"/>
              <a:buAutoNum type="arabicPeriod"/>
            </a:pPr>
            <a:r>
              <a:rPr lang="en" sz="1600">
                <a:solidFill>
                  <a:srgbClr val="000000"/>
                </a:solidFill>
                <a:latin typeface="Spectral"/>
                <a:ea typeface="Spectral"/>
                <a:cs typeface="Spectral"/>
                <a:sym typeface="Spectral"/>
              </a:rPr>
              <a:t>Isolated Forest</a:t>
            </a:r>
            <a:endParaRPr sz="1600">
              <a:solidFill>
                <a:srgbClr val="000000"/>
              </a:solidFill>
              <a:latin typeface="Spectral"/>
              <a:ea typeface="Spectral"/>
              <a:cs typeface="Spectral"/>
              <a:sym typeface="Spectral"/>
            </a:endParaRPr>
          </a:p>
          <a:p>
            <a:pPr indent="-330200" lvl="0" marL="457200" rtl="0" algn="l">
              <a:lnSpc>
                <a:spcPct val="200000"/>
              </a:lnSpc>
              <a:spcBef>
                <a:spcPts val="0"/>
              </a:spcBef>
              <a:spcAft>
                <a:spcPts val="0"/>
              </a:spcAft>
              <a:buClr>
                <a:srgbClr val="000000"/>
              </a:buClr>
              <a:buSzPts val="1600"/>
              <a:buFont typeface="Spectral"/>
              <a:buAutoNum type="arabicPeriod"/>
            </a:pPr>
            <a:r>
              <a:rPr lang="en" sz="1600">
                <a:solidFill>
                  <a:srgbClr val="000000"/>
                </a:solidFill>
                <a:latin typeface="Spectral"/>
                <a:ea typeface="Spectral"/>
                <a:cs typeface="Spectral"/>
                <a:sym typeface="Spectral"/>
              </a:rPr>
              <a:t>Logical Regression</a:t>
            </a:r>
            <a:endParaRPr sz="1600">
              <a:solidFill>
                <a:srgbClr val="000000"/>
              </a:solidFill>
              <a:latin typeface="Spectral"/>
              <a:ea typeface="Spectral"/>
              <a:cs typeface="Spectral"/>
              <a:sym typeface="Spectr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00000"/>
              </a:buClr>
              <a:buSzPts val="1600"/>
              <a:buFont typeface="Raleway"/>
              <a:buAutoNum type="arabicPeriod"/>
            </a:pPr>
            <a:r>
              <a:rPr lang="en" sz="1600">
                <a:solidFill>
                  <a:srgbClr val="000000"/>
                </a:solidFill>
              </a:rPr>
              <a:t>SVM (Support vector Machine)</a:t>
            </a:r>
            <a:endParaRPr/>
          </a:p>
        </p:txBody>
      </p:sp>
      <p:pic>
        <p:nvPicPr>
          <p:cNvPr id="188" name="Google Shape;188;p30"/>
          <p:cNvPicPr preferRelativeResize="0"/>
          <p:nvPr/>
        </p:nvPicPr>
        <p:blipFill rotWithShape="1">
          <a:blip r:embed="rId3">
            <a:alphaModFix/>
          </a:blip>
          <a:srcRect b="0" l="0" r="1883" t="0"/>
          <a:stretch/>
        </p:blipFill>
        <p:spPr>
          <a:xfrm>
            <a:off x="1984800" y="1853850"/>
            <a:ext cx="4626701" cy="3143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000000"/>
                </a:solidFill>
              </a:rPr>
              <a:t>2. </a:t>
            </a:r>
            <a:r>
              <a:rPr lang="en">
                <a:solidFill>
                  <a:srgbClr val="000000"/>
                </a:solidFill>
              </a:rPr>
              <a:t>Isolated Forest</a:t>
            </a:r>
            <a:endParaRPr/>
          </a:p>
        </p:txBody>
      </p:sp>
      <p:pic>
        <p:nvPicPr>
          <p:cNvPr id="194" name="Google Shape;194;p31"/>
          <p:cNvPicPr preferRelativeResize="0"/>
          <p:nvPr/>
        </p:nvPicPr>
        <p:blipFill>
          <a:blip r:embed="rId3">
            <a:alphaModFix/>
          </a:blip>
          <a:stretch>
            <a:fillRect/>
          </a:stretch>
        </p:blipFill>
        <p:spPr>
          <a:xfrm>
            <a:off x="1346250" y="1853850"/>
            <a:ext cx="6537863" cy="298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Project &amp; Objective</a:t>
            </a:r>
            <a:endParaRPr/>
          </a:p>
        </p:txBody>
      </p:sp>
      <p:sp>
        <p:nvSpPr>
          <p:cNvPr id="93" name="Google Shape;93;p14"/>
          <p:cNvSpPr txBox="1"/>
          <p:nvPr>
            <p:ph idx="1" type="body"/>
          </p:nvPr>
        </p:nvSpPr>
        <p:spPr>
          <a:xfrm>
            <a:off x="729450" y="2078875"/>
            <a:ext cx="7688700" cy="2717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Spectral"/>
              <a:buChar char="●"/>
            </a:pPr>
            <a:r>
              <a:rPr lang="en" sz="1600">
                <a:solidFill>
                  <a:srgbClr val="000000"/>
                </a:solidFill>
                <a:latin typeface="Spectral"/>
                <a:ea typeface="Spectral"/>
                <a:cs typeface="Spectral"/>
                <a:sym typeface="Spectral"/>
              </a:rPr>
              <a:t>We did an implementation project. Our goal was to built a model that could classify if a </a:t>
            </a:r>
            <a:r>
              <a:rPr lang="en" sz="1600">
                <a:solidFill>
                  <a:srgbClr val="000000"/>
                </a:solidFill>
                <a:latin typeface="Spectral"/>
                <a:ea typeface="Spectral"/>
                <a:cs typeface="Spectral"/>
                <a:sym typeface="Spectral"/>
              </a:rPr>
              <a:t>credit</a:t>
            </a:r>
            <a:r>
              <a:rPr lang="en" sz="1600">
                <a:solidFill>
                  <a:srgbClr val="000000"/>
                </a:solidFill>
                <a:latin typeface="Spectral"/>
                <a:ea typeface="Spectral"/>
                <a:cs typeface="Spectral"/>
                <a:sym typeface="Spectral"/>
              </a:rPr>
              <a:t> card transaction is fraudulent or not.  For this we used machine learning algorithms. </a:t>
            </a:r>
            <a:endParaRPr sz="1600">
              <a:solidFill>
                <a:srgbClr val="000000"/>
              </a:solidFill>
              <a:latin typeface="Spectral"/>
              <a:ea typeface="Spectral"/>
              <a:cs typeface="Spectral"/>
              <a:sym typeface="Spectral"/>
            </a:endParaRPr>
          </a:p>
          <a:p>
            <a:pPr indent="-330200" lvl="0" marL="457200" rtl="0" algn="l">
              <a:spcBef>
                <a:spcPts val="1000"/>
              </a:spcBef>
              <a:spcAft>
                <a:spcPts val="0"/>
              </a:spcAft>
              <a:buClr>
                <a:srgbClr val="000000"/>
              </a:buClr>
              <a:buSzPts val="1600"/>
              <a:buFont typeface="Spectral"/>
              <a:buChar char="●"/>
            </a:pPr>
            <a:r>
              <a:rPr lang="en" sz="1600">
                <a:solidFill>
                  <a:srgbClr val="000000"/>
                </a:solidFill>
                <a:latin typeface="Spectral"/>
                <a:ea typeface="Spectral"/>
                <a:cs typeface="Spectral"/>
                <a:sym typeface="Spectral"/>
              </a:rPr>
              <a:t>Our</a:t>
            </a:r>
            <a:r>
              <a:rPr lang="en" sz="1600">
                <a:solidFill>
                  <a:srgbClr val="000000"/>
                </a:solidFill>
                <a:latin typeface="Spectral"/>
                <a:ea typeface="Spectral"/>
                <a:cs typeface="Spectral"/>
                <a:sym typeface="Spectral"/>
              </a:rPr>
              <a:t> main objective is to focus our attention on </a:t>
            </a:r>
            <a:r>
              <a:rPr b="1" i="1" lang="en" sz="1600">
                <a:solidFill>
                  <a:srgbClr val="000000"/>
                </a:solidFill>
                <a:latin typeface="Spectral"/>
                <a:ea typeface="Spectral"/>
                <a:cs typeface="Spectral"/>
                <a:sym typeface="Spectral"/>
              </a:rPr>
              <a:t>identifying </a:t>
            </a:r>
            <a:r>
              <a:rPr b="1" i="1" lang="en" sz="1600">
                <a:solidFill>
                  <a:srgbClr val="000000"/>
                </a:solidFill>
                <a:latin typeface="Spectral"/>
                <a:ea typeface="Spectral"/>
                <a:cs typeface="Spectral"/>
                <a:sym typeface="Spectral"/>
              </a:rPr>
              <a:t>whether</a:t>
            </a:r>
            <a:r>
              <a:rPr b="1" i="1" lang="en" sz="1600">
                <a:solidFill>
                  <a:srgbClr val="000000"/>
                </a:solidFill>
                <a:latin typeface="Spectral"/>
                <a:ea typeface="Spectral"/>
                <a:cs typeface="Spectral"/>
                <a:sym typeface="Spectral"/>
              </a:rPr>
              <a:t> a breach </a:t>
            </a:r>
            <a:r>
              <a:rPr b="1" i="1" lang="en" sz="1600">
                <a:solidFill>
                  <a:srgbClr val="000000"/>
                </a:solidFill>
                <a:highlight>
                  <a:srgbClr val="FFFFFF"/>
                </a:highlight>
                <a:latin typeface="Spectral"/>
                <a:ea typeface="Spectral"/>
                <a:cs typeface="Spectral"/>
                <a:sym typeface="Spectral"/>
              </a:rPr>
              <a:t>occurred</a:t>
            </a:r>
            <a:r>
              <a:rPr b="1" i="1" lang="en" sz="1600">
                <a:solidFill>
                  <a:srgbClr val="000000"/>
                </a:solidFill>
                <a:latin typeface="Spectral"/>
                <a:ea typeface="Spectral"/>
                <a:cs typeface="Spectral"/>
                <a:sym typeface="Spectral"/>
              </a:rPr>
              <a:t> or not</a:t>
            </a:r>
            <a:r>
              <a:rPr lang="en" sz="1600">
                <a:solidFill>
                  <a:srgbClr val="000000"/>
                </a:solidFill>
                <a:latin typeface="Spectral"/>
                <a:ea typeface="Spectral"/>
                <a:cs typeface="Spectral"/>
                <a:sym typeface="Spectral"/>
              </a:rPr>
              <a:t>. </a:t>
            </a:r>
            <a:endParaRPr sz="1600">
              <a:solidFill>
                <a:srgbClr val="000000"/>
              </a:solidFill>
              <a:latin typeface="Spectral"/>
              <a:ea typeface="Spectral"/>
              <a:cs typeface="Spectral"/>
              <a:sym typeface="Spectral"/>
            </a:endParaRPr>
          </a:p>
          <a:p>
            <a:pPr indent="-330200" lvl="0" marL="457200" rtl="0" algn="l">
              <a:spcBef>
                <a:spcPts val="1000"/>
              </a:spcBef>
              <a:spcAft>
                <a:spcPts val="0"/>
              </a:spcAft>
              <a:buClr>
                <a:srgbClr val="000000"/>
              </a:buClr>
              <a:buSzPts val="1600"/>
              <a:buFont typeface="Spectral"/>
              <a:buChar char="●"/>
            </a:pPr>
            <a:r>
              <a:rPr b="1" i="1" lang="en" sz="1600">
                <a:solidFill>
                  <a:srgbClr val="000000"/>
                </a:solidFill>
                <a:latin typeface="Spectral"/>
                <a:ea typeface="Spectral"/>
                <a:cs typeface="Spectral"/>
                <a:sym typeface="Spectral"/>
              </a:rPr>
              <a:t>“It’s important to identify a Breach in early </a:t>
            </a:r>
            <a:r>
              <a:rPr b="1" i="1" lang="en" sz="1600">
                <a:solidFill>
                  <a:srgbClr val="000000"/>
                </a:solidFill>
                <a:latin typeface="Spectral"/>
                <a:ea typeface="Spectral"/>
                <a:cs typeface="Spectral"/>
                <a:sym typeface="Spectral"/>
              </a:rPr>
              <a:t>stages,</a:t>
            </a:r>
            <a:r>
              <a:rPr b="1" i="1" lang="en" sz="1600">
                <a:solidFill>
                  <a:srgbClr val="000000"/>
                </a:solidFill>
                <a:latin typeface="Spectral"/>
                <a:ea typeface="Spectral"/>
                <a:cs typeface="Spectral"/>
                <a:sym typeface="Spectral"/>
              </a:rPr>
              <a:t> as the damaging effect </a:t>
            </a:r>
            <a:r>
              <a:rPr b="1" i="1" lang="en" sz="1600">
                <a:solidFill>
                  <a:srgbClr val="000000"/>
                </a:solidFill>
                <a:latin typeface="Spectral"/>
                <a:ea typeface="Spectral"/>
                <a:cs typeface="Spectral"/>
                <a:sym typeface="Spectral"/>
              </a:rPr>
              <a:t>increase</a:t>
            </a:r>
            <a:r>
              <a:rPr b="1" i="1" lang="en" sz="1600">
                <a:solidFill>
                  <a:srgbClr val="000000"/>
                </a:solidFill>
                <a:latin typeface="Spectral"/>
                <a:ea typeface="Spectral"/>
                <a:cs typeface="Spectral"/>
                <a:sym typeface="Spectral"/>
              </a:rPr>
              <a:t> as the time to identify them increase” </a:t>
            </a:r>
            <a:endParaRPr sz="1600">
              <a:solidFill>
                <a:srgbClr val="000000"/>
              </a:solidFill>
              <a:latin typeface="Spectral"/>
              <a:ea typeface="Spectral"/>
              <a:cs typeface="Spectral"/>
              <a:sym typeface="Spectral"/>
            </a:endParaRPr>
          </a:p>
          <a:p>
            <a:pPr indent="0" lvl="0" marL="0" rtl="0" algn="l">
              <a:spcBef>
                <a:spcPts val="1600"/>
              </a:spcBef>
              <a:spcAft>
                <a:spcPts val="1600"/>
              </a:spcAft>
              <a:buNone/>
            </a:pPr>
            <a:r>
              <a:t/>
            </a:r>
            <a:endParaRPr sz="1600">
              <a:solidFill>
                <a:srgbClr val="000000"/>
              </a:solidFill>
              <a:latin typeface="Spectral"/>
              <a:ea typeface="Spectral"/>
              <a:cs typeface="Spectral"/>
              <a:sym typeface="Spectr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a:t>
            </a:r>
            <a:r>
              <a:rPr lang="en">
                <a:solidFill>
                  <a:srgbClr val="000000"/>
                </a:solidFill>
              </a:rPr>
              <a:t>Logical Regression</a:t>
            </a:r>
            <a:endParaRPr/>
          </a:p>
        </p:txBody>
      </p:sp>
      <p:pic>
        <p:nvPicPr>
          <p:cNvPr id="200" name="Google Shape;200;p32"/>
          <p:cNvPicPr preferRelativeResize="0"/>
          <p:nvPr/>
        </p:nvPicPr>
        <p:blipFill>
          <a:blip r:embed="rId3">
            <a:alphaModFix/>
          </a:blip>
          <a:stretch>
            <a:fillRect/>
          </a:stretch>
        </p:blipFill>
        <p:spPr>
          <a:xfrm>
            <a:off x="2583900" y="1853850"/>
            <a:ext cx="3979800" cy="2984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727800" y="1410825"/>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of the models</a:t>
            </a:r>
            <a:endParaRPr sz="6000">
              <a:solidFill>
                <a:srgbClr val="FF9900"/>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to Analyze The Performance of the Models</a:t>
            </a:r>
            <a:endParaRPr/>
          </a:p>
        </p:txBody>
      </p:sp>
      <p:sp>
        <p:nvSpPr>
          <p:cNvPr id="211" name="Google Shape;211;p34"/>
          <p:cNvSpPr txBox="1"/>
          <p:nvPr>
            <p:ph idx="1" type="body"/>
          </p:nvPr>
        </p:nvSpPr>
        <p:spPr>
          <a:xfrm>
            <a:off x="727650" y="2277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Spectral"/>
                <a:ea typeface="Spectral"/>
                <a:cs typeface="Spectral"/>
                <a:sym typeface="Spectral"/>
              </a:rPr>
              <a:t>We cannot use Accuracy of the model’s prediction  to determine  the models performance as this is highly imbalanced data set.</a:t>
            </a:r>
            <a:endParaRPr sz="1600">
              <a:solidFill>
                <a:srgbClr val="000000"/>
              </a:solidFill>
              <a:latin typeface="Spectral"/>
              <a:ea typeface="Spectral"/>
              <a:cs typeface="Spectral"/>
              <a:sym typeface="Spectral"/>
            </a:endParaRPr>
          </a:p>
          <a:p>
            <a:pPr indent="0" lvl="0" marL="0" rtl="0" algn="l">
              <a:spcBef>
                <a:spcPts val="1600"/>
              </a:spcBef>
              <a:spcAft>
                <a:spcPts val="0"/>
              </a:spcAft>
              <a:buNone/>
            </a:pPr>
            <a:r>
              <a:rPr lang="en" sz="1600">
                <a:solidFill>
                  <a:srgbClr val="000000"/>
                </a:solidFill>
                <a:latin typeface="Spectral"/>
                <a:ea typeface="Spectral"/>
                <a:cs typeface="Spectral"/>
                <a:sym typeface="Spectral"/>
              </a:rPr>
              <a:t>So we are going to use </a:t>
            </a:r>
            <a:endParaRPr sz="1600">
              <a:solidFill>
                <a:srgbClr val="000000"/>
              </a:solidFill>
              <a:latin typeface="Spectral"/>
              <a:ea typeface="Spectral"/>
              <a:cs typeface="Spectral"/>
              <a:sym typeface="Spectral"/>
            </a:endParaRPr>
          </a:p>
          <a:p>
            <a:pPr indent="0" lvl="0" marL="0" rtl="0" algn="l">
              <a:spcBef>
                <a:spcPts val="1600"/>
              </a:spcBef>
              <a:spcAft>
                <a:spcPts val="0"/>
              </a:spcAft>
              <a:buNone/>
            </a:pPr>
            <a:r>
              <a:rPr lang="en" sz="1600">
                <a:solidFill>
                  <a:srgbClr val="000000"/>
                </a:solidFill>
                <a:latin typeface="Spectral"/>
                <a:ea typeface="Spectral"/>
                <a:cs typeface="Spectral"/>
                <a:sym typeface="Spectral"/>
              </a:rPr>
              <a:t>1.</a:t>
            </a:r>
            <a:r>
              <a:rPr lang="en" sz="1600">
                <a:solidFill>
                  <a:srgbClr val="000000"/>
                </a:solidFill>
                <a:latin typeface="Spectral"/>
                <a:ea typeface="Spectral"/>
                <a:cs typeface="Spectral"/>
                <a:sym typeface="Spectral"/>
              </a:rPr>
              <a:t>Precision</a:t>
            </a:r>
            <a:endParaRPr sz="1600">
              <a:solidFill>
                <a:srgbClr val="000000"/>
              </a:solidFill>
              <a:latin typeface="Spectral"/>
              <a:ea typeface="Spectral"/>
              <a:cs typeface="Spectral"/>
              <a:sym typeface="Spectral"/>
            </a:endParaRPr>
          </a:p>
          <a:p>
            <a:pPr indent="0" lvl="0" marL="0" rtl="0" algn="l">
              <a:spcBef>
                <a:spcPts val="1600"/>
              </a:spcBef>
              <a:spcAft>
                <a:spcPts val="0"/>
              </a:spcAft>
              <a:buNone/>
            </a:pPr>
            <a:r>
              <a:rPr lang="en" sz="1600">
                <a:solidFill>
                  <a:srgbClr val="000000"/>
                </a:solidFill>
                <a:latin typeface="Spectral"/>
                <a:ea typeface="Spectral"/>
                <a:cs typeface="Spectral"/>
                <a:sym typeface="Spectral"/>
              </a:rPr>
              <a:t>2. Recall </a:t>
            </a:r>
            <a:endParaRPr sz="1600">
              <a:solidFill>
                <a:srgbClr val="000000"/>
              </a:solidFill>
              <a:latin typeface="Spectral"/>
              <a:ea typeface="Spectral"/>
              <a:cs typeface="Spectral"/>
              <a:sym typeface="Spectral"/>
            </a:endParaRPr>
          </a:p>
          <a:p>
            <a:pPr indent="0" lvl="0" marL="0" rtl="0" algn="l">
              <a:spcBef>
                <a:spcPts val="1600"/>
              </a:spcBef>
              <a:spcAft>
                <a:spcPts val="1600"/>
              </a:spcAft>
              <a:buNone/>
            </a:pPr>
            <a:r>
              <a:rPr lang="en" sz="1600">
                <a:solidFill>
                  <a:srgbClr val="000000"/>
                </a:solidFill>
                <a:latin typeface="Spectral"/>
                <a:ea typeface="Spectral"/>
                <a:cs typeface="Spectral"/>
                <a:sym typeface="Spectral"/>
              </a:rPr>
              <a:t>3. F1 score</a:t>
            </a:r>
            <a:endParaRPr sz="1600">
              <a:solidFill>
                <a:srgbClr val="000000"/>
              </a:solidFill>
              <a:latin typeface="Spectral"/>
              <a:ea typeface="Spectral"/>
              <a:cs typeface="Spectral"/>
              <a:sym typeface="Spectr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727650" y="1239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Definitions</a:t>
            </a:r>
            <a:endParaRPr/>
          </a:p>
        </p:txBody>
      </p:sp>
      <p:sp>
        <p:nvSpPr>
          <p:cNvPr id="217" name="Google Shape;217;p35"/>
          <p:cNvSpPr txBox="1"/>
          <p:nvPr>
            <p:ph idx="1" type="body"/>
          </p:nvPr>
        </p:nvSpPr>
        <p:spPr>
          <a:xfrm>
            <a:off x="727650" y="17212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AutoNum type="arabicPeriod"/>
            </a:pPr>
            <a:r>
              <a:rPr b="1" lang="en" sz="1600">
                <a:solidFill>
                  <a:srgbClr val="000000"/>
                </a:solidFill>
                <a:latin typeface="Spectral"/>
                <a:ea typeface="Spectral"/>
                <a:cs typeface="Spectral"/>
                <a:sym typeface="Spectral"/>
              </a:rPr>
              <a:t>Precision:</a:t>
            </a:r>
            <a:r>
              <a:rPr lang="en" sz="1600">
                <a:solidFill>
                  <a:srgbClr val="000000"/>
                </a:solidFill>
                <a:latin typeface="Spectral"/>
                <a:ea typeface="Spectral"/>
                <a:cs typeface="Spectral"/>
                <a:sym typeface="Spectral"/>
              </a:rPr>
              <a:t> </a:t>
            </a:r>
            <a:r>
              <a:rPr lang="en" sz="1600">
                <a:solidFill>
                  <a:srgbClr val="000000"/>
                </a:solidFill>
                <a:highlight>
                  <a:srgbClr val="FFFFFF"/>
                </a:highlight>
                <a:latin typeface="Spectral"/>
                <a:ea typeface="Spectral"/>
                <a:cs typeface="Spectral"/>
                <a:sym typeface="Spectral"/>
              </a:rPr>
              <a:t> </a:t>
            </a:r>
            <a:r>
              <a:rPr lang="en" sz="1400">
                <a:solidFill>
                  <a:srgbClr val="000000"/>
                </a:solidFill>
                <a:highlight>
                  <a:srgbClr val="FFFFFF"/>
                </a:highlight>
                <a:latin typeface="Spectral"/>
                <a:ea typeface="Spectral"/>
                <a:cs typeface="Spectral"/>
                <a:sym typeface="Spectral"/>
              </a:rPr>
              <a:t>Precision is the ratio of correctly predicted positive observations to the total predicted positive observations.</a:t>
            </a:r>
            <a:endParaRPr sz="1400">
              <a:solidFill>
                <a:srgbClr val="000000"/>
              </a:solidFill>
              <a:highlight>
                <a:srgbClr val="FFFFFF"/>
              </a:highlight>
              <a:latin typeface="Spectral"/>
              <a:ea typeface="Spectral"/>
              <a:cs typeface="Spectral"/>
              <a:sym typeface="Spectral"/>
            </a:endParaRPr>
          </a:p>
          <a:p>
            <a:pPr indent="0" lvl="0" marL="457200" rtl="0" algn="l">
              <a:spcBef>
                <a:spcPts val="0"/>
              </a:spcBef>
              <a:spcAft>
                <a:spcPts val="0"/>
              </a:spcAft>
              <a:buNone/>
            </a:pPr>
            <a:r>
              <a:rPr lang="en" sz="1400">
                <a:solidFill>
                  <a:srgbClr val="000000"/>
                </a:solidFill>
                <a:highlight>
                  <a:srgbClr val="FFFFFF"/>
                </a:highlight>
                <a:latin typeface="Spectral"/>
                <a:ea typeface="Spectral"/>
                <a:cs typeface="Spectral"/>
                <a:sym typeface="Spectral"/>
              </a:rPr>
              <a:t>(it is the measure of correctness, measure of correctly identified positive cases from all cases).</a:t>
            </a:r>
            <a:endParaRPr sz="1400">
              <a:solidFill>
                <a:srgbClr val="000000"/>
              </a:solidFill>
              <a:highlight>
                <a:srgbClr val="FFFFFF"/>
              </a:highlight>
              <a:latin typeface="Spectral"/>
              <a:ea typeface="Spectral"/>
              <a:cs typeface="Spectral"/>
              <a:sym typeface="Spectral"/>
            </a:endParaRPr>
          </a:p>
          <a:p>
            <a:pPr indent="457200" lvl="0" marL="2286000" rtl="0" algn="l">
              <a:spcBef>
                <a:spcPts val="0"/>
              </a:spcBef>
              <a:spcAft>
                <a:spcPts val="0"/>
              </a:spcAft>
              <a:buNone/>
            </a:pPr>
            <a:r>
              <a:rPr b="1" lang="en" sz="1600">
                <a:solidFill>
                  <a:srgbClr val="000000"/>
                </a:solidFill>
                <a:highlight>
                  <a:srgbClr val="FFFFFF"/>
                </a:highlight>
                <a:latin typeface="Spectral"/>
                <a:ea typeface="Spectral"/>
                <a:cs typeface="Spectral"/>
                <a:sym typeface="Spectral"/>
              </a:rPr>
              <a:t>Precision = TP/TP+FP</a:t>
            </a:r>
            <a:endParaRPr b="1" sz="1600">
              <a:solidFill>
                <a:srgbClr val="000000"/>
              </a:solidFill>
              <a:highlight>
                <a:srgbClr val="FFFFFF"/>
              </a:highlight>
              <a:latin typeface="Spectral"/>
              <a:ea typeface="Spectral"/>
              <a:cs typeface="Spectral"/>
              <a:sym typeface="Spectral"/>
            </a:endParaRPr>
          </a:p>
          <a:p>
            <a:pPr indent="-330200" lvl="0" marL="457200" rtl="0" algn="l">
              <a:spcBef>
                <a:spcPts val="0"/>
              </a:spcBef>
              <a:spcAft>
                <a:spcPts val="0"/>
              </a:spcAft>
              <a:buClr>
                <a:srgbClr val="000000"/>
              </a:buClr>
              <a:buSzPts val="1600"/>
              <a:buFont typeface="Spectral"/>
              <a:buAutoNum type="arabicPeriod"/>
            </a:pPr>
            <a:r>
              <a:rPr b="1" lang="en" sz="1600">
                <a:solidFill>
                  <a:srgbClr val="000000"/>
                </a:solidFill>
                <a:latin typeface="Spectral"/>
                <a:ea typeface="Spectral"/>
                <a:cs typeface="Spectral"/>
                <a:sym typeface="Spectral"/>
              </a:rPr>
              <a:t>Recall:</a:t>
            </a:r>
            <a:r>
              <a:rPr lang="en" sz="1600">
                <a:solidFill>
                  <a:srgbClr val="000000"/>
                </a:solidFill>
                <a:latin typeface="Spectral"/>
                <a:ea typeface="Spectral"/>
                <a:cs typeface="Spectral"/>
                <a:sym typeface="Spectral"/>
              </a:rPr>
              <a:t> </a:t>
            </a:r>
            <a:r>
              <a:rPr lang="en" sz="1400">
                <a:solidFill>
                  <a:srgbClr val="000000"/>
                </a:solidFill>
                <a:highlight>
                  <a:srgbClr val="FFFFFF"/>
                </a:highlight>
                <a:latin typeface="Spectral"/>
                <a:ea typeface="Spectral"/>
                <a:cs typeface="Spectral"/>
                <a:sym typeface="Spectral"/>
              </a:rPr>
              <a:t>Recall is the ratio of correctly predicted positive observations to the all observations in actual class </a:t>
            </a:r>
            <a:endParaRPr sz="1400">
              <a:solidFill>
                <a:srgbClr val="000000"/>
              </a:solidFill>
              <a:highlight>
                <a:srgbClr val="FFFFFF"/>
              </a:highlight>
              <a:latin typeface="Spectral"/>
              <a:ea typeface="Spectral"/>
              <a:cs typeface="Spectral"/>
              <a:sym typeface="Spectral"/>
            </a:endParaRPr>
          </a:p>
          <a:p>
            <a:pPr indent="0" lvl="0" marL="457200" rtl="0" algn="l">
              <a:spcBef>
                <a:spcPts val="0"/>
              </a:spcBef>
              <a:spcAft>
                <a:spcPts val="0"/>
              </a:spcAft>
              <a:buNone/>
            </a:pPr>
            <a:r>
              <a:rPr lang="en" sz="1400">
                <a:solidFill>
                  <a:srgbClr val="000000"/>
                </a:solidFill>
                <a:latin typeface="Spectral"/>
                <a:ea typeface="Spectral"/>
                <a:cs typeface="Spectral"/>
                <a:sym typeface="Spectral"/>
              </a:rPr>
              <a:t>(It is a measure of correctly identified positive cases from all the actual positive cases)</a:t>
            </a:r>
            <a:endParaRPr sz="1400">
              <a:solidFill>
                <a:srgbClr val="000000"/>
              </a:solidFill>
              <a:latin typeface="Spectral"/>
              <a:ea typeface="Spectral"/>
              <a:cs typeface="Spectral"/>
              <a:sym typeface="Spectral"/>
            </a:endParaRPr>
          </a:p>
          <a:p>
            <a:pPr indent="457200" lvl="0" marL="2286000" rtl="0" algn="l">
              <a:spcBef>
                <a:spcPts val="0"/>
              </a:spcBef>
              <a:spcAft>
                <a:spcPts val="0"/>
              </a:spcAft>
              <a:buNone/>
            </a:pPr>
            <a:r>
              <a:rPr b="1" lang="en" sz="1600">
                <a:solidFill>
                  <a:srgbClr val="000000"/>
                </a:solidFill>
                <a:highlight>
                  <a:srgbClr val="FFFFFF"/>
                </a:highlight>
                <a:latin typeface="Spectral"/>
                <a:ea typeface="Spectral"/>
                <a:cs typeface="Spectral"/>
                <a:sym typeface="Spectral"/>
              </a:rPr>
              <a:t>Recall = TP/TP+FN</a:t>
            </a:r>
            <a:endParaRPr b="1" sz="1600">
              <a:solidFill>
                <a:srgbClr val="000000"/>
              </a:solidFill>
              <a:highlight>
                <a:srgbClr val="FFFFFF"/>
              </a:highlight>
              <a:latin typeface="Spectral"/>
              <a:ea typeface="Spectral"/>
              <a:cs typeface="Spectral"/>
              <a:sym typeface="Spectral"/>
            </a:endParaRPr>
          </a:p>
          <a:p>
            <a:pPr indent="-330200" lvl="0" marL="457200" rtl="0" algn="l">
              <a:spcBef>
                <a:spcPts val="0"/>
              </a:spcBef>
              <a:spcAft>
                <a:spcPts val="0"/>
              </a:spcAft>
              <a:buClr>
                <a:srgbClr val="000000"/>
              </a:buClr>
              <a:buSzPts val="1600"/>
              <a:buFont typeface="Spectral"/>
              <a:buAutoNum type="arabicPeriod"/>
            </a:pPr>
            <a:r>
              <a:rPr b="1" lang="en" sz="1600">
                <a:solidFill>
                  <a:srgbClr val="000000"/>
                </a:solidFill>
                <a:latin typeface="Spectral"/>
                <a:ea typeface="Spectral"/>
                <a:cs typeface="Spectral"/>
                <a:sym typeface="Spectral"/>
              </a:rPr>
              <a:t>F1 Score:</a:t>
            </a:r>
            <a:r>
              <a:rPr lang="en" sz="1600">
                <a:solidFill>
                  <a:srgbClr val="000000"/>
                </a:solidFill>
                <a:latin typeface="Spectral"/>
                <a:ea typeface="Spectral"/>
                <a:cs typeface="Spectral"/>
                <a:sym typeface="Spectral"/>
              </a:rPr>
              <a:t> </a:t>
            </a:r>
            <a:r>
              <a:rPr lang="en" sz="1400">
                <a:solidFill>
                  <a:srgbClr val="000000"/>
                </a:solidFill>
                <a:highlight>
                  <a:srgbClr val="FFFFFF"/>
                </a:highlight>
                <a:latin typeface="Spectral"/>
                <a:ea typeface="Spectral"/>
                <a:cs typeface="Spectral"/>
                <a:sym typeface="Spectral"/>
              </a:rPr>
              <a:t>F1 Score is the weighted average of Precision and Recall.</a:t>
            </a:r>
            <a:endParaRPr sz="1400">
              <a:solidFill>
                <a:srgbClr val="000000"/>
              </a:solidFill>
              <a:highlight>
                <a:srgbClr val="FFFFFF"/>
              </a:highlight>
              <a:latin typeface="Spectral"/>
              <a:ea typeface="Spectral"/>
              <a:cs typeface="Spectral"/>
              <a:sym typeface="Spectral"/>
            </a:endParaRPr>
          </a:p>
          <a:p>
            <a:pPr indent="0" lvl="0" marL="457200" rtl="0" algn="l">
              <a:spcBef>
                <a:spcPts val="0"/>
              </a:spcBef>
              <a:spcAft>
                <a:spcPts val="0"/>
              </a:spcAft>
              <a:buNone/>
            </a:pPr>
            <a:r>
              <a:rPr lang="en" sz="1400">
                <a:solidFill>
                  <a:srgbClr val="000000"/>
                </a:solidFill>
                <a:latin typeface="Spectral"/>
                <a:ea typeface="Spectral"/>
                <a:cs typeface="Spectral"/>
                <a:sym typeface="Spectral"/>
              </a:rPr>
              <a:t>(it is like a Harmonic mean of precision and recall). </a:t>
            </a:r>
            <a:endParaRPr sz="1400">
              <a:solidFill>
                <a:srgbClr val="000000"/>
              </a:solidFill>
              <a:latin typeface="Spectral"/>
              <a:ea typeface="Spectral"/>
              <a:cs typeface="Spectral"/>
              <a:sym typeface="Spectral"/>
            </a:endParaRPr>
          </a:p>
          <a:p>
            <a:pPr indent="457200" lvl="0" marL="914400" rtl="0" algn="l">
              <a:spcBef>
                <a:spcPts val="0"/>
              </a:spcBef>
              <a:spcAft>
                <a:spcPts val="0"/>
              </a:spcAft>
              <a:buNone/>
            </a:pPr>
            <a:r>
              <a:rPr b="1" lang="en" sz="1600">
                <a:solidFill>
                  <a:srgbClr val="000000"/>
                </a:solidFill>
                <a:highlight>
                  <a:srgbClr val="FFFFFF"/>
                </a:highlight>
                <a:latin typeface="Spectral"/>
                <a:ea typeface="Spectral"/>
                <a:cs typeface="Spectral"/>
                <a:sym typeface="Spectral"/>
              </a:rPr>
              <a:t>F1 Score = 2*(Recall * Precision) / (Recall + Precision)</a:t>
            </a:r>
            <a:endParaRPr b="1" sz="1600">
              <a:solidFill>
                <a:srgbClr val="000000"/>
              </a:solidFill>
              <a:latin typeface="Spectral"/>
              <a:ea typeface="Spectral"/>
              <a:cs typeface="Spectral"/>
              <a:sym typeface="Spectr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00000"/>
              </a:buClr>
              <a:buSzPts val="1600"/>
              <a:buFont typeface="Raleway"/>
              <a:buAutoNum type="arabicPeriod"/>
            </a:pPr>
            <a:r>
              <a:rPr lang="en" sz="1600">
                <a:solidFill>
                  <a:srgbClr val="000000"/>
                </a:solidFill>
              </a:rPr>
              <a:t>SVM (Support vector Machine)</a:t>
            </a:r>
            <a:endParaRPr/>
          </a:p>
          <a:p>
            <a:pPr indent="0" lvl="0" marL="0" rtl="0" algn="l">
              <a:spcBef>
                <a:spcPts val="1600"/>
              </a:spcBef>
              <a:spcAft>
                <a:spcPts val="0"/>
              </a:spcAft>
              <a:buNone/>
            </a:pPr>
            <a:r>
              <a:t/>
            </a:r>
            <a:endParaRPr/>
          </a:p>
        </p:txBody>
      </p:sp>
      <p:pic>
        <p:nvPicPr>
          <p:cNvPr id="223" name="Google Shape;223;p36"/>
          <p:cNvPicPr preferRelativeResize="0"/>
          <p:nvPr/>
        </p:nvPicPr>
        <p:blipFill rotWithShape="1">
          <a:blip r:embed="rId3">
            <a:alphaModFix/>
          </a:blip>
          <a:srcRect b="31222" l="17964" r="39192" t="31875"/>
          <a:stretch/>
        </p:blipFill>
        <p:spPr>
          <a:xfrm>
            <a:off x="1736600" y="1853850"/>
            <a:ext cx="5561376" cy="26943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rPr>
              <a:t>2. Isolated Forest</a:t>
            </a:r>
            <a:endParaRPr/>
          </a:p>
          <a:p>
            <a:pPr indent="0" lvl="0" marL="0" rtl="0" algn="l">
              <a:spcBef>
                <a:spcPts val="1600"/>
              </a:spcBef>
              <a:spcAft>
                <a:spcPts val="0"/>
              </a:spcAft>
              <a:buNone/>
            </a:pPr>
            <a:r>
              <a:t/>
            </a:r>
            <a:endParaRPr/>
          </a:p>
        </p:txBody>
      </p:sp>
      <p:pic>
        <p:nvPicPr>
          <p:cNvPr id="229" name="Google Shape;229;p37"/>
          <p:cNvPicPr preferRelativeResize="0"/>
          <p:nvPr/>
        </p:nvPicPr>
        <p:blipFill rotWithShape="1">
          <a:blip r:embed="rId3">
            <a:alphaModFix/>
          </a:blip>
          <a:srcRect b="21225" l="18226" r="42212" t="45110"/>
          <a:stretch/>
        </p:blipFill>
        <p:spPr>
          <a:xfrm>
            <a:off x="1718513" y="1989750"/>
            <a:ext cx="5710574" cy="2733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a:t>
            </a:r>
            <a:r>
              <a:rPr lang="en">
                <a:solidFill>
                  <a:srgbClr val="000000"/>
                </a:solidFill>
              </a:rPr>
              <a:t>Logical Regression</a:t>
            </a:r>
            <a:endParaRPr/>
          </a:p>
          <a:p>
            <a:pPr indent="0" lvl="0" marL="0" rtl="0" algn="l">
              <a:spcBef>
                <a:spcPts val="0"/>
              </a:spcBef>
              <a:spcAft>
                <a:spcPts val="0"/>
              </a:spcAft>
              <a:buNone/>
            </a:pPr>
            <a:r>
              <a:t/>
            </a:r>
            <a:endParaRPr/>
          </a:p>
        </p:txBody>
      </p:sp>
      <p:pic>
        <p:nvPicPr>
          <p:cNvPr id="235" name="Google Shape;235;p38"/>
          <p:cNvPicPr preferRelativeResize="0"/>
          <p:nvPr/>
        </p:nvPicPr>
        <p:blipFill rotWithShape="1">
          <a:blip r:embed="rId3">
            <a:alphaModFix/>
          </a:blip>
          <a:srcRect b="26890" l="17858" r="41645" t="42444"/>
          <a:stretch/>
        </p:blipFill>
        <p:spPr>
          <a:xfrm>
            <a:off x="1676925" y="2024550"/>
            <a:ext cx="5581224" cy="23772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Observations &amp; </a:t>
            </a:r>
            <a:r>
              <a:rPr lang="en"/>
              <a:t>Conclusion</a:t>
            </a:r>
            <a:r>
              <a:rPr lang="en"/>
              <a:t>.</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Conclusion.</a:t>
            </a:r>
            <a:endParaRPr/>
          </a:p>
        </p:txBody>
      </p:sp>
      <p:sp>
        <p:nvSpPr>
          <p:cNvPr id="246" name="Google Shape;246;p40"/>
          <p:cNvSpPr txBox="1"/>
          <p:nvPr/>
        </p:nvSpPr>
        <p:spPr>
          <a:xfrm>
            <a:off x="771900" y="1953125"/>
            <a:ext cx="7600200" cy="24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Spectral"/>
                <a:ea typeface="Spectral"/>
                <a:cs typeface="Spectral"/>
                <a:sym typeface="Spectral"/>
              </a:rPr>
              <a:t>In our implementation project we compared, different types of models linear model(SVM), tree Structured model (Isolated Forest) and Mathematical probabilistic model (Logical regression) and </a:t>
            </a:r>
            <a:r>
              <a:rPr lang="en" sz="1600">
                <a:latin typeface="Spectral"/>
                <a:ea typeface="Spectral"/>
                <a:cs typeface="Spectral"/>
                <a:sym typeface="Spectral"/>
              </a:rPr>
              <a:t>analyzed</a:t>
            </a:r>
            <a:r>
              <a:rPr lang="en" sz="1600">
                <a:latin typeface="Spectral"/>
                <a:ea typeface="Spectral"/>
                <a:cs typeface="Spectral"/>
                <a:sym typeface="Spectral"/>
              </a:rPr>
              <a:t> their performance.</a:t>
            </a:r>
            <a:endParaRPr sz="1600">
              <a:latin typeface="Spectral"/>
              <a:ea typeface="Spectral"/>
              <a:cs typeface="Spectral"/>
              <a:sym typeface="Spectral"/>
            </a:endParaRPr>
          </a:p>
          <a:p>
            <a:pPr indent="0" lvl="0" marL="0" rtl="0" algn="l">
              <a:spcBef>
                <a:spcPts val="0"/>
              </a:spcBef>
              <a:spcAft>
                <a:spcPts val="0"/>
              </a:spcAft>
              <a:buNone/>
            </a:pPr>
            <a:r>
              <a:t/>
            </a:r>
            <a:endParaRPr sz="1600">
              <a:latin typeface="Spectral"/>
              <a:ea typeface="Spectral"/>
              <a:cs typeface="Spectral"/>
              <a:sym typeface="Spectral"/>
            </a:endParaRPr>
          </a:p>
          <a:p>
            <a:pPr indent="0" lvl="0" marL="0" rtl="0" algn="l">
              <a:spcBef>
                <a:spcPts val="0"/>
              </a:spcBef>
              <a:spcAft>
                <a:spcPts val="0"/>
              </a:spcAft>
              <a:buNone/>
            </a:pPr>
            <a:r>
              <a:rPr lang="en" sz="1600">
                <a:latin typeface="Spectral"/>
                <a:ea typeface="Spectral"/>
                <a:cs typeface="Spectral"/>
                <a:sym typeface="Spectral"/>
              </a:rPr>
              <a:t>We can see that the </a:t>
            </a:r>
            <a:r>
              <a:rPr lang="en" sz="1600">
                <a:latin typeface="Spectral"/>
                <a:ea typeface="Spectral"/>
                <a:cs typeface="Spectral"/>
                <a:sym typeface="Spectral"/>
              </a:rPr>
              <a:t>mathematical</a:t>
            </a:r>
            <a:r>
              <a:rPr lang="en" sz="1600">
                <a:latin typeface="Spectral"/>
                <a:ea typeface="Spectral"/>
                <a:cs typeface="Spectral"/>
                <a:sym typeface="Spectral"/>
              </a:rPr>
              <a:t> probabilistic model worked </a:t>
            </a:r>
            <a:r>
              <a:rPr lang="en" sz="1600">
                <a:latin typeface="Spectral"/>
                <a:ea typeface="Spectral"/>
                <a:cs typeface="Spectral"/>
                <a:sym typeface="Spectral"/>
              </a:rPr>
              <a:t>well</a:t>
            </a:r>
            <a:r>
              <a:rPr lang="en" sz="1600">
                <a:latin typeface="Spectral"/>
                <a:ea typeface="Spectral"/>
                <a:cs typeface="Spectral"/>
                <a:sym typeface="Spectral"/>
              </a:rPr>
              <a:t> when compared </a:t>
            </a:r>
            <a:r>
              <a:rPr lang="en" sz="1600">
                <a:latin typeface="Spectral"/>
                <a:ea typeface="Spectral"/>
                <a:cs typeface="Spectral"/>
                <a:sym typeface="Spectral"/>
              </a:rPr>
              <a:t>to</a:t>
            </a:r>
            <a:r>
              <a:rPr lang="en" sz="1600">
                <a:latin typeface="Spectral"/>
                <a:ea typeface="Spectral"/>
                <a:cs typeface="Spectral"/>
                <a:sym typeface="Spectral"/>
              </a:rPr>
              <a:t> linear and tree structured model.</a:t>
            </a:r>
            <a:endParaRPr sz="1600">
              <a:latin typeface="Spectral"/>
              <a:ea typeface="Spectral"/>
              <a:cs typeface="Spectral"/>
              <a:sym typeface="Spectral"/>
            </a:endParaRPr>
          </a:p>
          <a:p>
            <a:pPr indent="0" lvl="0" marL="0" rtl="0" algn="l">
              <a:spcBef>
                <a:spcPts val="0"/>
              </a:spcBef>
              <a:spcAft>
                <a:spcPts val="0"/>
              </a:spcAft>
              <a:buNone/>
            </a:pPr>
            <a:r>
              <a:t/>
            </a:r>
            <a:endParaRPr sz="1600">
              <a:latin typeface="Spectral"/>
              <a:ea typeface="Spectral"/>
              <a:cs typeface="Spectral"/>
              <a:sym typeface="Spectral"/>
            </a:endParaRPr>
          </a:p>
          <a:p>
            <a:pPr indent="0" lvl="0" marL="0" rtl="0" algn="l">
              <a:spcBef>
                <a:spcPts val="0"/>
              </a:spcBef>
              <a:spcAft>
                <a:spcPts val="0"/>
              </a:spcAft>
              <a:buNone/>
            </a:pPr>
            <a:r>
              <a:rPr lang="en" sz="1600">
                <a:latin typeface="Spectral"/>
                <a:ea typeface="Spectral"/>
                <a:cs typeface="Spectral"/>
                <a:sym typeface="Spectral"/>
              </a:rPr>
              <a:t>The linear model</a:t>
            </a:r>
            <a:r>
              <a:rPr lang="en" sz="1600">
                <a:latin typeface="Spectral"/>
                <a:ea typeface="Spectral"/>
                <a:cs typeface="Spectral"/>
                <a:sym typeface="Spectral"/>
              </a:rPr>
              <a:t> (SVM)</a:t>
            </a:r>
            <a:r>
              <a:rPr lang="en" sz="1600">
                <a:latin typeface="Spectral"/>
                <a:ea typeface="Spectral"/>
                <a:cs typeface="Spectral"/>
                <a:sym typeface="Spectral"/>
              </a:rPr>
              <a:t> is expected to fail, as the real world data is non-linear in fashion (mostly).</a:t>
            </a:r>
            <a:endParaRPr sz="1600">
              <a:latin typeface="Spectral"/>
              <a:ea typeface="Spectral"/>
              <a:cs typeface="Spectral"/>
              <a:sym typeface="Spectral"/>
            </a:endParaRPr>
          </a:p>
          <a:p>
            <a:pPr indent="0" lvl="0" marL="0" rtl="0" algn="l">
              <a:spcBef>
                <a:spcPts val="0"/>
              </a:spcBef>
              <a:spcAft>
                <a:spcPts val="0"/>
              </a:spcAft>
              <a:buNone/>
            </a:pPr>
            <a:r>
              <a:t/>
            </a:r>
            <a:endParaRPr sz="1600">
              <a:latin typeface="Spectral"/>
              <a:ea typeface="Spectral"/>
              <a:cs typeface="Spectral"/>
              <a:sym typeface="Spectral"/>
            </a:endParaRPr>
          </a:p>
          <a:p>
            <a:pPr indent="0" lvl="0" marL="0" rtl="0" algn="l">
              <a:spcBef>
                <a:spcPts val="0"/>
              </a:spcBef>
              <a:spcAft>
                <a:spcPts val="0"/>
              </a:spcAft>
              <a:buNone/>
            </a:pPr>
            <a:r>
              <a:t/>
            </a:r>
            <a:endParaRPr sz="1600">
              <a:latin typeface="Spectral"/>
              <a:ea typeface="Spectral"/>
              <a:cs typeface="Spectral"/>
              <a:sym typeface="Spectral"/>
            </a:endParaRPr>
          </a:p>
          <a:p>
            <a:pPr indent="0" lvl="0" marL="0" rtl="0" algn="l">
              <a:spcBef>
                <a:spcPts val="0"/>
              </a:spcBef>
              <a:spcAft>
                <a:spcPts val="0"/>
              </a:spcAft>
              <a:buNone/>
            </a:pPr>
            <a:r>
              <a:t/>
            </a:r>
            <a:endParaRPr sz="1600">
              <a:latin typeface="Spectral"/>
              <a:ea typeface="Spectral"/>
              <a:cs typeface="Spectral"/>
              <a:sym typeface="Spectral"/>
            </a:endParaRPr>
          </a:p>
          <a:p>
            <a:pPr indent="0" lvl="0" marL="0" rtl="0" algn="l">
              <a:spcBef>
                <a:spcPts val="0"/>
              </a:spcBef>
              <a:spcAft>
                <a:spcPts val="0"/>
              </a:spcAft>
              <a:buNone/>
            </a:pPr>
            <a:r>
              <a:rPr lang="en" sz="1600">
                <a:latin typeface="Spectral"/>
                <a:ea typeface="Spectral"/>
                <a:cs typeface="Spectral"/>
                <a:sym typeface="Spectral"/>
              </a:rPr>
              <a:t> </a:t>
            </a:r>
            <a:endParaRPr sz="1600">
              <a:latin typeface="Spectral"/>
              <a:ea typeface="Spectral"/>
              <a:cs typeface="Spectral"/>
              <a:sym typeface="Spectr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Links</a:t>
            </a:r>
            <a:r>
              <a:rPr lang="en"/>
              <a:t> </a:t>
            </a:r>
            <a:endParaRPr/>
          </a:p>
        </p:txBody>
      </p:sp>
      <p:sp>
        <p:nvSpPr>
          <p:cNvPr id="252" name="Google Shape;252;p41"/>
          <p:cNvSpPr txBox="1"/>
          <p:nvPr/>
        </p:nvSpPr>
        <p:spPr>
          <a:xfrm>
            <a:off x="791475" y="1970775"/>
            <a:ext cx="7441200" cy="2828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Spectral"/>
              <a:buAutoNum type="arabicPeriod"/>
            </a:pPr>
            <a:r>
              <a:rPr lang="en" sz="1600">
                <a:latin typeface="Spectral"/>
                <a:ea typeface="Spectral"/>
                <a:cs typeface="Spectral"/>
                <a:sym typeface="Spectral"/>
              </a:rPr>
              <a:t>Project Code: </a:t>
            </a:r>
            <a:endParaRPr sz="1600">
              <a:latin typeface="Spectral"/>
              <a:ea typeface="Spectral"/>
              <a:cs typeface="Spectral"/>
              <a:sym typeface="Spectral"/>
            </a:endParaRPr>
          </a:p>
          <a:p>
            <a:pPr indent="0" lvl="0" marL="457200" rtl="0" algn="l">
              <a:spcBef>
                <a:spcPts val="0"/>
              </a:spcBef>
              <a:spcAft>
                <a:spcPts val="0"/>
              </a:spcAft>
              <a:buNone/>
            </a:pPr>
            <a:r>
              <a:rPr lang="en" sz="1600" u="sng">
                <a:solidFill>
                  <a:schemeClr val="hlink"/>
                </a:solidFill>
                <a:latin typeface="Spectral"/>
                <a:ea typeface="Spectral"/>
                <a:cs typeface="Spectral"/>
                <a:sym typeface="Spectral"/>
                <a:hlinkClick r:id="rId3"/>
              </a:rPr>
              <a:t>https://github.com/Sree-Vandana/Data-Science</a:t>
            </a:r>
            <a:endParaRPr sz="1600">
              <a:latin typeface="Spectral"/>
              <a:ea typeface="Spectral"/>
              <a:cs typeface="Spectral"/>
              <a:sym typeface="Spectral"/>
            </a:endParaRPr>
          </a:p>
          <a:p>
            <a:pPr indent="0" lvl="0" marL="457200" rtl="0" algn="l">
              <a:spcBef>
                <a:spcPts val="0"/>
              </a:spcBef>
              <a:spcAft>
                <a:spcPts val="0"/>
              </a:spcAft>
              <a:buNone/>
            </a:pPr>
            <a:r>
              <a:t/>
            </a:r>
            <a:endParaRPr sz="1600">
              <a:latin typeface="Spectral"/>
              <a:ea typeface="Spectral"/>
              <a:cs typeface="Spectral"/>
              <a:sym typeface="Spectral"/>
            </a:endParaRPr>
          </a:p>
          <a:p>
            <a:pPr indent="-330200" lvl="0" marL="457200" rtl="0" algn="l">
              <a:spcBef>
                <a:spcPts val="0"/>
              </a:spcBef>
              <a:spcAft>
                <a:spcPts val="0"/>
              </a:spcAft>
              <a:buSzPts val="1600"/>
              <a:buFont typeface="Lato"/>
              <a:buAutoNum type="arabicPeriod"/>
            </a:pPr>
            <a:r>
              <a:rPr lang="en" sz="1600">
                <a:latin typeface="Spectral"/>
                <a:ea typeface="Spectral"/>
                <a:cs typeface="Spectral"/>
                <a:sym typeface="Spectral"/>
              </a:rPr>
              <a:t>Research Paper: </a:t>
            </a:r>
            <a:r>
              <a:rPr lang="en" sz="1600" u="sng">
                <a:solidFill>
                  <a:schemeClr val="hlink"/>
                </a:solidFill>
                <a:latin typeface="Spectral"/>
                <a:ea typeface="Spectral"/>
                <a:cs typeface="Spectral"/>
                <a:sym typeface="Spectral"/>
                <a:hlinkClick r:id="rId4"/>
              </a:rPr>
              <a:t>https://github.com/Sree-Vandana/Data-Science/blob/master/DataBreach-ResearchReport.pdf</a:t>
            </a:r>
            <a:endParaRPr sz="1600">
              <a:latin typeface="Spectral"/>
              <a:ea typeface="Spectral"/>
              <a:cs typeface="Spectral"/>
              <a:sym typeface="Spectr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a Breach is an Important Step</a:t>
            </a:r>
            <a:endParaRPr/>
          </a:p>
        </p:txBody>
      </p:sp>
      <p:sp>
        <p:nvSpPr>
          <p:cNvPr id="99" name="Google Shape;99;p15"/>
          <p:cNvSpPr txBox="1"/>
          <p:nvPr>
            <p:ph idx="1" type="body"/>
          </p:nvPr>
        </p:nvSpPr>
        <p:spPr>
          <a:xfrm>
            <a:off x="729450" y="2078875"/>
            <a:ext cx="3842400" cy="2865600"/>
          </a:xfrm>
          <a:prstGeom prst="rect">
            <a:avLst/>
          </a:prstGeom>
        </p:spPr>
        <p:txBody>
          <a:bodyPr anchorCtr="0" anchor="t" bIns="91425" lIns="91425" spcFirstLastPara="1" rIns="91425" wrap="square" tIns="91425">
            <a:noAutofit/>
          </a:bodyPr>
          <a:lstStyle/>
          <a:p>
            <a:pPr indent="-330200" lvl="0" marL="457200" rtl="0" algn="just">
              <a:lnSpc>
                <a:spcPct val="110000"/>
              </a:lnSpc>
              <a:spcBef>
                <a:spcPts val="1000"/>
              </a:spcBef>
              <a:spcAft>
                <a:spcPts val="0"/>
              </a:spcAft>
              <a:buClr>
                <a:srgbClr val="000000"/>
              </a:buClr>
              <a:buSzPts val="1600"/>
              <a:buFont typeface="Spectral"/>
              <a:buChar char="●"/>
            </a:pPr>
            <a:r>
              <a:rPr lang="en" sz="1600">
                <a:solidFill>
                  <a:srgbClr val="000000"/>
                </a:solidFill>
                <a:latin typeface="Spectral"/>
                <a:ea typeface="Spectral"/>
                <a:cs typeface="Spectral"/>
                <a:sym typeface="Spectral"/>
              </a:rPr>
              <a:t>“Prevention is better than cure”. But data breaches are something unavoidable, even the most secured networks are hacked. Hackers are finding new sophisticated ways to breach the network and steal the data. In this case we say, making everything ready for treatment is a smart move. </a:t>
            </a:r>
            <a:endParaRPr sz="1600">
              <a:solidFill>
                <a:srgbClr val="000000"/>
              </a:solidFill>
              <a:latin typeface="Spectral"/>
              <a:ea typeface="Spectral"/>
              <a:cs typeface="Spectral"/>
              <a:sym typeface="Spectral"/>
            </a:endParaRPr>
          </a:p>
          <a:p>
            <a:pPr indent="0" lvl="0" marL="457200" rtl="0" algn="l">
              <a:spcBef>
                <a:spcPts val="1000"/>
              </a:spcBef>
              <a:spcAft>
                <a:spcPts val="1600"/>
              </a:spcAft>
              <a:buNone/>
            </a:pPr>
            <a:r>
              <a:t/>
            </a:r>
            <a:endParaRPr sz="1600">
              <a:latin typeface="Spectral"/>
              <a:ea typeface="Spectral"/>
              <a:cs typeface="Spectral"/>
              <a:sym typeface="Spectral"/>
            </a:endParaRPr>
          </a:p>
        </p:txBody>
      </p:sp>
      <p:pic>
        <p:nvPicPr>
          <p:cNvPr id="100" name="Google Shape;100;p15"/>
          <p:cNvPicPr preferRelativeResize="0"/>
          <p:nvPr/>
        </p:nvPicPr>
        <p:blipFill>
          <a:blip r:embed="rId3">
            <a:alphaModFix/>
          </a:blip>
          <a:stretch>
            <a:fillRect/>
          </a:stretch>
        </p:blipFill>
        <p:spPr>
          <a:xfrm>
            <a:off x="5344050" y="2496625"/>
            <a:ext cx="2952750" cy="15430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Commonality</a:t>
            </a:r>
            <a:r>
              <a:rPr lang="en"/>
              <a:t> of Data </a:t>
            </a:r>
            <a:r>
              <a:rPr lang="en"/>
              <a:t>breaches</a:t>
            </a:r>
            <a:endParaRPr/>
          </a:p>
        </p:txBody>
      </p:sp>
      <p:sp>
        <p:nvSpPr>
          <p:cNvPr id="106" name="Google Shape;106;p16"/>
          <p:cNvSpPr txBox="1"/>
          <p:nvPr>
            <p:ph idx="1" type="body"/>
          </p:nvPr>
        </p:nvSpPr>
        <p:spPr>
          <a:xfrm>
            <a:off x="729450" y="1774300"/>
            <a:ext cx="5391000" cy="2936100"/>
          </a:xfrm>
          <a:prstGeom prst="rect">
            <a:avLst/>
          </a:prstGeom>
        </p:spPr>
        <p:txBody>
          <a:bodyPr anchorCtr="0" anchor="t" bIns="91425" lIns="91425" spcFirstLastPara="1" rIns="91425" wrap="square" tIns="91425">
            <a:noAutofit/>
          </a:bodyPr>
          <a:lstStyle/>
          <a:p>
            <a:pPr indent="-330200" lvl="0" marL="457200" rtl="0" algn="just">
              <a:lnSpc>
                <a:spcPct val="110000"/>
              </a:lnSpc>
              <a:spcBef>
                <a:spcPts val="0"/>
              </a:spcBef>
              <a:spcAft>
                <a:spcPts val="0"/>
              </a:spcAft>
              <a:buClr>
                <a:srgbClr val="000000"/>
              </a:buClr>
              <a:buSzPts val="1600"/>
              <a:buChar char="●"/>
            </a:pPr>
            <a:r>
              <a:rPr lang="en" sz="1600">
                <a:solidFill>
                  <a:srgbClr val="000000"/>
                </a:solidFill>
                <a:highlight>
                  <a:srgbClr val="FFFFFF"/>
                </a:highlight>
                <a:latin typeface="Spectral"/>
                <a:ea typeface="Spectral"/>
                <a:cs typeface="Spectral"/>
                <a:sym typeface="Spectral"/>
              </a:rPr>
              <a:t>We, are </a:t>
            </a:r>
            <a:r>
              <a:rPr b="1" lang="en" sz="1600">
                <a:solidFill>
                  <a:srgbClr val="000000"/>
                </a:solidFill>
                <a:highlight>
                  <a:srgbClr val="FFFFFF"/>
                </a:highlight>
                <a:latin typeface="Spectral"/>
                <a:ea typeface="Spectral"/>
                <a:cs typeface="Spectral"/>
                <a:sym typeface="Spectral"/>
              </a:rPr>
              <a:t>surrounded</a:t>
            </a:r>
            <a:r>
              <a:rPr b="1" lang="en" sz="1600">
                <a:solidFill>
                  <a:srgbClr val="000000"/>
                </a:solidFill>
                <a:highlight>
                  <a:srgbClr val="FFFFFF"/>
                </a:highlight>
                <a:latin typeface="Spectral"/>
                <a:ea typeface="Spectral"/>
                <a:cs typeface="Spectral"/>
                <a:sym typeface="Spectral"/>
              </a:rPr>
              <a:t> by data breaches</a:t>
            </a:r>
            <a:r>
              <a:rPr lang="en" sz="1600">
                <a:solidFill>
                  <a:srgbClr val="000000"/>
                </a:solidFill>
                <a:highlight>
                  <a:srgbClr val="FFFFFF"/>
                </a:highlight>
                <a:latin typeface="Spectral"/>
                <a:ea typeface="Spectral"/>
                <a:cs typeface="Spectral"/>
                <a:sym typeface="Spectral"/>
              </a:rPr>
              <a:t>. And we might be a </a:t>
            </a:r>
            <a:r>
              <a:rPr lang="en" sz="1600">
                <a:solidFill>
                  <a:srgbClr val="000000"/>
                </a:solidFill>
                <a:highlight>
                  <a:srgbClr val="FFFFFF"/>
                </a:highlight>
                <a:latin typeface="Spectral"/>
                <a:ea typeface="Spectral"/>
                <a:cs typeface="Spectral"/>
                <a:sym typeface="Spectral"/>
              </a:rPr>
              <a:t>victim</a:t>
            </a:r>
            <a:r>
              <a:rPr lang="en" sz="1600">
                <a:solidFill>
                  <a:srgbClr val="000000"/>
                </a:solidFill>
                <a:highlight>
                  <a:srgbClr val="FFFFFF"/>
                </a:highlight>
                <a:latin typeface="Spectral"/>
                <a:ea typeface="Spectral"/>
                <a:cs typeface="Spectral"/>
                <a:sym typeface="Spectral"/>
              </a:rPr>
              <a:t> of one and not even know about it. And this is more scary to not even realise what is </a:t>
            </a:r>
            <a:r>
              <a:rPr lang="en" sz="1600">
                <a:solidFill>
                  <a:srgbClr val="000000"/>
                </a:solidFill>
                <a:highlight>
                  <a:srgbClr val="FFFFFF"/>
                </a:highlight>
                <a:latin typeface="Spectral"/>
                <a:ea typeface="Spectral"/>
                <a:cs typeface="Spectral"/>
                <a:sym typeface="Spectral"/>
              </a:rPr>
              <a:t>happened</a:t>
            </a:r>
            <a:r>
              <a:rPr lang="en" sz="1600">
                <a:solidFill>
                  <a:srgbClr val="000000"/>
                </a:solidFill>
                <a:highlight>
                  <a:srgbClr val="FFFFFF"/>
                </a:highlight>
                <a:latin typeface="Spectral"/>
                <a:ea typeface="Spectral"/>
                <a:cs typeface="Spectral"/>
                <a:sym typeface="Spectral"/>
              </a:rPr>
              <a:t> to us</a:t>
            </a:r>
            <a:endParaRPr sz="1600">
              <a:solidFill>
                <a:srgbClr val="000000"/>
              </a:solidFill>
              <a:highlight>
                <a:srgbClr val="FFFFFF"/>
              </a:highlight>
              <a:latin typeface="Spectral"/>
              <a:ea typeface="Spectral"/>
              <a:cs typeface="Spectral"/>
              <a:sym typeface="Spectral"/>
            </a:endParaRPr>
          </a:p>
          <a:p>
            <a:pPr indent="0" lvl="0" marL="457200" rtl="0" algn="just">
              <a:lnSpc>
                <a:spcPct val="110000"/>
              </a:lnSpc>
              <a:spcBef>
                <a:spcPts val="0"/>
              </a:spcBef>
              <a:spcAft>
                <a:spcPts val="0"/>
              </a:spcAft>
              <a:buNone/>
            </a:pPr>
            <a:r>
              <a:t/>
            </a:r>
            <a:endParaRPr sz="1600">
              <a:solidFill>
                <a:srgbClr val="000000"/>
              </a:solidFill>
              <a:highlight>
                <a:srgbClr val="FFFFFF"/>
              </a:highlight>
              <a:latin typeface="Spectral"/>
              <a:ea typeface="Spectral"/>
              <a:cs typeface="Spectral"/>
              <a:sym typeface="Spectral"/>
            </a:endParaRPr>
          </a:p>
          <a:p>
            <a:pPr indent="-330200" lvl="0" marL="457200" rtl="0" algn="just">
              <a:lnSpc>
                <a:spcPct val="110000"/>
              </a:lnSpc>
              <a:spcBef>
                <a:spcPts val="0"/>
              </a:spcBef>
              <a:spcAft>
                <a:spcPts val="0"/>
              </a:spcAft>
              <a:buClr>
                <a:srgbClr val="000000"/>
              </a:buClr>
              <a:buSzPts val="1600"/>
              <a:buFont typeface="Spectral"/>
              <a:buChar char="●"/>
            </a:pPr>
            <a:r>
              <a:rPr lang="en" sz="1600">
                <a:solidFill>
                  <a:srgbClr val="000000"/>
                </a:solidFill>
                <a:highlight>
                  <a:srgbClr val="FFFFFF"/>
                </a:highlight>
                <a:latin typeface="Spectral"/>
                <a:ea typeface="Spectral"/>
                <a:cs typeface="Spectral"/>
                <a:sym typeface="Spectral"/>
              </a:rPr>
              <a:t>Data breaches are more common than we think they are. </a:t>
            </a:r>
            <a:endParaRPr sz="1600">
              <a:solidFill>
                <a:srgbClr val="000000"/>
              </a:solidFill>
              <a:highlight>
                <a:srgbClr val="FFFFFF"/>
              </a:highlight>
              <a:latin typeface="Spectral"/>
              <a:ea typeface="Spectral"/>
              <a:cs typeface="Spectral"/>
              <a:sym typeface="Spectral"/>
            </a:endParaRPr>
          </a:p>
          <a:p>
            <a:pPr indent="0" lvl="0" marL="457200" rtl="0" algn="just">
              <a:lnSpc>
                <a:spcPct val="110000"/>
              </a:lnSpc>
              <a:spcBef>
                <a:spcPts val="0"/>
              </a:spcBef>
              <a:spcAft>
                <a:spcPts val="0"/>
              </a:spcAft>
              <a:buNone/>
            </a:pPr>
            <a:r>
              <a:t/>
            </a:r>
            <a:endParaRPr sz="1600">
              <a:solidFill>
                <a:srgbClr val="000000"/>
              </a:solidFill>
              <a:highlight>
                <a:srgbClr val="FFFFFF"/>
              </a:highlight>
              <a:latin typeface="Spectral"/>
              <a:ea typeface="Spectral"/>
              <a:cs typeface="Spectral"/>
              <a:sym typeface="Spectral"/>
            </a:endParaRPr>
          </a:p>
          <a:p>
            <a:pPr indent="-330200" lvl="0" marL="457200" rtl="0" algn="just">
              <a:lnSpc>
                <a:spcPct val="110000"/>
              </a:lnSpc>
              <a:spcBef>
                <a:spcPts val="0"/>
              </a:spcBef>
              <a:spcAft>
                <a:spcPts val="0"/>
              </a:spcAft>
              <a:buClr>
                <a:srgbClr val="000000"/>
              </a:buClr>
              <a:buSzPts val="1600"/>
              <a:buFont typeface="Spectral"/>
              <a:buChar char="●"/>
            </a:pPr>
            <a:r>
              <a:rPr lang="en" sz="1600">
                <a:solidFill>
                  <a:srgbClr val="000000"/>
                </a:solidFill>
                <a:latin typeface="Spectral"/>
                <a:ea typeface="Spectral"/>
                <a:cs typeface="Spectral"/>
                <a:sym typeface="Spectral"/>
              </a:rPr>
              <a:t>“One massive hack after another,” this statement would probably best describe what’s happening around.</a:t>
            </a:r>
            <a:endParaRPr sz="1600">
              <a:solidFill>
                <a:srgbClr val="000000"/>
              </a:solidFill>
              <a:latin typeface="Spectral"/>
              <a:ea typeface="Spectral"/>
              <a:cs typeface="Spectral"/>
              <a:sym typeface="Spectral"/>
            </a:endParaRPr>
          </a:p>
        </p:txBody>
      </p:sp>
      <p:pic>
        <p:nvPicPr>
          <p:cNvPr id="107" name="Google Shape;107;p16"/>
          <p:cNvPicPr preferRelativeResize="0"/>
          <p:nvPr/>
        </p:nvPicPr>
        <p:blipFill>
          <a:blip r:embed="rId3">
            <a:alphaModFix/>
          </a:blip>
          <a:stretch>
            <a:fillRect/>
          </a:stretch>
        </p:blipFill>
        <p:spPr>
          <a:xfrm>
            <a:off x="6310827" y="2021739"/>
            <a:ext cx="2441225" cy="2441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Breach Collection Of </a:t>
            </a:r>
            <a:r>
              <a:rPr lang="en" sz="6000">
                <a:solidFill>
                  <a:srgbClr val="FF9900"/>
                </a:solidFill>
                <a:latin typeface="Century Gothic"/>
                <a:ea typeface="Century Gothic"/>
                <a:cs typeface="Century Gothic"/>
                <a:sym typeface="Century Gothic"/>
              </a:rPr>
              <a:t>2020</a:t>
            </a:r>
            <a:endParaRPr sz="6000">
              <a:solidFill>
                <a:srgbClr val="FF9900"/>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Health </a:t>
            </a:r>
            <a:r>
              <a:rPr lang="en">
                <a:solidFill>
                  <a:srgbClr val="000000"/>
                </a:solidFill>
              </a:rPr>
              <a:t>Share of Oregon</a:t>
            </a:r>
            <a:endParaRPr/>
          </a:p>
          <a:p>
            <a:pPr indent="0" lvl="0" marL="0" rtl="0" algn="l">
              <a:spcBef>
                <a:spcPts val="0"/>
              </a:spcBef>
              <a:spcAft>
                <a:spcPts val="0"/>
              </a:spcAft>
              <a:buNone/>
            </a:pPr>
            <a:r>
              <a:t/>
            </a:r>
            <a:endParaRPr/>
          </a:p>
        </p:txBody>
      </p:sp>
      <p:sp>
        <p:nvSpPr>
          <p:cNvPr id="118" name="Google Shape;118;p18"/>
          <p:cNvSpPr txBox="1"/>
          <p:nvPr/>
        </p:nvSpPr>
        <p:spPr>
          <a:xfrm>
            <a:off x="729450" y="1930050"/>
            <a:ext cx="5839800" cy="13830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0"/>
              </a:spcBef>
              <a:spcAft>
                <a:spcPts val="0"/>
              </a:spcAft>
              <a:buNone/>
            </a:pPr>
            <a:r>
              <a:rPr i="1" lang="en" sz="1600">
                <a:latin typeface="Spectral"/>
                <a:ea typeface="Spectral"/>
                <a:cs typeface="Spectral"/>
                <a:sym typeface="Spectral"/>
              </a:rPr>
              <a:t>February 13, 2020</a:t>
            </a:r>
            <a:r>
              <a:rPr lang="en" sz="1600">
                <a:latin typeface="Spectral"/>
                <a:ea typeface="Spectral"/>
                <a:cs typeface="Spectral"/>
                <a:sym typeface="Spectral"/>
              </a:rPr>
              <a:t>: The theft of an employee laptop from GridWorks IC, a third-party vendor of Health Share of Oregon, has exposed the personal and medical information of 654,000 members. The Health Share of Oregon data breach disclosed sensitive data, including names, addresses, phone numbers, dates of birth, Social Security numbers, and Medicaid ID numbers.</a:t>
            </a:r>
            <a:endParaRPr sz="1600">
              <a:solidFill>
                <a:schemeClr val="accent1"/>
              </a:solidFill>
              <a:latin typeface="Spectral"/>
              <a:ea typeface="Spectral"/>
              <a:cs typeface="Spectral"/>
              <a:sym typeface="Spectral"/>
            </a:endParaRPr>
          </a:p>
        </p:txBody>
      </p:sp>
      <p:sp>
        <p:nvSpPr>
          <p:cNvPr id="119" name="Google Shape;119;p18"/>
          <p:cNvSpPr txBox="1"/>
          <p:nvPr>
            <p:ph type="title"/>
          </p:nvPr>
        </p:nvSpPr>
        <p:spPr>
          <a:xfrm>
            <a:off x="6798175" y="4652075"/>
            <a:ext cx="3300900" cy="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i="1" lang="en" sz="1400">
                <a:solidFill>
                  <a:srgbClr val="FF9900"/>
                </a:solidFill>
              </a:rPr>
              <a:t>November 18, 2019</a:t>
            </a:r>
            <a:endParaRPr b="0" i="1" sz="1400">
              <a:solidFill>
                <a:srgbClr val="FF99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30000" y="1318650"/>
            <a:ext cx="3300900" cy="538800"/>
          </a:xfrm>
          <a:prstGeom prst="rect">
            <a:avLst/>
          </a:prstGeom>
        </p:spPr>
        <p:txBody>
          <a:bodyPr anchorCtr="0" anchor="t" bIns="91425" lIns="91425" spcFirstLastPara="1" rIns="91425" wrap="square" tIns="91425">
            <a:noAutofit/>
          </a:bodyPr>
          <a:lstStyle/>
          <a:p>
            <a:pPr indent="0" lvl="0" marL="0" rtl="0" algn="just">
              <a:lnSpc>
                <a:spcPct val="110000"/>
              </a:lnSpc>
              <a:spcBef>
                <a:spcPts val="0"/>
              </a:spcBef>
              <a:spcAft>
                <a:spcPts val="0"/>
              </a:spcAft>
              <a:buNone/>
            </a:pPr>
            <a:r>
              <a:rPr lang="en">
                <a:solidFill>
                  <a:srgbClr val="000000"/>
                </a:solidFill>
              </a:rPr>
              <a:t>T-Mobile</a:t>
            </a:r>
            <a:endParaRPr/>
          </a:p>
        </p:txBody>
      </p:sp>
      <p:sp>
        <p:nvSpPr>
          <p:cNvPr id="125" name="Google Shape;125;p19"/>
          <p:cNvSpPr txBox="1"/>
          <p:nvPr>
            <p:ph idx="1" type="body"/>
          </p:nvPr>
        </p:nvSpPr>
        <p:spPr>
          <a:xfrm>
            <a:off x="682050" y="1953550"/>
            <a:ext cx="6219600" cy="2521800"/>
          </a:xfrm>
          <a:prstGeom prst="rect">
            <a:avLst/>
          </a:prstGeom>
        </p:spPr>
        <p:txBody>
          <a:bodyPr anchorCtr="0" anchor="t" bIns="91425" lIns="91425" spcFirstLastPara="1" rIns="91425" wrap="square" tIns="91425">
            <a:noAutofit/>
          </a:bodyPr>
          <a:lstStyle/>
          <a:p>
            <a:pPr indent="0" lvl="0" marL="0" rtl="0" algn="just">
              <a:lnSpc>
                <a:spcPct val="110000"/>
              </a:lnSpc>
              <a:spcBef>
                <a:spcPts val="0"/>
              </a:spcBef>
              <a:spcAft>
                <a:spcPts val="0"/>
              </a:spcAft>
              <a:buNone/>
            </a:pPr>
            <a:r>
              <a:rPr b="1" i="1" lang="en" sz="1600">
                <a:solidFill>
                  <a:srgbClr val="000000"/>
                </a:solidFill>
                <a:latin typeface="Spectral"/>
                <a:ea typeface="Spectral"/>
                <a:cs typeface="Spectral"/>
                <a:sym typeface="Spectral"/>
              </a:rPr>
              <a:t>March 5, 2020</a:t>
            </a:r>
            <a:r>
              <a:rPr i="1" lang="en" sz="1600">
                <a:solidFill>
                  <a:srgbClr val="000000"/>
                </a:solidFill>
                <a:latin typeface="Spectral"/>
                <a:ea typeface="Spectral"/>
                <a:cs typeface="Spectral"/>
                <a:sym typeface="Spectral"/>
              </a:rPr>
              <a:t>:</a:t>
            </a:r>
            <a:r>
              <a:rPr b="1" lang="en" sz="1600">
                <a:solidFill>
                  <a:srgbClr val="000000"/>
                </a:solidFill>
                <a:latin typeface="Spectral"/>
                <a:ea typeface="Spectral"/>
                <a:cs typeface="Spectral"/>
                <a:sym typeface="Spectral"/>
              </a:rPr>
              <a:t> </a:t>
            </a:r>
            <a:r>
              <a:rPr lang="en" sz="1600">
                <a:solidFill>
                  <a:srgbClr val="000000"/>
                </a:solidFill>
                <a:latin typeface="Spectral"/>
                <a:ea typeface="Spectral"/>
                <a:cs typeface="Spectral"/>
                <a:sym typeface="Spectral"/>
              </a:rPr>
              <a:t>An </a:t>
            </a:r>
            <a:r>
              <a:rPr b="1" lang="en" sz="1600">
                <a:solidFill>
                  <a:srgbClr val="000000"/>
                </a:solidFill>
                <a:latin typeface="Spectral"/>
                <a:ea typeface="Spectral"/>
                <a:cs typeface="Spectral"/>
                <a:sym typeface="Spectral"/>
              </a:rPr>
              <a:t>one million</a:t>
            </a:r>
            <a:r>
              <a:rPr lang="en" sz="1600">
                <a:solidFill>
                  <a:srgbClr val="000000"/>
                </a:solidFill>
                <a:latin typeface="Spectral"/>
                <a:ea typeface="Spectral"/>
                <a:cs typeface="Spectral"/>
                <a:sym typeface="Spectral"/>
              </a:rPr>
              <a:t> number of customers’ sensitive information was accessed through a T‑Mobile employee email account after a malicious attack of a third-party email vendor. The personal information of T-Mobile customers accessed includes names and addresses, Social Security numbers, financial account information, and government identification numbers, as well as phone numbers, billing and account information, and rate plans and features.</a:t>
            </a:r>
            <a:endParaRPr sz="1600">
              <a:solidFill>
                <a:srgbClr val="000000"/>
              </a:solidFill>
              <a:latin typeface="Spectral"/>
              <a:ea typeface="Spectral"/>
              <a:cs typeface="Spectral"/>
              <a:sym typeface="Spectral"/>
            </a:endParaRPr>
          </a:p>
          <a:p>
            <a:pPr indent="0" lvl="0" marL="0" rtl="0" algn="l">
              <a:spcBef>
                <a:spcPts val="0"/>
              </a:spcBef>
              <a:spcAft>
                <a:spcPts val="1600"/>
              </a:spcAft>
              <a:buNone/>
            </a:pPr>
            <a:r>
              <a:t/>
            </a:r>
            <a:endParaRPr sz="1600">
              <a:latin typeface="Spectral"/>
              <a:ea typeface="Spectral"/>
              <a:cs typeface="Spectral"/>
              <a:sym typeface="Spectr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882400" y="14710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zoom</a:t>
            </a:r>
            <a:endParaRPr/>
          </a:p>
        </p:txBody>
      </p:sp>
      <p:sp>
        <p:nvSpPr>
          <p:cNvPr id="131" name="Google Shape;131;p20"/>
          <p:cNvSpPr txBox="1"/>
          <p:nvPr>
            <p:ph idx="1" type="body"/>
          </p:nvPr>
        </p:nvSpPr>
        <p:spPr>
          <a:xfrm>
            <a:off x="811375" y="2138975"/>
            <a:ext cx="6576000" cy="2391600"/>
          </a:xfrm>
          <a:prstGeom prst="rect">
            <a:avLst/>
          </a:prstGeom>
        </p:spPr>
        <p:txBody>
          <a:bodyPr anchorCtr="0" anchor="t" bIns="91425" lIns="91425" spcFirstLastPara="1" rIns="91425" wrap="square" tIns="91425">
            <a:noAutofit/>
          </a:bodyPr>
          <a:lstStyle/>
          <a:p>
            <a:pPr indent="0" lvl="0" marL="0" rtl="0" algn="just">
              <a:lnSpc>
                <a:spcPct val="110000"/>
              </a:lnSpc>
              <a:spcBef>
                <a:spcPts val="0"/>
              </a:spcBef>
              <a:spcAft>
                <a:spcPts val="0"/>
              </a:spcAft>
              <a:buNone/>
            </a:pPr>
            <a:r>
              <a:rPr b="1" i="1" lang="en" sz="1600">
                <a:solidFill>
                  <a:srgbClr val="000000"/>
                </a:solidFill>
                <a:latin typeface="Spectral"/>
                <a:ea typeface="Spectral"/>
                <a:cs typeface="Spectral"/>
                <a:sym typeface="Spectral"/>
              </a:rPr>
              <a:t>April 14, 2020:</a:t>
            </a:r>
            <a:r>
              <a:rPr lang="en" sz="1600">
                <a:solidFill>
                  <a:srgbClr val="000000"/>
                </a:solidFill>
                <a:latin typeface="Spectral"/>
                <a:ea typeface="Spectral"/>
                <a:cs typeface="Spectral"/>
                <a:sym typeface="Spectral"/>
              </a:rPr>
              <a:t> The credentials of over </a:t>
            </a:r>
            <a:r>
              <a:rPr b="1" lang="en" sz="1600">
                <a:solidFill>
                  <a:srgbClr val="000000"/>
                </a:solidFill>
                <a:latin typeface="Spectral"/>
                <a:ea typeface="Spectral"/>
                <a:cs typeface="Spectral"/>
                <a:sym typeface="Spectral"/>
              </a:rPr>
              <a:t>500,000</a:t>
            </a:r>
            <a:r>
              <a:rPr lang="en" sz="1600">
                <a:solidFill>
                  <a:srgbClr val="000000"/>
                </a:solidFill>
                <a:latin typeface="Spectral"/>
                <a:ea typeface="Spectral"/>
                <a:cs typeface="Spectral"/>
                <a:sym typeface="Spectral"/>
              </a:rPr>
              <a:t> Zoom teleconferencing accounts were found for sale on the dark web and hacker forums for as little as $.02. Email addresses, passwords, personal meeting URLs, and host keys are said to be collected through a credential stuffing attack.</a:t>
            </a:r>
            <a:endParaRPr sz="1600">
              <a:solidFill>
                <a:srgbClr val="000000"/>
              </a:solidFill>
              <a:latin typeface="Spectral"/>
              <a:ea typeface="Spectral"/>
              <a:cs typeface="Spectral"/>
              <a:sym typeface="Spectral"/>
            </a:endParaRPr>
          </a:p>
          <a:p>
            <a:pPr indent="0" lvl="0" marL="0" rtl="0" algn="l">
              <a:spcBef>
                <a:spcPts val="0"/>
              </a:spcBef>
              <a:spcAft>
                <a:spcPts val="1600"/>
              </a:spcAft>
              <a:buNone/>
            </a:pPr>
            <a:r>
              <a:t/>
            </a:r>
            <a:endParaRPr sz="1600">
              <a:latin typeface="Spectral"/>
              <a:ea typeface="Spectral"/>
              <a:cs typeface="Spectral"/>
              <a:sym typeface="Spectr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Effects Of Data Breach.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