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0" r:id="rId10"/>
    <p:sldId id="266" r:id="rId11"/>
    <p:sldId id="265" r:id="rId12"/>
    <p:sldId id="267" r:id="rId13"/>
    <p:sldId id="264" r:id="rId14"/>
    <p:sldId id="268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165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0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8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8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3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9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3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1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9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B33FCF-BE81-4F65-B619-9DA839762D2F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8B97B1-2E66-4978-B5B2-3E2A1B720E8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9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la, Inc. - Wikipedia">
            <a:extLst>
              <a:ext uri="{FF2B5EF4-FFF2-40B4-BE49-F238E27FC236}">
                <a16:creationId xmlns:a16="http://schemas.microsoft.com/office/drawing/2014/main" id="{12784F98-32D8-A3B1-25A6-5A0FD92D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434" y="735859"/>
            <a:ext cx="2675131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385153-DEA8-DD67-2C30-E83EBA8DA894}"/>
              </a:ext>
            </a:extLst>
          </p:cNvPr>
          <p:cNvSpPr/>
          <p:nvPr/>
        </p:nvSpPr>
        <p:spPr>
          <a:xfrm>
            <a:off x="1664722" y="4632012"/>
            <a:ext cx="8862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STOCK MARKET FORECASTING</a:t>
            </a:r>
          </a:p>
        </p:txBody>
      </p:sp>
    </p:spTree>
    <p:extLst>
      <p:ext uri="{BB962C8B-B14F-4D97-AF65-F5344CB8AC3E}">
        <p14:creationId xmlns:p14="http://schemas.microsoft.com/office/powerpoint/2010/main" val="330184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1761-78F1-0711-BEE1-560796CF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NBEATS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45C2-33C4-17C0-CF48-022F5221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model specifically designed for time series prediction.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Relies on recurrent or convolutional structures.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decomposes the prediction task into a series of basis expansions, allowing it to capture complex and varied temporal patterns in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4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0776-C381-F886-7725-87665BD1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N-BEATS - Neural Basis Expansion Analysis for Time Series Forecasting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5F6C8-E9AD-0BC5-1BBF-E43FEA6B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04" y="3626137"/>
            <a:ext cx="6630471" cy="3161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DE2EA-F296-7FA5-BC41-E4B06B7DC510}"/>
              </a:ext>
            </a:extLst>
          </p:cNvPr>
          <p:cNvSpPr txBox="1"/>
          <p:nvPr/>
        </p:nvSpPr>
        <p:spPr>
          <a:xfrm>
            <a:off x="407710" y="2105793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 several blocks stacked together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block outputs two things: a forecast for the target time series and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backcast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help refine the inputs for subsequent blocks.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are organized into stacks, where each stack is trained to capture different types of patterns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trend or seasonality. This multi-stack structure allows N-BEATS to effectively handle a wide range of forecasting problems.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2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37CC-1FD7-FABE-9319-8F99BABB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Framework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457E-5FBC-2F01-B548-7ACEAC0E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BEATS uses a series of basis functions to model the time series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a stack is a mini neural network that predicts parameters of these basis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Formulation: "Mathematically, if we denote the input series by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𝑋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and the output forecast by 𝑌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𝑡+ℎ)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ℎ is the forecast horizon, N-BEATS models the series with the formula: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de-DE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Y^</a:t>
            </a:r>
            <a:r>
              <a:rPr lang="de-DE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de-DE" sz="1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de-DE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​=</a:t>
            </a:r>
            <a:r>
              <a:rPr lang="de-DE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de-DE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de-DE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​,</a:t>
            </a:r>
            <a:r>
              <a:rPr lang="de-DE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de-DE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represents the block’s network function, and 𝜃 are the parameters learned during training.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Backcasting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block also outputs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backcast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calculated as</a:t>
            </a:r>
          </a:p>
          <a:p>
            <a:pPr marL="0" indent="0">
              <a:buNone/>
            </a:pPr>
            <a:endParaRPr lang="en-IN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​t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​,</a:t>
            </a:r>
            <a:r>
              <a:rPr lang="el-GR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sz="2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𝑓 is another network within the block, and 𝜃𝑏 are its parameters.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backcast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subtract known components of the series, allowing subsequent blocks to focus on residuals or unexplained parts."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2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5F8B-1B9D-6C4A-36D0-0B11B7C5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NBEATS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9F7B-922C-2E06-F246-F6BB6FDB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gradient descent optimization method, minimizing a composite loss function over all forecast horizons.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its fully connected nature, the model can be trained efficiently even on large datasets, making it highly scalable and adaptable to various forecasting needs.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3D9C6-BF7D-D453-C777-755D3836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84" y="3259016"/>
            <a:ext cx="6384448" cy="26322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507D5F-E5F4-EC5F-DED3-8A10176F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32" y="1985164"/>
            <a:ext cx="10058400" cy="4023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 utilized a generic architecture with 30 input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output chunk lengths, and included configurations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dropout rate, activation function,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layers and blocks.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-Such a configuration was determined to capture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time dependencies and patterns in the Tesla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data effectively, considering both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values and external factors.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DC902D-7335-114D-4CA9-C7BBE899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6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1C7367-F476-7730-3CEE-72F2EBBC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762" y="844101"/>
            <a:ext cx="6392167" cy="467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E4BD1-B1AF-AABB-FC48-BCB433B1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25" y="1125415"/>
            <a:ext cx="2565218" cy="483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7A485-DFB8-B6C3-2D24-4312A4944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316" y="5685240"/>
            <a:ext cx="2152950" cy="65731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2D5B7D7-6894-1B21-FDEB-E58A455B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325" y="156364"/>
            <a:ext cx="2676899" cy="665883"/>
          </a:xfrm>
        </p:spPr>
        <p:txBody>
          <a:bodyPr>
            <a:normAutofit/>
          </a:bodyPr>
          <a:lstStyle/>
          <a:p>
            <a:r>
              <a:rPr lang="en-US" sz="2400" dirty="0"/>
              <a:t>PREDICTED VALUES</a:t>
            </a:r>
            <a:endParaRPr lang="en-IN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70A569B-C2D5-6F54-0C33-2EEA213E9AC8}"/>
              </a:ext>
            </a:extLst>
          </p:cNvPr>
          <p:cNvSpPr txBox="1">
            <a:spLocks/>
          </p:cNvSpPr>
          <p:nvPr/>
        </p:nvSpPr>
        <p:spPr>
          <a:xfrm>
            <a:off x="7331820" y="96869"/>
            <a:ext cx="4227134" cy="725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ACTUAL VS PREDICTED</a:t>
            </a:r>
            <a:endParaRPr lang="en-IN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2B092-549D-6C53-E812-9A54BE6492BB}"/>
              </a:ext>
            </a:extLst>
          </p:cNvPr>
          <p:cNvSpPr txBox="1">
            <a:spLocks/>
          </p:cNvSpPr>
          <p:nvPr/>
        </p:nvSpPr>
        <p:spPr>
          <a:xfrm>
            <a:off x="7747054" y="5805936"/>
            <a:ext cx="1345886" cy="415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METRICS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805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75A6-9E00-F38A-3FF5-3F157F06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45" y="257599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Convolutional Networks, or simply TCN, is a variation of Convolutional Neural Networks for sequence modelling tasks, by combining aspects of RNN and CNN architectures.</a:t>
            </a:r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CBBD-5F3F-BB58-759F-0A5DFDD2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45" y="1927547"/>
            <a:ext cx="9396046" cy="3281363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TCN is based upon two principles:</a:t>
            </a:r>
            <a:b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he fact that the network produces an output of the same 	length as the input, and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fact that there can be no leakage from the future into 	the past. To accomplish the 	first point, the TCN uses a 1D fully-convolutional network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(FCN) architecture.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E1532-0D4D-238B-1024-74DA1ADA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972" y="3732794"/>
            <a:ext cx="8632658" cy="26146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349A74-DFE8-9533-057B-81AD80EF0B63}"/>
              </a:ext>
            </a:extLst>
          </p:cNvPr>
          <p:cNvSpPr txBox="1">
            <a:spLocks/>
          </p:cNvSpPr>
          <p:nvPr/>
        </p:nvSpPr>
        <p:spPr>
          <a:xfrm>
            <a:off x="1146445" y="3398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Temporal Convolutional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73743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CBC7-A9C7-3F0F-5825-0FC646E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A2D6-51D2-BDF3-FFC3-6448BB74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fr-FR" b="0" i="1" dirty="0">
                <a:solidFill>
                  <a:schemeClr val="tx1"/>
                </a:solidFill>
                <a:effectLst/>
                <a:latin typeface="KaTeX_Math"/>
              </a:rPr>
              <a:t>				</a:t>
            </a:r>
          </a:p>
          <a:p>
            <a:pPr marL="201168" lvl="1" indent="0">
              <a:buNone/>
            </a:pPr>
            <a:endParaRPr lang="fr-FR" i="1" dirty="0">
              <a:solidFill>
                <a:schemeClr val="tx1"/>
              </a:solidFill>
              <a:latin typeface="KaTeX_Math"/>
            </a:endParaRPr>
          </a:p>
          <a:p>
            <a:pPr marL="201168" lvl="1" indent="0">
              <a:buNone/>
            </a:pPr>
            <a:r>
              <a:rPr lang="fr-FR" b="0" i="1" dirty="0">
                <a:solidFill>
                  <a:schemeClr val="tx1"/>
                </a:solidFill>
                <a:effectLst/>
                <a:latin typeface="KaTeX_Math"/>
              </a:rPr>
              <a:t>					</a:t>
            </a:r>
            <a:r>
              <a:rPr lang="fr-FR" b="0" i="1" dirty="0" err="1">
                <a:solidFill>
                  <a:schemeClr val="tx1"/>
                </a:solidFill>
                <a:effectLst/>
                <a:latin typeface="KaTeX_Math"/>
              </a:rPr>
              <a:t>Y</a:t>
            </a:r>
            <a:r>
              <a:rPr lang="fr-FR" b="0" i="0" dirty="0" err="1">
                <a:solidFill>
                  <a:schemeClr val="tx1"/>
                </a:solidFill>
                <a:effectLst/>
                <a:latin typeface="KaTeX_Main"/>
              </a:rPr>
              <a:t>^</a:t>
            </a:r>
            <a:r>
              <a:rPr lang="fr-FR" b="0" i="1" dirty="0" err="1">
                <a:solidFill>
                  <a:schemeClr val="tx1"/>
                </a:solidFill>
                <a:effectLst/>
                <a:latin typeface="KaTeX_Math"/>
              </a:rPr>
              <a:t>t</a:t>
            </a:r>
            <a:r>
              <a:rPr lang="fr-FR" b="0" i="0" dirty="0">
                <a:solidFill>
                  <a:schemeClr val="tx1"/>
                </a:solidFill>
                <a:effectLst/>
                <a:latin typeface="KaTeX_Main"/>
              </a:rPr>
              <a:t>​=</a:t>
            </a:r>
            <a:r>
              <a:rPr lang="fr-FR" b="0" i="1" dirty="0">
                <a:solidFill>
                  <a:schemeClr val="tx1"/>
                </a:solidFill>
                <a:effectLst/>
                <a:latin typeface="KaTeX_Math"/>
              </a:rPr>
              <a:t>F</a:t>
            </a:r>
            <a:r>
              <a:rPr lang="fr-FR" b="0" i="0" dirty="0">
                <a:solidFill>
                  <a:schemeClr val="tx1"/>
                </a:solidFill>
                <a:effectLst/>
                <a:latin typeface="KaTeX_Main"/>
              </a:rPr>
              <a:t>(</a:t>
            </a:r>
            <a:r>
              <a:rPr lang="fr-FR" b="0" i="1" dirty="0" err="1">
                <a:solidFill>
                  <a:schemeClr val="tx1"/>
                </a:solidFill>
                <a:effectLst/>
                <a:latin typeface="KaTeX_Math"/>
              </a:rPr>
              <a:t>Xt</a:t>
            </a:r>
            <a:r>
              <a:rPr lang="fr-FR" b="0" i="0" dirty="0" err="1">
                <a:solidFill>
                  <a:schemeClr val="tx1"/>
                </a:solidFill>
                <a:effectLst/>
                <a:latin typeface="KaTeX_Main"/>
              </a:rPr>
              <a:t>−</a:t>
            </a:r>
            <a:r>
              <a:rPr lang="fr-FR" b="0" i="1" dirty="0" err="1">
                <a:solidFill>
                  <a:schemeClr val="tx1"/>
                </a:solidFill>
                <a:effectLst/>
                <a:latin typeface="KaTeX_Math"/>
              </a:rPr>
              <a:t>L</a:t>
            </a:r>
            <a:r>
              <a:rPr lang="fr-FR" b="0" i="0" dirty="0" err="1">
                <a:solidFill>
                  <a:schemeClr val="tx1"/>
                </a:solidFill>
                <a:effectLst/>
                <a:latin typeface="KaTeX_Main"/>
              </a:rPr>
              <a:t>:</a:t>
            </a:r>
            <a:r>
              <a:rPr lang="fr-FR" b="0" i="1" dirty="0" err="1">
                <a:solidFill>
                  <a:schemeClr val="tx1"/>
                </a:solidFill>
                <a:effectLst/>
                <a:latin typeface="KaTeX_Math"/>
              </a:rPr>
              <a:t>t</a:t>
            </a:r>
            <a:r>
              <a:rPr lang="fr-FR" b="0" i="0" dirty="0">
                <a:solidFill>
                  <a:schemeClr val="tx1"/>
                </a:solidFill>
                <a:effectLst/>
                <a:latin typeface="KaTeX_Main"/>
              </a:rPr>
              <a:t>​,</a:t>
            </a:r>
            <a:r>
              <a:rPr lang="fr-FR" b="0" i="0" dirty="0" err="1">
                <a:solidFill>
                  <a:schemeClr val="tx1"/>
                </a:solidFill>
                <a:effectLst/>
                <a:latin typeface="KaTeX_Main"/>
              </a:rPr>
              <a:t>Θ</a:t>
            </a:r>
            <a:r>
              <a:rPr lang="fr-FR" b="0" i="1" dirty="0" err="1">
                <a:solidFill>
                  <a:schemeClr val="tx1"/>
                </a:solidFill>
                <a:effectLst/>
                <a:latin typeface="KaTeX_Math"/>
              </a:rPr>
              <a:t>f</a:t>
            </a:r>
            <a:r>
              <a:rPr lang="fr-FR" b="0" i="0" dirty="0">
                <a:solidFill>
                  <a:schemeClr val="tx1"/>
                </a:solidFill>
                <a:effectLst/>
                <a:latin typeface="KaTeX_Main"/>
              </a:rPr>
              <a:t>​)</a:t>
            </a:r>
            <a:endParaRPr lang="en-US" dirty="0"/>
          </a:p>
          <a:p>
            <a:r>
              <a:rPr lang="en-US" dirty="0"/>
              <a:t>Mathematically, a TCN can be viewed as a function that maps an input sequence to an output sequence of the same length. The dilated convolutions enable this mapping to consider a wide context of inputs for each output element."</a:t>
            </a:r>
          </a:p>
          <a:p>
            <a:r>
              <a:rPr lang="en-US" dirty="0"/>
              <a:t>TCNs are often trained with a likelihood-based approach, which in this case, uses a Gaussian likelihood function. This means we’re not just predicting a single future value, but a distribution of possible future values, giving us a measure of the uncertainty in our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20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7254-B55A-8D58-365D-CF4DF127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2A1DC-1E02-CD3F-39BB-BC4F7FC0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2314334"/>
            <a:ext cx="719237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7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A05BDC-9097-C0A7-F5D1-E0C2A574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3" y="1065382"/>
            <a:ext cx="5658640" cy="4563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FB24F-6346-3C54-1B62-1141C5FB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959" y="852128"/>
            <a:ext cx="2686425" cy="5153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4FFB71-D0C3-3AF1-8531-BC7FB835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300" y="2815651"/>
            <a:ext cx="2010056" cy="619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0F809-8137-093F-F2A4-9C51C75A9BE3}"/>
              </a:ext>
            </a:extLst>
          </p:cNvPr>
          <p:cNvSpPr txBox="1"/>
          <p:nvPr/>
        </p:nvSpPr>
        <p:spPr>
          <a:xfrm>
            <a:off x="6599466" y="363305"/>
            <a:ext cx="280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FORECASTED VALUES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3D122-04AA-88A6-A6D8-04626B4929E3}"/>
              </a:ext>
            </a:extLst>
          </p:cNvPr>
          <p:cNvSpPr txBox="1"/>
          <p:nvPr/>
        </p:nvSpPr>
        <p:spPr>
          <a:xfrm>
            <a:off x="1749474" y="482796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VS PREDICTED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66B18-95C9-BBAE-BE5C-870AACA23F49}"/>
              </a:ext>
            </a:extLst>
          </p:cNvPr>
          <p:cNvSpPr txBox="1"/>
          <p:nvPr/>
        </p:nvSpPr>
        <p:spPr>
          <a:xfrm>
            <a:off x="9899214" y="23328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80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D5DF-40EB-B54C-57AA-0B0FC041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6942-1527-A265-BA43-BD50FA8B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 BEATS- N-BEATS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deep learning model designed for time series forecasting that uses stacks of fully-connected layers to generate future values based on past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Convolutional Networks, or TCN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utilize a specialized form of convolutional neural network architecture that is particularly suited for time-dependent data, ensuring that predictions for a certain time point are only influenced by past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95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7374-13DB-71B0-1469-BB264122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385" y="2440109"/>
            <a:ext cx="10515600" cy="1325563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8152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6605-448F-073B-84B1-48F9A9AC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3032-2A4E-5052-5FDF-2270D7AD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and Merging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historical stock data for Tesla and NASDAQ from Yahoo Finance covering the period from January 2013 to June 2021.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significant event impacts into the dataset from a custom Excel source to assess external influences on stock prices.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all datasets on the 'Date' column, ensuring consistency across data sources.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2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92F7-E63E-05E1-42CC-E726C227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and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2132-81E0-E7E0-77C1-447A484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relevant features: closing prices and event impact values, aligning all data to daily frequency.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'tesla-Close' prices using scaling to aid in model learning efficiency and performance.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6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62D1-11FA-7E0E-8777-38CF4612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covariate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3326-B1D0-7E47-9AA2-8E8BCA33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have a covariate that can help us seeing future, I looked into two things: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first was different relevant stocks like technology stocks, or EV- cars 	competitors.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Second was looking into historical major events and 			     	milestones of Tesla, then filling a chronological table with this information.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6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28AC-A511-CA99-D11E-9D26514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E31E-7E8F-0B05-C01A-B4C0A729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 trend is moving up and down with Tesla-Closing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1E0AF7-D97B-3757-5240-E60528A4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458563"/>
            <a:ext cx="4663239" cy="37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FA26-2974-BD8D-6B4C-BBC98EB5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269"/>
            <a:ext cx="10515600" cy="1325563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is very high between target and External features,</a:t>
            </a:r>
            <a:b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makes it a good candidate as a covariate feature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BCF7B-DC29-9776-D414-D124E5F3F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476" y="3286045"/>
            <a:ext cx="3753374" cy="114316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4730B4-FEED-A2FC-CFA4-776E5360B272}"/>
              </a:ext>
            </a:extLst>
          </p:cNvPr>
          <p:cNvSpPr txBox="1">
            <a:spLocks/>
          </p:cNvSpPr>
          <p:nvPr/>
        </p:nvSpPr>
        <p:spPr>
          <a:xfrm>
            <a:off x="838200" y="526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0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17CC-0D20-C2A8-39E8-363655B2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we split the data before modelling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E403E-B64C-9B89-A18B-1C84F395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61" y="2059299"/>
            <a:ext cx="788780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0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F704-1F32-96AE-01B2-FF29B452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Configuration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D652-B00A-C0C0-3CB1-B97E7849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N-BEATS Model Setup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N-BEATS model with 30 days input chunk, 15 days output, and 100 training epochs.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using the transformed and scaled time series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860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991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KaTeX_Main</vt:lpstr>
      <vt:lpstr>KaTeX_Math</vt:lpstr>
      <vt:lpstr>Times New Roman</vt:lpstr>
      <vt:lpstr>Retrospect</vt:lpstr>
      <vt:lpstr>PowerPoint Presentation</vt:lpstr>
      <vt:lpstr>DEEP LEARNING MODELS</vt:lpstr>
      <vt:lpstr>Data Preparation</vt:lpstr>
      <vt:lpstr>Data Transformation and Scaling</vt:lpstr>
      <vt:lpstr>For the covariate </vt:lpstr>
      <vt:lpstr>Events</vt:lpstr>
      <vt:lpstr>The correlation is very high between target and External features, which makes it a good candidate as a covariate feature</vt:lpstr>
      <vt:lpstr>Now we split the data before modelling</vt:lpstr>
      <vt:lpstr>Model Configuration and Training</vt:lpstr>
      <vt:lpstr>NBEATS</vt:lpstr>
      <vt:lpstr>N-BEATS - Neural Basis Expansion Analysis for Time Series Forecasting Architecture</vt:lpstr>
      <vt:lpstr>Mathematical Framework</vt:lpstr>
      <vt:lpstr>NBEATS </vt:lpstr>
      <vt:lpstr>IMPLEMENTATION</vt:lpstr>
      <vt:lpstr>PREDICTED VALUES</vt:lpstr>
      <vt:lpstr>          Temporal Convolutional Networks, or simply TCN, is a variation of Convolutional Neural Networks for sequence modelling tasks, by combining aspects of RNN and CNN architectures. </vt:lpstr>
      <vt:lpstr>Mathematically</vt:lpstr>
      <vt:lpstr>IMPLEMENTATION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 Lekshmi P</dc:creator>
  <cp:lastModifiedBy>Sree Lekshmi P</cp:lastModifiedBy>
  <cp:revision>1</cp:revision>
  <dcterms:created xsi:type="dcterms:W3CDTF">2024-04-30T01:05:34Z</dcterms:created>
  <dcterms:modified xsi:type="dcterms:W3CDTF">2024-04-30T05:26:41Z</dcterms:modified>
</cp:coreProperties>
</file>