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9.jpe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4.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76274" y="2524125"/>
            <a:ext cx="10289381"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  :</a:t>
            </a:r>
            <a:r>
              <a:rPr lang="en-GB" sz="2400" dirty="0">
                <a:latin typeface="Times New Roman" panose="02020603050405020304" pitchFamily="18" charset="0"/>
                <a:cs typeface="Times New Roman" panose="02020603050405020304" pitchFamily="18" charset="0"/>
              </a:rPr>
              <a:t> Sree Mirthika M</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 NO       :</a:t>
            </a:r>
            <a:r>
              <a:rPr lang="en-GB" sz="2400" dirty="0">
                <a:latin typeface="Times New Roman" panose="02020603050405020304" pitchFamily="18" charset="0"/>
                <a:cs typeface="Times New Roman" panose="02020603050405020304" pitchFamily="18" charset="0"/>
              </a:rPr>
              <a:t> 122200934, EC65DE5B69CEFCBBD0F4988D024C41BD</a:t>
            </a:r>
          </a:p>
          <a:p>
            <a:r>
              <a:rPr lang="en-US" sz="2400" dirty="0">
                <a:latin typeface="Times New Roman" panose="02020603050405020304" pitchFamily="18" charset="0"/>
                <a:cs typeface="Times New Roman" panose="02020603050405020304" pitchFamily="18" charset="0"/>
              </a:rPr>
              <a:t>DEPARTMENT       :</a:t>
            </a:r>
            <a:r>
              <a:rPr lang="en-GB" sz="2400" dirty="0">
                <a:latin typeface="Times New Roman" panose="02020603050405020304" pitchFamily="18" charset="0"/>
                <a:cs typeface="Times New Roman" panose="02020603050405020304" pitchFamily="18" charset="0"/>
              </a:rPr>
              <a:t> Bachelor of Commerce (Corporate Secretaryship) </a:t>
            </a:r>
          </a:p>
          <a:p>
            <a:r>
              <a:rPr lang="en-US" sz="2400" dirty="0">
                <a:latin typeface="Times New Roman" panose="02020603050405020304" pitchFamily="18" charset="0"/>
                <a:cs typeface="Times New Roman" panose="02020603050405020304" pitchFamily="18" charset="0"/>
              </a:rPr>
              <a:t>COLLEGE               </a:t>
            </a:r>
            <a:r>
              <a:rPr lang="en-GB" sz="2400" dirty="0">
                <a:latin typeface="Times New Roman" panose="02020603050405020304" pitchFamily="18" charset="0"/>
                <a:cs typeface="Times New Roman" panose="02020603050405020304" pitchFamily="18" charset="0"/>
              </a:rPr>
              <a:t>: K.C.S. Kasi Nadar College of Arts and Science</a:t>
            </a:r>
            <a:endParaRPr lang="en-US" sz="2400" dirty="0">
              <a:latin typeface="Times New Roman" panose="02020603050405020304" pitchFamily="18" charset="0"/>
              <a:cs typeface="Times New Roman" panose="02020603050405020304" pitchFamily="18" charset="0"/>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2" name="Picture 11">
            <a:extLst>
              <a:ext uri="{FF2B5EF4-FFF2-40B4-BE49-F238E27FC236}">
                <a16:creationId xmlns:a16="http://schemas.microsoft.com/office/drawing/2014/main" id="{608659A0-35C0-6A60-5E99-D2F18B836C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332" y="2012156"/>
            <a:ext cx="4838700" cy="2524125"/>
          </a:xfrm>
          <a:prstGeom prst="rect">
            <a:avLst/>
          </a:prstGeom>
        </p:spPr>
      </p:pic>
      <p:pic>
        <p:nvPicPr>
          <p:cNvPr id="13" name="Picture 12">
            <a:extLst>
              <a:ext uri="{FF2B5EF4-FFF2-40B4-BE49-F238E27FC236}">
                <a16:creationId xmlns:a16="http://schemas.microsoft.com/office/drawing/2014/main" id="{32917FF4-61B9-1AB2-0CA1-E269EADF1D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690688"/>
            <a:ext cx="5930183" cy="356711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849788"/>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898BF60-CD54-9353-DB16-E1A846AC11C0}"/>
              </a:ext>
            </a:extLst>
          </p:cNvPr>
          <p:cNvSpPr txBox="1"/>
          <p:nvPr/>
        </p:nvSpPr>
        <p:spPr>
          <a:xfrm>
            <a:off x="1646038" y="2054572"/>
            <a:ext cx="6583561" cy="3416320"/>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The job title analysis reveals a significant imbalance between the Human Resource and Product departments, with the latter dominating in diverse roles, particularly in technical fields. This disparity suggests a need for better workforce allocation to ensure alignment with the company’s strategic goals. Balancing job titles across departments will enhance efficiency and support the organization’s long-term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756151"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cs typeface="Times New Roman" panose="02020603050405020304" pitchFamily="18" charset="0"/>
              </a:rPr>
              <a:t>PROJECT</a:t>
            </a:r>
            <a:r>
              <a:rPr sz="4250" spc="-85" dirty="0">
                <a:latin typeface="Times New Roman" panose="02020603050405020304" pitchFamily="18" charset="0"/>
                <a:cs typeface="Times New Roman" panose="02020603050405020304" pitchFamily="18" charset="0"/>
              </a:rPr>
              <a:t> </a:t>
            </a:r>
            <a:r>
              <a:rPr sz="4250" spc="25" dirty="0">
                <a:latin typeface="Times New Roman" panose="02020603050405020304" pitchFamily="18" charset="0"/>
                <a:cs typeface="Times New Roman" panose="02020603050405020304" pitchFamily="18" charset="0"/>
              </a:rPr>
              <a:t>TITLE</a:t>
            </a:r>
            <a:endParaRPr sz="425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GB" sz="4400" b="1" dirty="0">
                <a:solidFill>
                  <a:srgbClr val="0F0F0F"/>
                </a:solidFill>
                <a:latin typeface="Times New Roman" panose="02020603050405020304" pitchFamily="18" charset="0"/>
                <a:cs typeface="Times New Roman" panose="02020603050405020304" pitchFamily="18" charset="0"/>
              </a:rPr>
              <a:t>Job Title Based on Department </a:t>
            </a:r>
            <a:r>
              <a:rPr lang="en-US" sz="4400" b="1" dirty="0">
                <a:solidFill>
                  <a:srgbClr val="0F0F0F"/>
                </a:solidFill>
                <a:latin typeface="Times New Roman" panose="02020603050405020304" pitchFamily="18" charset="0"/>
                <a:cs typeface="Times New Roman" panose="02020603050405020304" pitchFamily="18" charset="0"/>
              </a:rPr>
              <a:t> </a:t>
            </a:r>
            <a:r>
              <a:rPr lang="en-GB" sz="4400" b="1" dirty="0">
                <a:solidFill>
                  <a:srgbClr val="0F0F0F"/>
                </a:solidFill>
                <a:latin typeface="Times New Roman" panose="02020603050405020304" pitchFamily="18" charset="0"/>
                <a:cs typeface="Times New Roman" panose="02020603050405020304" pitchFamily="18" charset="0"/>
              </a:rPr>
              <a:t>U</a:t>
            </a:r>
            <a:r>
              <a:rPr lang="en-US" sz="4400" b="1" dirty="0">
                <a:solidFill>
                  <a:srgbClr val="0F0F0F"/>
                </a:solidFill>
                <a:latin typeface="Times New Roman" panose="02020603050405020304" pitchFamily="18" charset="0"/>
                <a:cs typeface="Times New Roman" panose="02020603050405020304" pitchFamily="18" charset="0"/>
              </a:rPr>
              <a:t>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4" y="445388"/>
            <a:ext cx="2917826"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73193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lang="en-US" sz="4250" spc="2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S</a:t>
            </a:r>
            <a:r>
              <a:rPr sz="4250" spc="-370" dirty="0">
                <a:latin typeface="Times New Roman" panose="02020603050405020304" pitchFamily="18" charset="0"/>
                <a:cs typeface="Times New Roman" panose="02020603050405020304" pitchFamily="18" charset="0"/>
              </a:rPr>
              <a:t>T</a:t>
            </a:r>
            <a:r>
              <a:rPr sz="4250" spc="-375" dirty="0">
                <a:latin typeface="Times New Roman" panose="02020603050405020304" pitchFamily="18" charset="0"/>
                <a:cs typeface="Times New Roman" panose="02020603050405020304" pitchFamily="18" charset="0"/>
              </a:rPr>
              <a:t>A</a:t>
            </a:r>
            <a:r>
              <a:rPr sz="4250" spc="15" dirty="0">
                <a:latin typeface="Times New Roman" panose="02020603050405020304" pitchFamily="18" charset="0"/>
                <a:cs typeface="Times New Roman" panose="02020603050405020304" pitchFamily="18" charset="0"/>
              </a:rPr>
              <a:t>T</a:t>
            </a:r>
            <a:r>
              <a:rPr sz="4250" spc="-1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ME</a:t>
            </a:r>
            <a:r>
              <a:rPr sz="4250" spc="10" dirty="0">
                <a:latin typeface="Times New Roman" panose="02020603050405020304" pitchFamily="18" charset="0"/>
                <a:cs typeface="Times New Roman" panose="02020603050405020304" pitchFamily="18" charset="0"/>
              </a:rPr>
              <a:t>NT</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C8EE3FA3-3465-176B-F09F-1364820506D2}"/>
              </a:ext>
            </a:extLst>
          </p:cNvPr>
          <p:cNvSpPr txBox="1"/>
          <p:nvPr/>
        </p:nvSpPr>
        <p:spPr>
          <a:xfrm>
            <a:off x="908448" y="2023229"/>
            <a:ext cx="7319328" cy="452431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The current distribution of job titles across the Human Resource and Product departments indicates a significant imbalance. The Product department shows a higher concentration of diverse job titles, particularly in technical and engineering roles, while the Human Resource department is underrepresented, with fewer and more limited roles. This disparity may suggest potential inefficiencies in resource allocation, hiring practices, or departmental growth strategies. The organization needs to assess whether this distribution aligns with its overall business objectives and whether it is sustainable for long-term success</a:t>
            </a:r>
            <a:r>
              <a:rPr lang="en-US" sz="20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92A8B19B-F155-8356-4D99-2E4A43E490D9}"/>
              </a:ext>
            </a:extLst>
          </p:cNvPr>
          <p:cNvSpPr txBox="1"/>
          <p:nvPr/>
        </p:nvSpPr>
        <p:spPr>
          <a:xfrm>
            <a:off x="990600" y="1890712"/>
            <a:ext cx="7924799" cy="452431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The "Job Title Based on Department" project aims to analyze and address the distribution of job titles across different departments within the organization. Specifically, the project will focus on understanding the significant disparity between the Human Resource and Product departments.</a:t>
            </a: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he Product department currently has a wide variety of job titles, particularly in technical and engineering roles, whereas the Human Resource department is underrepresented, with limited roles concentrated mostly in management. This project will investigate the causes and implications of this imbalance, assessing whether it aligns with the organization's strategic goals and identifying areas for potential improvement.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245F549-24E9-45A4-642D-6D1D859F589F}"/>
              </a:ext>
            </a:extLst>
          </p:cNvPr>
          <p:cNvSpPr txBox="1"/>
          <p:nvPr/>
        </p:nvSpPr>
        <p:spPr>
          <a:xfrm>
            <a:off x="1967508" y="2275194"/>
            <a:ext cx="6759774" cy="3416320"/>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 Human resources (HR) Department </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HR Analysis</a:t>
            </a: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Department Heads and Managers</a:t>
            </a: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Human Resources Department </a:t>
            </a: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Executive Leadership Team</a:t>
            </a: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Organizational Development Teams</a:t>
            </a: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 Employees</a:t>
            </a:r>
          </a:p>
          <a:p>
            <a:r>
              <a:rPr lang="en-GB" sz="2400" dirty="0">
                <a:latin typeface="Times New Roman" panose="02020603050405020304" pitchFamily="18" charset="0"/>
                <a:cs typeface="Times New Roman" panose="02020603050405020304" pitchFamily="18" charset="0"/>
              </a:rPr>
              <a:t>• Senior Management </a:t>
            </a:r>
          </a:p>
          <a:p>
            <a:r>
              <a:rPr lang="en-GB" sz="2400" dirty="0">
                <a:latin typeface="Times New Roman" panose="02020603050405020304" pitchFamily="18" charset="0"/>
                <a:cs typeface="Times New Roman" panose="02020603050405020304" pitchFamily="18" charset="0"/>
              </a:rPr>
              <a:t>• Professionals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4EBC5F1C-3484-2AC5-A6E5-1278A78BDD58}"/>
              </a:ext>
            </a:extLst>
          </p:cNvPr>
          <p:cNvSpPr txBox="1"/>
          <p:nvPr/>
        </p:nvSpPr>
        <p:spPr>
          <a:xfrm>
            <a:off x="838200" y="1997839"/>
            <a:ext cx="8515350" cy="3416320"/>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 Filtering : To fit data into equations, change the size of rows and columns, or shrink a worksheet to fit.</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Removing Duplicate : To remove duplicate entries from a table.</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Conditional formatting :  Makes it easy to highlight certain values or make particular cells easy to identify.</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Pivot Table : To summarize, organize, and analyze large amounts of data.</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pivot chart : That allows you to create interactive charts from pivot tables.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5" name="TextBox 4">
            <a:extLst>
              <a:ext uri="{FF2B5EF4-FFF2-40B4-BE49-F238E27FC236}">
                <a16:creationId xmlns:a16="http://schemas.microsoft.com/office/drawing/2014/main" id="{DAADF1B5-992F-3B85-B597-3DC6818C8989}"/>
              </a:ext>
            </a:extLst>
          </p:cNvPr>
          <p:cNvSpPr txBox="1"/>
          <p:nvPr/>
        </p:nvSpPr>
        <p:spPr>
          <a:xfrm>
            <a:off x="783907" y="1443841"/>
            <a:ext cx="8913019" cy="5016758"/>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First Name : He first of your names that come before your family name.</a:t>
            </a:r>
          </a:p>
          <a:p>
            <a:r>
              <a:rPr lang="en-US" sz="2000" dirty="0">
                <a:latin typeface="Times New Roman" panose="02020603050405020304" pitchFamily="18" charset="0"/>
                <a:cs typeface="Times New Roman" panose="02020603050405020304" pitchFamily="18" charset="0"/>
              </a:rPr>
              <a:t>Last Name : a name that identifies a person's family and is different from their given name.</a:t>
            </a:r>
          </a:p>
          <a:p>
            <a:r>
              <a:rPr lang="en-US" sz="2000" dirty="0">
                <a:latin typeface="Times New Roman" panose="02020603050405020304" pitchFamily="18" charset="0"/>
                <a:cs typeface="Times New Roman" panose="02020603050405020304" pitchFamily="18" charset="0"/>
              </a:rPr>
              <a:t>Email :An email is a form of electronic communication that allows users to send messages to other users over the internet.</a:t>
            </a:r>
          </a:p>
          <a:p>
            <a:r>
              <a:rPr lang="en-US" sz="2000" dirty="0">
                <a:latin typeface="Times New Roman" panose="02020603050405020304" pitchFamily="18" charset="0"/>
                <a:cs typeface="Times New Roman" panose="02020603050405020304" pitchFamily="18" charset="0"/>
              </a:rPr>
              <a:t>Gender : Is a social, psychological, and cultural construct that is developed through socialization and varies from society to society.</a:t>
            </a:r>
          </a:p>
          <a:p>
            <a:r>
              <a:rPr lang="en-US" sz="2000" dirty="0">
                <a:latin typeface="Times New Roman" panose="02020603050405020304" pitchFamily="18" charset="0"/>
                <a:cs typeface="Times New Roman" panose="02020603050405020304" pitchFamily="18" charset="0"/>
              </a:rPr>
              <a:t>Department :A part of an organization such as a school, business, or government that deals with a particular area of study or work.</a:t>
            </a:r>
          </a:p>
          <a:p>
            <a:r>
              <a:rPr lang="en-US" sz="2000" dirty="0">
                <a:latin typeface="Times New Roman" panose="02020603050405020304" pitchFamily="18" charset="0"/>
                <a:cs typeface="Times New Roman" panose="02020603050405020304" pitchFamily="18" charset="0"/>
              </a:rPr>
              <a:t>Job title : A job title is a formal name for a position within an organization that can include the position's name, the organization's name, and sometimes the name of the person who holds the position.</a:t>
            </a:r>
          </a:p>
          <a:p>
            <a:r>
              <a:rPr lang="en-US" sz="2000" dirty="0">
                <a:latin typeface="Times New Roman" panose="02020603050405020304" pitchFamily="18" charset="0"/>
                <a:cs typeface="Times New Roman" panose="02020603050405020304" pitchFamily="18" charset="0"/>
              </a:rPr>
              <a:t>Years of experience: Is a term that refers to how long a candidate has worked in a particular industry or field.</a:t>
            </a:r>
          </a:p>
          <a:p>
            <a:r>
              <a:rPr lang="en-US" sz="2000" dirty="0">
                <a:latin typeface="Times New Roman" panose="02020603050405020304" pitchFamily="18" charset="0"/>
                <a:cs typeface="Times New Roman" panose="02020603050405020304" pitchFamily="18" charset="0"/>
              </a:rPr>
              <a:t>Salary : The money that a person receives (usually every month) for the work he/she has done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8120DA32-D9C3-57CD-6E48-BAA0D434AA37}"/>
              </a:ext>
            </a:extLst>
          </p:cNvPr>
          <p:cNvSpPr txBox="1"/>
          <p:nvPr/>
        </p:nvSpPr>
        <p:spPr>
          <a:xfrm>
            <a:off x="1219200" y="1673571"/>
            <a:ext cx="9296400" cy="3785652"/>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 Downloaded dataset from</a:t>
            </a:r>
            <a:r>
              <a:rPr lang="en-GB" sz="2400" dirty="0">
                <a:latin typeface="Times New Roman" panose="02020603050405020304" pitchFamily="18" charset="0"/>
                <a:cs typeface="Times New Roman" panose="02020603050405020304" pitchFamily="18" charset="0"/>
              </a:rPr>
              <a:t> kaggle website</a:t>
            </a:r>
          </a:p>
          <a:p>
            <a:r>
              <a:rPr lang="en-US" sz="2400" dirty="0">
                <a:latin typeface="Times New Roman" panose="02020603050405020304" pitchFamily="18" charset="0"/>
                <a:cs typeface="Times New Roman" panose="02020603050405020304" pitchFamily="18" charset="0"/>
              </a:rPr>
              <a:t> ✓ Extracted from zip format</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Using alignment in Excel for clear and presentable</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Changing the size of rows &amp; Columns of the given data</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Highlighting certain values using Conditional Formatting </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Using ifs formula for cleaner and more organized way to manage multiple conditional checks.</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Adding Pivot Tables For quickly summarize large datasets.</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Using graphs to making it easier for understand and interpret complex information</a:t>
            </a:r>
            <a:r>
              <a:rPr lang="en-US" sz="2000" dirty="0">
                <a:latin typeface="Times New Roman" panose="02020603050405020304" pitchFamily="18" charset="0"/>
                <a:cs typeface="Times New Roman" panose="02020603050405020304" pitchFamily="18" charset="0"/>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201</TotalTime>
  <Words>747</Words>
  <Application>Microsoft Office PowerPoint</Application>
  <PresentationFormat>Widescreen</PresentationFormat>
  <Paragraphs>70</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sreemirthikam0786@gmail.com</cp:lastModifiedBy>
  <cp:revision>18</cp:revision>
  <dcterms:created xsi:type="dcterms:W3CDTF">2024-03-29T15:07:22Z</dcterms:created>
  <dcterms:modified xsi:type="dcterms:W3CDTF">2024-08-27T05:19:42Z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