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404050" cy="39604950"/>
  <p:notesSz cx="6735763" cy="9869488"/>
  <p:defaultTextStyle>
    <a:defPPr>
      <a:defRPr lang="ko-KR"/>
    </a:defPPr>
    <a:lvl1pPr marL="0" algn="l" defTabSz="4114800" rtl="0" eaLnBrk="1" latinLnBrk="1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2057400" algn="l" defTabSz="4114800" rtl="0" eaLnBrk="1" latinLnBrk="1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4114800" algn="l" defTabSz="4114800" rtl="0" eaLnBrk="1" latinLnBrk="1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6172200" algn="l" defTabSz="4114800" rtl="0" eaLnBrk="1" latinLnBrk="1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8229600" algn="l" defTabSz="4114800" rtl="0" eaLnBrk="1" latinLnBrk="1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10287000" algn="l" defTabSz="4114800" rtl="0" eaLnBrk="1" latinLnBrk="1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2344400" algn="l" defTabSz="4114800" rtl="0" eaLnBrk="1" latinLnBrk="1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4401800" algn="l" defTabSz="4114800" rtl="0" eaLnBrk="1" latinLnBrk="1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6459200" algn="l" defTabSz="4114800" rtl="0" eaLnBrk="1" latinLnBrk="1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74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66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7111" autoAdjust="0"/>
    <p:restoredTop sz="97902" autoAdjust="0"/>
  </p:normalViewPr>
  <p:slideViewPr>
    <p:cSldViewPr>
      <p:cViewPr>
        <p:scale>
          <a:sx n="33" d="100"/>
          <a:sy n="33" d="100"/>
        </p:scale>
        <p:origin x="931" y="19"/>
      </p:cViewPr>
      <p:guideLst>
        <p:guide orient="horz" pos="12474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F1215-F685-4F2B-B33E-18BBEA3575AD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54200" y="739775"/>
            <a:ext cx="3027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8008"/>
            <a:ext cx="5388610" cy="444126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4300"/>
            <a:ext cx="2918831" cy="493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4300"/>
            <a:ext cx="2918831" cy="493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53F55-52DC-4B5A-9E0D-CC6A93E9438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53F55-52DC-4B5A-9E0D-CC6A93E94381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430304" y="12303207"/>
            <a:ext cx="27543443" cy="84893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860608" y="22442805"/>
            <a:ext cx="22682835" cy="10121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7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0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A54-8140-4CF1-AFA8-430B303C5088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984-D690-4A52-A01D-557981310F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A54-8140-4CF1-AFA8-430B303C5088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984-D690-4A52-A01D-557981310F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3254782" y="9158647"/>
            <a:ext cx="25833229" cy="19515522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5743847" y="9158647"/>
            <a:ext cx="76970870" cy="19515522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A54-8140-4CF1-AFA8-430B303C5088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984-D690-4A52-A01D-557981310F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A54-8140-4CF1-AFA8-430B303C5088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984-D690-4A52-A01D-557981310F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59696" y="25449850"/>
            <a:ext cx="27543443" cy="7865983"/>
          </a:xfrm>
        </p:spPr>
        <p:txBody>
          <a:bodyPr anchor="t"/>
          <a:lstStyle>
            <a:lvl1pPr algn="l">
              <a:defRPr sz="1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559696" y="16786270"/>
            <a:ext cx="27543443" cy="8663580"/>
          </a:xfrm>
        </p:spPr>
        <p:txBody>
          <a:bodyPr anchor="b"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205740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2pPr>
            <a:lvl3pPr marL="4114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61722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82296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102870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23444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44018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64592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A54-8140-4CF1-AFA8-430B303C5088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984-D690-4A52-A01D-557981310F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5743846" y="53365842"/>
            <a:ext cx="51402048" cy="150948030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7685960" y="53365842"/>
            <a:ext cx="51402051" cy="150948030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A54-8140-4CF1-AFA8-430B303C5088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984-D690-4A52-A01D-557981310F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0203" y="1586034"/>
            <a:ext cx="29163645" cy="66008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20203" y="8865277"/>
            <a:ext cx="14317416" cy="3694626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620203" y="12559903"/>
            <a:ext cx="14317416" cy="22818688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16460809" y="8865277"/>
            <a:ext cx="14323040" cy="3694626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16460809" y="12559903"/>
            <a:ext cx="14323040" cy="22818688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A54-8140-4CF1-AFA8-430B303C5088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984-D690-4A52-A01D-557981310F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A54-8140-4CF1-AFA8-430B303C5088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984-D690-4A52-A01D-557981310F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A54-8140-4CF1-AFA8-430B303C5088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984-D690-4A52-A01D-557981310F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0204" y="1576864"/>
            <a:ext cx="10660709" cy="6710839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2669083" y="1576866"/>
            <a:ext cx="18114764" cy="33801728"/>
          </a:xfrm>
        </p:spPr>
        <p:txBody>
          <a:bodyPr/>
          <a:lstStyle>
            <a:lvl1pPr>
              <a:defRPr sz="14400"/>
            </a:lvl1pPr>
            <a:lvl2pPr>
              <a:defRPr sz="12600"/>
            </a:lvl2pPr>
            <a:lvl3pPr>
              <a:defRPr sz="108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620204" y="8287705"/>
            <a:ext cx="10660709" cy="27090889"/>
          </a:xfrm>
        </p:spPr>
        <p:txBody>
          <a:bodyPr/>
          <a:lstStyle>
            <a:lvl1pPr marL="0" indent="0">
              <a:buNone/>
              <a:defRPr sz="6300"/>
            </a:lvl1pPr>
            <a:lvl2pPr marL="2057400" indent="0">
              <a:buNone/>
              <a:defRPr sz="5400"/>
            </a:lvl2pPr>
            <a:lvl3pPr marL="4114800" indent="0">
              <a:buNone/>
              <a:defRPr sz="4500"/>
            </a:lvl3pPr>
            <a:lvl4pPr marL="6172200" indent="0">
              <a:buNone/>
              <a:defRPr sz="4100"/>
            </a:lvl4pPr>
            <a:lvl5pPr marL="8229600" indent="0">
              <a:buNone/>
              <a:defRPr sz="4100"/>
            </a:lvl5pPr>
            <a:lvl6pPr marL="10287000" indent="0">
              <a:buNone/>
              <a:defRPr sz="4100"/>
            </a:lvl6pPr>
            <a:lvl7pPr marL="12344400" indent="0">
              <a:buNone/>
              <a:defRPr sz="4100"/>
            </a:lvl7pPr>
            <a:lvl8pPr marL="14401800" indent="0">
              <a:buNone/>
              <a:defRPr sz="4100"/>
            </a:lvl8pPr>
            <a:lvl9pPr marL="16459200" indent="0">
              <a:buNone/>
              <a:defRPr sz="4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A54-8140-4CF1-AFA8-430B303C5088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984-D690-4A52-A01D-557981310F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351421" y="27723465"/>
            <a:ext cx="19442430" cy="3272912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351421" y="3538776"/>
            <a:ext cx="19442430" cy="23762970"/>
          </a:xfrm>
        </p:spPr>
        <p:txBody>
          <a:bodyPr/>
          <a:lstStyle>
            <a:lvl1pPr marL="0" indent="0">
              <a:buNone/>
              <a:defRPr sz="14400"/>
            </a:lvl1pPr>
            <a:lvl2pPr marL="2057400" indent="0">
              <a:buNone/>
              <a:defRPr sz="12600"/>
            </a:lvl2pPr>
            <a:lvl3pPr marL="4114800" indent="0">
              <a:buNone/>
              <a:defRPr sz="10800"/>
            </a:lvl3pPr>
            <a:lvl4pPr marL="6172200" indent="0">
              <a:buNone/>
              <a:defRPr sz="9000"/>
            </a:lvl4pPr>
            <a:lvl5pPr marL="8229600" indent="0">
              <a:buNone/>
              <a:defRPr sz="9000"/>
            </a:lvl5pPr>
            <a:lvl6pPr marL="10287000" indent="0">
              <a:buNone/>
              <a:defRPr sz="9000"/>
            </a:lvl6pPr>
            <a:lvl7pPr marL="12344400" indent="0">
              <a:buNone/>
              <a:defRPr sz="9000"/>
            </a:lvl7pPr>
            <a:lvl8pPr marL="14401800" indent="0">
              <a:buNone/>
              <a:defRPr sz="9000"/>
            </a:lvl8pPr>
            <a:lvl9pPr marL="16459200" indent="0">
              <a:buNone/>
              <a:defRPr sz="9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351421" y="30996377"/>
            <a:ext cx="19442430" cy="4648078"/>
          </a:xfrm>
        </p:spPr>
        <p:txBody>
          <a:bodyPr/>
          <a:lstStyle>
            <a:lvl1pPr marL="0" indent="0">
              <a:buNone/>
              <a:defRPr sz="6300"/>
            </a:lvl1pPr>
            <a:lvl2pPr marL="2057400" indent="0">
              <a:buNone/>
              <a:defRPr sz="5400"/>
            </a:lvl2pPr>
            <a:lvl3pPr marL="4114800" indent="0">
              <a:buNone/>
              <a:defRPr sz="4500"/>
            </a:lvl3pPr>
            <a:lvl4pPr marL="6172200" indent="0">
              <a:buNone/>
              <a:defRPr sz="4100"/>
            </a:lvl4pPr>
            <a:lvl5pPr marL="8229600" indent="0">
              <a:buNone/>
              <a:defRPr sz="4100"/>
            </a:lvl5pPr>
            <a:lvl6pPr marL="10287000" indent="0">
              <a:buNone/>
              <a:defRPr sz="4100"/>
            </a:lvl6pPr>
            <a:lvl7pPr marL="12344400" indent="0">
              <a:buNone/>
              <a:defRPr sz="4100"/>
            </a:lvl7pPr>
            <a:lvl8pPr marL="14401800" indent="0">
              <a:buNone/>
              <a:defRPr sz="4100"/>
            </a:lvl8pPr>
            <a:lvl9pPr marL="16459200" indent="0">
              <a:buNone/>
              <a:defRPr sz="4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A54-8140-4CF1-AFA8-430B303C5088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984-D690-4A52-A01D-557981310F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bg1"/>
            </a:gs>
            <a:gs pos="100000">
              <a:srgbClr val="339966"/>
            </a:gs>
            <a:gs pos="100000">
              <a:schemeClr val="accent5">
                <a:lumMod val="7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20203" y="1586034"/>
            <a:ext cx="29163645" cy="6600825"/>
          </a:xfrm>
          <a:prstGeom prst="rect">
            <a:avLst/>
          </a:prstGeom>
        </p:spPr>
        <p:txBody>
          <a:bodyPr vert="horz" lIns="411480" tIns="205740" rIns="411480" bIns="20574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9241158"/>
            <a:ext cx="29163645" cy="26137436"/>
          </a:xfrm>
          <a:prstGeom prst="rect">
            <a:avLst/>
          </a:prstGeom>
        </p:spPr>
        <p:txBody>
          <a:bodyPr vert="horz" lIns="411480" tIns="205740" rIns="411480" bIns="20574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620202" y="36707924"/>
            <a:ext cx="7560945" cy="2108597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8FA54-8140-4CF1-AFA8-430B303C5088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071384" y="36707924"/>
            <a:ext cx="10261283" cy="2108597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3222903" y="36707924"/>
            <a:ext cx="7560945" cy="2108597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16984-D690-4A52-A01D-557981310F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14800" rtl="0" eaLnBrk="1" latinLnBrk="1" hangingPunct="1">
        <a:spcBef>
          <a:spcPct val="0"/>
        </a:spcBef>
        <a:buNone/>
        <a:defRPr sz="1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050" indent="-1543050" algn="l" defTabSz="4114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4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3275" indent="-1285875" algn="l" defTabSz="4114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26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0" indent="-1028700" algn="l" defTabSz="4114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0" indent="-1028700" algn="l" defTabSz="4114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0" indent="-1028700" algn="l" defTabSz="4114800" rtl="0" eaLnBrk="1" latinLnBrk="1" hangingPunct="1">
        <a:spcBef>
          <a:spcPct val="20000"/>
        </a:spcBef>
        <a:buFont typeface="Arial" panose="020B0604020202020204" pitchFamily="34" charset="0"/>
        <a:buChar char="»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0" indent="-1028700" algn="l" defTabSz="4114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0" indent="-1028700" algn="l" defTabSz="4114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0" indent="-1028700" algn="l" defTabSz="4114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0" indent="-1028700" algn="l" defTabSz="4114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114800" rtl="0" eaLnBrk="1" latinLnBrk="1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algn="l" defTabSz="4114800" rtl="0" eaLnBrk="1" latinLnBrk="1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algn="l" defTabSz="4114800" rtl="0" eaLnBrk="1" latinLnBrk="1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0" algn="l" defTabSz="4114800" rtl="0" eaLnBrk="1" latinLnBrk="1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algn="l" defTabSz="4114800" rtl="0" eaLnBrk="1" latinLnBrk="1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0" algn="l" defTabSz="4114800" rtl="0" eaLnBrk="1" latinLnBrk="1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0" algn="l" defTabSz="4114800" rtl="0" eaLnBrk="1" latinLnBrk="1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algn="l" defTabSz="4114800" rtl="0" eaLnBrk="1" latinLnBrk="1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0" algn="l" defTabSz="4114800" rtl="0" eaLnBrk="1" latinLnBrk="1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2" name="Picture 25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300" y="1656715"/>
            <a:ext cx="4088765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AutoShape 347"/>
          <p:cNvSpPr>
            <a:spLocks noChangeArrowheads="1"/>
          </p:cNvSpPr>
          <p:nvPr/>
        </p:nvSpPr>
        <p:spPr bwMode="auto">
          <a:xfrm>
            <a:off x="659240" y="249355"/>
            <a:ext cx="31033870" cy="6678939"/>
          </a:xfrm>
          <a:prstGeom prst="roundRect">
            <a:avLst>
              <a:gd name="adj" fmla="val 16667"/>
            </a:avLst>
          </a:prstGeom>
          <a:noFill/>
          <a:ln w="76200" cmpd="tri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15" tIns="45008" rIns="90015" bIns="45008" anchor="ctr"/>
          <a:lstStyle>
            <a:lvl1pPr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3759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3759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3759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3759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 sz="7285" dirty="0">
              <a:latin typeface="Calibri" panose="020F0502020204030204" pitchFamily="34" charset="0"/>
            </a:endParaRPr>
          </a:p>
        </p:txBody>
      </p:sp>
      <p:sp>
        <p:nvSpPr>
          <p:cNvPr id="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26870" y="143943"/>
            <a:ext cx="29478605" cy="6769100"/>
          </a:xfrm>
        </p:spPr>
        <p:txBody>
          <a:bodyPr rtlCol="0"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sz="719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67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altLang="en-US" sz="107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Farmer - Consumer Network Using Blockchain</a:t>
            </a:r>
            <a:br>
              <a:rPr lang="en-US" sz="9455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altLang="en-US" sz="53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S. Harish Ragavendra,  A.Viswesvaran, Lokeshwaran, K. Saravanakumar, S. Saravanan</a:t>
            </a:r>
            <a:r>
              <a:rPr lang="en-US" sz="53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53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800" baseline="30000" dirty="0"/>
              <a:t> </a:t>
            </a:r>
            <a:r>
              <a:rPr lang="en-IN" altLang="en-US" sz="12800" baseline="30000" dirty="0"/>
              <a:t>      </a:t>
            </a:r>
            <a:r>
              <a:rPr lang="en-US" altLang="ko-KR" sz="6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IN" altLang="en-US" sz="6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ko-KR" sz="6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Ramakrishnan College of </a:t>
            </a:r>
            <a:r>
              <a:rPr lang="en-IN" altLang="en-US" sz="6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altLang="ko-KR" sz="6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t-IT" altLang="ko-KR" sz="6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Tiruchirappalli, Tamil Nadu-621 112, India</a:t>
            </a:r>
            <a:r>
              <a:rPr lang="en-US" altLang="ko-KR" sz="6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4400" b="1" dirty="0">
                <a:solidFill>
                  <a:srgbClr val="660066"/>
                </a:solidFill>
                <a:latin typeface="+mn-lt"/>
              </a:rPr>
            </a:br>
            <a:br>
              <a:rPr lang="en-US" sz="4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AutoShape 341"/>
          <p:cNvSpPr>
            <a:spLocks noChangeArrowheads="1"/>
          </p:cNvSpPr>
          <p:nvPr/>
        </p:nvSpPr>
        <p:spPr bwMode="auto">
          <a:xfrm>
            <a:off x="648297" y="7795994"/>
            <a:ext cx="18617986" cy="8926922"/>
          </a:xfrm>
          <a:prstGeom prst="roundRect">
            <a:avLst>
              <a:gd name="adj" fmla="val 16667"/>
            </a:avLst>
          </a:prstGeom>
          <a:noFill/>
          <a:ln w="76200" cmpd="tri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15" tIns="45008" rIns="90015" bIns="45008" anchor="ctr"/>
          <a:lstStyle>
            <a:lvl1pPr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3759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3759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3759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3759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 sz="7285" dirty="0">
              <a:latin typeface="Calibri" panose="020F0502020204030204" pitchFamily="34" charset="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auto">
          <a:xfrm>
            <a:off x="7849211" y="7921005"/>
            <a:ext cx="4042494" cy="7800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9802" tIns="44888" rIns="89802" bIns="44888" anchor="ctr"/>
          <a:lstStyle/>
          <a:p>
            <a:pPr algn="ctr" defTabSz="3703320">
              <a:defRPr/>
            </a:pPr>
            <a:r>
              <a:rPr lang="en-IN" altLang="en-US" sz="4800" b="1" u="sng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79" name="AutoShape 351"/>
          <p:cNvSpPr>
            <a:spLocks noChangeArrowheads="1"/>
          </p:cNvSpPr>
          <p:nvPr/>
        </p:nvSpPr>
        <p:spPr bwMode="auto">
          <a:xfrm>
            <a:off x="19758699" y="7699341"/>
            <a:ext cx="12099346" cy="8482284"/>
          </a:xfrm>
          <a:prstGeom prst="roundRect">
            <a:avLst>
              <a:gd name="adj" fmla="val 16667"/>
            </a:avLst>
          </a:prstGeom>
          <a:noFill/>
          <a:ln w="76200" cmpd="tri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15" tIns="45008" rIns="90015" bIns="45008" anchor="ctr"/>
          <a:lstStyle>
            <a:lvl1pPr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3759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3759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3759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3759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 sz="7285" dirty="0">
              <a:latin typeface="Calibri" panose="020F0502020204030204" pitchFamily="34" charset="0"/>
            </a:endParaRPr>
          </a:p>
        </p:txBody>
      </p:sp>
      <p:sp>
        <p:nvSpPr>
          <p:cNvPr id="81" name="AutoShape 341"/>
          <p:cNvSpPr>
            <a:spLocks noChangeArrowheads="1"/>
          </p:cNvSpPr>
          <p:nvPr/>
        </p:nvSpPr>
        <p:spPr bwMode="auto">
          <a:xfrm>
            <a:off x="590967" y="17711869"/>
            <a:ext cx="18502308" cy="21297583"/>
          </a:xfrm>
          <a:prstGeom prst="roundRect">
            <a:avLst>
              <a:gd name="adj" fmla="val 16667"/>
            </a:avLst>
          </a:prstGeom>
          <a:noFill/>
          <a:ln w="76200" cmpd="tri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15" tIns="45008" rIns="90015" bIns="45008" anchor="ctr"/>
          <a:lstStyle>
            <a:lvl1pPr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3759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3759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3759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3759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 sz="7285" dirty="0">
              <a:latin typeface="Calibri" panose="020F0502020204030204" pitchFamily="34" charset="0"/>
            </a:endParaRPr>
          </a:p>
        </p:txBody>
      </p:sp>
      <p:sp>
        <p:nvSpPr>
          <p:cNvPr id="88" name="AutoShape 351"/>
          <p:cNvSpPr>
            <a:spLocks noChangeArrowheads="1"/>
          </p:cNvSpPr>
          <p:nvPr/>
        </p:nvSpPr>
        <p:spPr bwMode="auto">
          <a:xfrm>
            <a:off x="19706755" y="29198987"/>
            <a:ext cx="12099346" cy="6373240"/>
          </a:xfrm>
          <a:prstGeom prst="roundRect">
            <a:avLst>
              <a:gd name="adj" fmla="val 16667"/>
            </a:avLst>
          </a:prstGeom>
          <a:noFill/>
          <a:ln w="76200" cmpd="tri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15" tIns="45008" rIns="90015" bIns="45008" anchor="ctr"/>
          <a:lstStyle>
            <a:lvl1pPr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3759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3759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3759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3759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 sz="7285" dirty="0">
              <a:latin typeface="Calibri" panose="020F0502020204030204" pitchFamily="34" charset="0"/>
            </a:endParaRPr>
          </a:p>
        </p:txBody>
      </p:sp>
      <p:sp>
        <p:nvSpPr>
          <p:cNvPr id="89" name="Rectangle 12"/>
          <p:cNvSpPr>
            <a:spLocks noChangeArrowheads="1"/>
          </p:cNvSpPr>
          <p:nvPr/>
        </p:nvSpPr>
        <p:spPr bwMode="auto">
          <a:xfrm>
            <a:off x="21508083" y="29346686"/>
            <a:ext cx="7671435" cy="1252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9802" tIns="44888" rIns="89802" bIns="44888" anchor="ctr"/>
          <a:lstStyle/>
          <a:p>
            <a:pPr algn="ctr" defTabSz="3703320">
              <a:defRPr/>
            </a:pPr>
            <a:r>
              <a:rPr lang="en-IN" altLang="en-US" sz="4800" b="1" u="sng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sp>
        <p:nvSpPr>
          <p:cNvPr id="128" name="Rectangle 12"/>
          <p:cNvSpPr>
            <a:spLocks noChangeArrowheads="1"/>
          </p:cNvSpPr>
          <p:nvPr/>
        </p:nvSpPr>
        <p:spPr bwMode="auto">
          <a:xfrm>
            <a:off x="22300032" y="7920396"/>
            <a:ext cx="7459701" cy="8503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9802" tIns="44888" rIns="89802" bIns="44888" anchor="ctr"/>
          <a:lstStyle/>
          <a:p>
            <a:pPr algn="ctr" defTabSz="3703320">
              <a:defRPr/>
            </a:pPr>
            <a:r>
              <a:rPr lang="en-IN" altLang="en-US" sz="4800" b="1" u="sng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42" name="Rectangle 12"/>
          <p:cNvSpPr>
            <a:spLocks noChangeArrowheads="1"/>
          </p:cNvSpPr>
          <p:nvPr/>
        </p:nvSpPr>
        <p:spPr bwMode="auto">
          <a:xfrm>
            <a:off x="7613782" y="17797941"/>
            <a:ext cx="6166914" cy="7800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9802" tIns="44888" rIns="89802" bIns="44888" anchor="ctr"/>
          <a:lstStyle/>
          <a:p>
            <a:pPr algn="ctr" defTabSz="3703320">
              <a:defRPr/>
            </a:pPr>
            <a:r>
              <a:rPr lang="en-IN" altLang="en-US" sz="4800" b="1" u="sng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</p:txBody>
      </p:sp>
      <p:sp>
        <p:nvSpPr>
          <p:cNvPr id="573" name="AutoShape 351"/>
          <p:cNvSpPr>
            <a:spLocks noChangeArrowheads="1"/>
          </p:cNvSpPr>
          <p:nvPr/>
        </p:nvSpPr>
        <p:spPr bwMode="auto">
          <a:xfrm>
            <a:off x="19593763" y="16630496"/>
            <a:ext cx="12264281" cy="11986587"/>
          </a:xfrm>
          <a:prstGeom prst="roundRect">
            <a:avLst>
              <a:gd name="adj" fmla="val 16667"/>
            </a:avLst>
          </a:prstGeom>
          <a:noFill/>
          <a:ln w="76200" cmpd="tri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15" tIns="45008" rIns="90015" bIns="45008" anchor="ctr"/>
          <a:lstStyle>
            <a:lvl1pPr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3759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3759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3759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3759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7285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22" name="Rectangle 8"/>
          <p:cNvSpPr>
            <a:spLocks noChangeArrowheads="1"/>
          </p:cNvSpPr>
          <p:nvPr/>
        </p:nvSpPr>
        <p:spPr bwMode="auto">
          <a:xfrm>
            <a:off x="749301" y="8713243"/>
            <a:ext cx="18472998" cy="784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15" tIns="45008" rIns="90015" bIns="45008">
            <a:spAutoFit/>
          </a:bodyPr>
          <a:lstStyle>
            <a:lvl1pPr marL="725805" indent="-725805"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3759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3759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3759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3759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Agriculture is the backbone for India and also for the world, world without agriculture life on the earth wouldn’t be conceivable. Farmers are having problems because of the  third-party bribery in the agriculture industries.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Therefore our application uses blockchain technology and XDC network to connect      farmers and merchants directly without the use of any middle man, allowing them to    save a significant amount of money and retain their data securely.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8" name="Rectangle 12"/>
          <p:cNvSpPr>
            <a:spLocks noChangeArrowheads="1"/>
          </p:cNvSpPr>
          <p:nvPr/>
        </p:nvSpPr>
        <p:spPr bwMode="auto">
          <a:xfrm>
            <a:off x="23042785" y="16646162"/>
            <a:ext cx="6166914" cy="7800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9802" tIns="44888" rIns="89802" bIns="44888" anchor="ctr"/>
          <a:lstStyle/>
          <a:p>
            <a:pPr algn="ctr" defTabSz="3703320">
              <a:defRPr/>
            </a:pPr>
            <a:r>
              <a:rPr lang="en-IN" altLang="en-US" sz="4800" b="1" u="sng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3531" name="Rectangle 2507"/>
          <p:cNvSpPr>
            <a:spLocks noChangeArrowheads="1"/>
          </p:cNvSpPr>
          <p:nvPr/>
        </p:nvSpPr>
        <p:spPr bwMode="auto">
          <a:xfrm>
            <a:off x="0" y="0"/>
            <a:ext cx="3240405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/>
          <p:nvPr/>
        </p:nvGraphicFramePr>
        <p:xfrm>
          <a:off x="20275550" y="35900995"/>
          <a:ext cx="11065510" cy="2798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056620" imgH="2796540" progId="Paint.Picture">
                  <p:embed/>
                </p:oleObj>
              </mc:Choice>
              <mc:Fallback>
                <p:oleObj r:id="rId4" imgW="11056620" imgH="2796540" progId="Paint.Picture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75550" y="35900995"/>
                        <a:ext cx="11065510" cy="2798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/>
          <p:nvPr/>
        </p:nvSpPr>
        <p:spPr>
          <a:xfrm>
            <a:off x="19758699" y="9219661"/>
            <a:ext cx="12047401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ea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Fetching reasonable prices for their product by              eliminating the intervention of middlemen in market.    Analysing market trends and consumer needs.</a:t>
            </a:r>
          </a:p>
          <a:p>
            <a:pPr marL="457200" indent="-457200" algn="just" ea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Currently the farmer and consumer are completely       separated in the market by middlemen.</a:t>
            </a:r>
            <a:endParaRPr lang="en-IN" sz="4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40405" y="19370040"/>
            <a:ext cx="13771880" cy="5877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12795" y="25836245"/>
            <a:ext cx="13874750" cy="591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41040" y="32547560"/>
            <a:ext cx="13988415" cy="576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14"/>
          <p:cNvSpPr txBox="1"/>
          <p:nvPr/>
        </p:nvSpPr>
        <p:spPr>
          <a:xfrm>
            <a:off x="19586401" y="17316284"/>
            <a:ext cx="12264281" cy="1098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I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Farmers are able to determine what their harvest is        currently worth and sell at a price that reflects global    market conditions.</a:t>
            </a:r>
            <a:endParaRPr lang="en-IN" sz="4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I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Information sharing will increase industrial competition and price will become higher.</a:t>
            </a:r>
          </a:p>
          <a:p>
            <a:pPr marL="571500" indent="-571500" algn="just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I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Blockchain technology provides farmers with the ability to show what they have harvested. </a:t>
            </a:r>
            <a:endParaRPr lang="en-IN" sz="4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I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Provides quicker access to funding resources and </a:t>
            </a:r>
            <a:r>
              <a:rPr lang="en-IN" sz="4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make farmers </a:t>
            </a:r>
            <a:r>
              <a:rPr lang="en-I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financially inclusive. </a:t>
            </a:r>
            <a:endParaRPr lang="en-US" sz="3600" dirty="0"/>
          </a:p>
        </p:txBody>
      </p:sp>
      <p:sp>
        <p:nvSpPr>
          <p:cNvPr id="16" name="Text Box 15"/>
          <p:cNvSpPr txBox="1"/>
          <p:nvPr/>
        </p:nvSpPr>
        <p:spPr>
          <a:xfrm>
            <a:off x="22884218" y="31020006"/>
            <a:ext cx="49191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just">
              <a:buFont typeface="Wingdings" panose="05000000000000000000" charset="0"/>
              <a:buChar char="Ø"/>
            </a:pPr>
            <a:r>
              <a:rPr lang="en-I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JAVASCRPIPT</a:t>
            </a:r>
          </a:p>
          <a:p>
            <a:pPr marL="571500" indent="-571500" algn="just">
              <a:buFont typeface="Wingdings" panose="05000000000000000000" charset="0"/>
              <a:buChar char="Ø"/>
            </a:pPr>
            <a:endParaRPr lang="en-I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charset="0"/>
              <a:buChar char="Ø"/>
            </a:pPr>
            <a:r>
              <a:rPr lang="en-I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571500" indent="-571500" algn="just">
              <a:buFont typeface="Wingdings" panose="05000000000000000000" charset="0"/>
              <a:buChar char="Ø"/>
            </a:pPr>
            <a:endParaRPr lang="en-I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charset="0"/>
              <a:buChar char="Ø"/>
            </a:pPr>
            <a:r>
              <a:rPr lang="en-I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</a:p>
          <a:p>
            <a:pPr marL="571500" indent="-571500" algn="just">
              <a:buFont typeface="Wingdings" panose="05000000000000000000" charset="0"/>
              <a:buChar char="Ø"/>
            </a:pPr>
            <a:endParaRPr lang="en-I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charset="0"/>
              <a:buChar char="Ø"/>
            </a:pPr>
            <a:r>
              <a:rPr lang="en-I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235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Calibri</vt:lpstr>
      <vt:lpstr>Times New Roman</vt:lpstr>
      <vt:lpstr>Wingdings</vt:lpstr>
      <vt:lpstr>Office 테마</vt:lpstr>
      <vt:lpstr>Bitmap Image</vt:lpstr>
      <vt:lpstr>                 Farmer - Consumer Network Using Blockchain          S. Harish Ragavendra,  A.Viswesvaran, Lokeshwaran, K. Saravanakumar, S. Saravanan.         K. Ramakrishnan College of Technology, Tiruchirappalli, Tamil Nadu-621 112, India.   </vt:lpstr>
    </vt:vector>
  </TitlesOfParts>
  <Company>KETI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 Hyeon-Seok</dc:creator>
  <cp:lastModifiedBy>SHARVIND R   S</cp:lastModifiedBy>
  <cp:revision>336</cp:revision>
  <cp:lastPrinted>2016-10-18T09:28:00Z</cp:lastPrinted>
  <dcterms:created xsi:type="dcterms:W3CDTF">2014-06-09T04:10:00Z</dcterms:created>
  <dcterms:modified xsi:type="dcterms:W3CDTF">2023-02-25T11:46:55Z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62DD5DD621CE402D85DD60B1D497DA00</vt:lpwstr>
  </property>
  <property fmtid="{D5CDD505-2E9C-101B-9397-08002B2CF9AE}" pid="3" name="KSOProductBuildVer">
    <vt:lpwstr>1033-11.2.0.11210</vt:lpwstr>
  </property>
</Properties>
</file>