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7" r:id="rId2"/>
    <p:sldId id="260" r:id="rId3"/>
    <p:sldId id="263" r:id="rId4"/>
    <p:sldId id="267" r:id="rId5"/>
    <p:sldId id="261" r:id="rId6"/>
    <p:sldId id="259" r:id="rId7"/>
    <p:sldId id="268" r:id="rId8"/>
    <p:sldId id="258" r:id="rId9"/>
    <p:sldId id="25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D579F8-37EB-4E57-9533-F345FC8BD46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B2D14D-B892-44CC-9F1B-F01D456B9A5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AD48640C-C749-4B19-BBDE-DFFCE72526FF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50392263-4C21-43E3-B136-453DCD046B54}" type="pres">
      <dgm:prSet presAssocID="{03DBD662-45F4-4E87-B7F5-FF3E80EDD41E}" presName="container" presStyleCnt="0">
        <dgm:presLayoutVars>
          <dgm:dir/>
          <dgm:resizeHandles val="exact"/>
        </dgm:presLayoutVars>
      </dgm:prSet>
      <dgm:spPr/>
    </dgm:pt>
    <dgm:pt modelId="{04DAC642-A20C-4B38-AE26-701070A543D1}" type="pres">
      <dgm:prSet presAssocID="{E08560FE-6FE6-49C4-8D41-3B9FAA3F50BC}" presName="compNode" presStyleCnt="0"/>
      <dgm:spPr/>
    </dgm:pt>
    <dgm:pt modelId="{6A9CD26C-73DB-45A5-A5D0-9C7A240AD5F2}" type="pres">
      <dgm:prSet presAssocID="{E08560FE-6FE6-49C4-8D41-3B9FAA3F50BC}" presName="iconBgRect" presStyleLbl="bgShp" presStyleIdx="0" presStyleCnt="3"/>
      <dgm:spPr/>
    </dgm:pt>
    <dgm:pt modelId="{B50DF8CB-01C2-4E07-BBFE-8F3414D6ABA6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77897908-F4C9-44F0-B3CB-0CF2FF55C33B}" type="pres">
      <dgm:prSet presAssocID="{E08560FE-6FE6-49C4-8D41-3B9FAA3F50BC}" presName="spaceRect" presStyleCnt="0"/>
      <dgm:spPr/>
    </dgm:pt>
    <dgm:pt modelId="{62516829-7BE4-4A1B-A4D2-2C3DE63439A0}" type="pres">
      <dgm:prSet presAssocID="{E08560FE-6FE6-49C4-8D41-3B9FAA3F50BC}" presName="textRect" presStyleLbl="revTx" presStyleIdx="0" presStyleCnt="3">
        <dgm:presLayoutVars>
          <dgm:chMax val="1"/>
          <dgm:chPref val="1"/>
        </dgm:presLayoutVars>
      </dgm:prSet>
      <dgm:spPr/>
    </dgm:pt>
    <dgm:pt modelId="{B37E271E-7CEB-46E9-82D3-BAB8134540D8}" type="pres">
      <dgm:prSet presAssocID="{E608A45E-A8EB-4909-A15D-3C3BBDED2B51}" presName="sibTrans" presStyleLbl="sibTrans2D1" presStyleIdx="0" presStyleCnt="0"/>
      <dgm:spPr/>
    </dgm:pt>
    <dgm:pt modelId="{5C955FE8-24BE-4472-AC14-F1FF0F3A70EE}" type="pres">
      <dgm:prSet presAssocID="{EAD579F8-37EB-4E57-9533-F345FC8BD46F}" presName="compNode" presStyleCnt="0"/>
      <dgm:spPr/>
    </dgm:pt>
    <dgm:pt modelId="{EF9BF177-3718-4DAF-A25E-92798320E910}" type="pres">
      <dgm:prSet presAssocID="{EAD579F8-37EB-4E57-9533-F345FC8BD46F}" presName="iconBgRect" presStyleLbl="bgShp" presStyleIdx="1" presStyleCnt="3"/>
      <dgm:spPr/>
    </dgm:pt>
    <dgm:pt modelId="{2CDC7A68-E184-4B0F-BD7E-18DDF0B24B64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10F66A3D-0D9C-4061-88E1-55628F6E36F4}" type="pres">
      <dgm:prSet presAssocID="{EAD579F8-37EB-4E57-9533-F345FC8BD46F}" presName="spaceRect" presStyleCnt="0"/>
      <dgm:spPr/>
    </dgm:pt>
    <dgm:pt modelId="{D01CD567-9AA5-4F9A-A3D6-4F2E1141272E}" type="pres">
      <dgm:prSet presAssocID="{EAD579F8-37EB-4E57-9533-F345FC8BD46F}" presName="textRect" presStyleLbl="revTx" presStyleIdx="1" presStyleCnt="3">
        <dgm:presLayoutVars>
          <dgm:chMax val="1"/>
          <dgm:chPref val="1"/>
        </dgm:presLayoutVars>
      </dgm:prSet>
      <dgm:spPr/>
    </dgm:pt>
    <dgm:pt modelId="{0796F090-FE94-4866-A765-D5620CA18C01}" type="pres">
      <dgm:prSet presAssocID="{76E0E86F-1179-4356-9E96-D32D8E3C2C8D}" presName="sibTrans" presStyleLbl="sibTrans2D1" presStyleIdx="0" presStyleCnt="0"/>
      <dgm:spPr/>
    </dgm:pt>
    <dgm:pt modelId="{65385990-0911-4BC7-A819-7682C6A2C2D9}" type="pres">
      <dgm:prSet presAssocID="{EFB2D14D-B892-44CC-9F1B-F01D456B9A5A}" presName="compNode" presStyleCnt="0"/>
      <dgm:spPr/>
    </dgm:pt>
    <dgm:pt modelId="{A20CAC90-7AB3-494A-8061-CCD048DCF078}" type="pres">
      <dgm:prSet presAssocID="{EFB2D14D-B892-44CC-9F1B-F01D456B9A5A}" presName="iconBgRect" presStyleLbl="bgShp" presStyleIdx="2" presStyleCnt="3"/>
      <dgm:spPr/>
    </dgm:pt>
    <dgm:pt modelId="{B42C2470-3407-45D0-A664-FCFE6635FC85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4C3BEDE-59A4-4513-9307-A11AA582C2D4}" type="pres">
      <dgm:prSet presAssocID="{EFB2D14D-B892-44CC-9F1B-F01D456B9A5A}" presName="spaceRect" presStyleCnt="0"/>
      <dgm:spPr/>
    </dgm:pt>
    <dgm:pt modelId="{BEFAFBBD-3D4A-401E-81F9-085ADCCBE445}" type="pres">
      <dgm:prSet presAssocID="{EFB2D14D-B892-44CC-9F1B-F01D456B9A5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D8AAAC12-590A-4116-BF05-236D09369960}" type="presOf" srcId="{E608A45E-A8EB-4909-A15D-3C3BBDED2B51}" destId="{B37E271E-7CEB-46E9-82D3-BAB8134540D8}" srcOrd="0" destOrd="0" presId="urn:microsoft.com/office/officeart/2018/2/layout/IconCircleList"/>
    <dgm:cxn modelId="{C3D90F54-C473-4E02-A4FF-1BFDCA2881AF}" type="presOf" srcId="{EFB2D14D-B892-44CC-9F1B-F01D456B9A5A}" destId="{BEFAFBBD-3D4A-401E-81F9-085ADCCBE445}" srcOrd="0" destOrd="0" presId="urn:microsoft.com/office/officeart/2018/2/layout/IconCircleList"/>
    <dgm:cxn modelId="{E5492578-CD7A-4C79-9DBD-7E9CF4A7CD01}" type="presOf" srcId="{E08560FE-6FE6-49C4-8D41-3B9FAA3F50BC}" destId="{62516829-7BE4-4A1B-A4D2-2C3DE63439A0}" srcOrd="0" destOrd="0" presId="urn:microsoft.com/office/officeart/2018/2/layout/IconCircleList"/>
    <dgm:cxn modelId="{C28C689F-3FF4-4235-B6ED-48F1FC043761}" type="presOf" srcId="{EAD579F8-37EB-4E57-9533-F345FC8BD46F}" destId="{D01CD567-9AA5-4F9A-A3D6-4F2E1141272E}" srcOrd="0" destOrd="0" presId="urn:microsoft.com/office/officeart/2018/2/layout/IconCircle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9FA895D6-11AD-41EE-90C2-0757F8A7CD18}" type="presOf" srcId="{03DBD662-45F4-4E87-B7F5-FF3E80EDD41E}" destId="{AD48640C-C749-4B19-BBDE-DFFCE72526FF}" srcOrd="0" destOrd="0" presId="urn:microsoft.com/office/officeart/2018/2/layout/IconCircleList"/>
    <dgm:cxn modelId="{D3EDDCF2-4B7B-41B6-B214-5812D5CFA0AC}" type="presOf" srcId="{76E0E86F-1179-4356-9E96-D32D8E3C2C8D}" destId="{0796F090-FE94-4866-A765-D5620CA18C01}" srcOrd="0" destOrd="0" presId="urn:microsoft.com/office/officeart/2018/2/layout/IconCircleList"/>
    <dgm:cxn modelId="{5F5B340F-D4F0-43B6-8466-6DE0C9912E8F}" type="presParOf" srcId="{AD48640C-C749-4B19-BBDE-DFFCE72526FF}" destId="{50392263-4C21-43E3-B136-453DCD046B54}" srcOrd="0" destOrd="0" presId="urn:microsoft.com/office/officeart/2018/2/layout/IconCircleList"/>
    <dgm:cxn modelId="{951C3BBF-5439-4CDF-AB25-412785204DDC}" type="presParOf" srcId="{50392263-4C21-43E3-B136-453DCD046B54}" destId="{04DAC642-A20C-4B38-AE26-701070A543D1}" srcOrd="0" destOrd="0" presId="urn:microsoft.com/office/officeart/2018/2/layout/IconCircleList"/>
    <dgm:cxn modelId="{A583222A-6F56-4296-B3FA-3B40C0DF6BEA}" type="presParOf" srcId="{04DAC642-A20C-4B38-AE26-701070A543D1}" destId="{6A9CD26C-73DB-45A5-A5D0-9C7A240AD5F2}" srcOrd="0" destOrd="0" presId="urn:microsoft.com/office/officeart/2018/2/layout/IconCircleList"/>
    <dgm:cxn modelId="{A53D3BC4-5947-41D1-9EA6-EF90BA1CCF46}" type="presParOf" srcId="{04DAC642-A20C-4B38-AE26-701070A543D1}" destId="{B50DF8CB-01C2-4E07-BBFE-8F3414D6ABA6}" srcOrd="1" destOrd="0" presId="urn:microsoft.com/office/officeart/2018/2/layout/IconCircleList"/>
    <dgm:cxn modelId="{77D6AC32-C86C-487B-9E45-3A0289B355C5}" type="presParOf" srcId="{04DAC642-A20C-4B38-AE26-701070A543D1}" destId="{77897908-F4C9-44F0-B3CB-0CF2FF55C33B}" srcOrd="2" destOrd="0" presId="urn:microsoft.com/office/officeart/2018/2/layout/IconCircleList"/>
    <dgm:cxn modelId="{72094F5B-5F36-42DC-91A8-DA84F65B6542}" type="presParOf" srcId="{04DAC642-A20C-4B38-AE26-701070A543D1}" destId="{62516829-7BE4-4A1B-A4D2-2C3DE63439A0}" srcOrd="3" destOrd="0" presId="urn:microsoft.com/office/officeart/2018/2/layout/IconCircleList"/>
    <dgm:cxn modelId="{0C3F9E75-3D93-4FFF-B473-FB211AB5925C}" type="presParOf" srcId="{50392263-4C21-43E3-B136-453DCD046B54}" destId="{B37E271E-7CEB-46E9-82D3-BAB8134540D8}" srcOrd="1" destOrd="0" presId="urn:microsoft.com/office/officeart/2018/2/layout/IconCircleList"/>
    <dgm:cxn modelId="{06AA8A45-ECF4-4EC5-A981-7F08666817AB}" type="presParOf" srcId="{50392263-4C21-43E3-B136-453DCD046B54}" destId="{5C955FE8-24BE-4472-AC14-F1FF0F3A70EE}" srcOrd="2" destOrd="0" presId="urn:microsoft.com/office/officeart/2018/2/layout/IconCircleList"/>
    <dgm:cxn modelId="{C92F5B6F-8DB4-472D-9E72-F867F4B37265}" type="presParOf" srcId="{5C955FE8-24BE-4472-AC14-F1FF0F3A70EE}" destId="{EF9BF177-3718-4DAF-A25E-92798320E910}" srcOrd="0" destOrd="0" presId="urn:microsoft.com/office/officeart/2018/2/layout/IconCircleList"/>
    <dgm:cxn modelId="{114A4107-823E-499F-9C46-DD02836B01B7}" type="presParOf" srcId="{5C955FE8-24BE-4472-AC14-F1FF0F3A70EE}" destId="{2CDC7A68-E184-4B0F-BD7E-18DDF0B24B64}" srcOrd="1" destOrd="0" presId="urn:microsoft.com/office/officeart/2018/2/layout/IconCircleList"/>
    <dgm:cxn modelId="{D589E422-83E1-490D-84A0-5BE154F31F26}" type="presParOf" srcId="{5C955FE8-24BE-4472-AC14-F1FF0F3A70EE}" destId="{10F66A3D-0D9C-4061-88E1-55628F6E36F4}" srcOrd="2" destOrd="0" presId="urn:microsoft.com/office/officeart/2018/2/layout/IconCircleList"/>
    <dgm:cxn modelId="{4855382D-C10C-496F-8659-21900AC84E23}" type="presParOf" srcId="{5C955FE8-24BE-4472-AC14-F1FF0F3A70EE}" destId="{D01CD567-9AA5-4F9A-A3D6-4F2E1141272E}" srcOrd="3" destOrd="0" presId="urn:microsoft.com/office/officeart/2018/2/layout/IconCircleList"/>
    <dgm:cxn modelId="{23AD750C-D9A8-4CCD-A68C-BF06F498CD05}" type="presParOf" srcId="{50392263-4C21-43E3-B136-453DCD046B54}" destId="{0796F090-FE94-4866-A765-D5620CA18C01}" srcOrd="3" destOrd="0" presId="urn:microsoft.com/office/officeart/2018/2/layout/IconCircleList"/>
    <dgm:cxn modelId="{999D26E9-5D99-47F8-939E-D17F629FC721}" type="presParOf" srcId="{50392263-4C21-43E3-B136-453DCD046B54}" destId="{65385990-0911-4BC7-A819-7682C6A2C2D9}" srcOrd="4" destOrd="0" presId="urn:microsoft.com/office/officeart/2018/2/layout/IconCircleList"/>
    <dgm:cxn modelId="{0F28CE7A-14AA-48BB-A352-1F92920DAE90}" type="presParOf" srcId="{65385990-0911-4BC7-A819-7682C6A2C2D9}" destId="{A20CAC90-7AB3-494A-8061-CCD048DCF078}" srcOrd="0" destOrd="0" presId="urn:microsoft.com/office/officeart/2018/2/layout/IconCircleList"/>
    <dgm:cxn modelId="{34C7A914-F9EE-42FF-B6E0-ABC0F5313BBF}" type="presParOf" srcId="{65385990-0911-4BC7-A819-7682C6A2C2D9}" destId="{B42C2470-3407-45D0-A664-FCFE6635FC85}" srcOrd="1" destOrd="0" presId="urn:microsoft.com/office/officeart/2018/2/layout/IconCircleList"/>
    <dgm:cxn modelId="{97F66230-7A7A-4320-AFC7-5B2D9746779E}" type="presParOf" srcId="{65385990-0911-4BC7-A819-7682C6A2C2D9}" destId="{B4C3BEDE-59A4-4513-9307-A11AA582C2D4}" srcOrd="2" destOrd="0" presId="urn:microsoft.com/office/officeart/2018/2/layout/IconCircleList"/>
    <dgm:cxn modelId="{8B4E5A90-DCEA-4E2A-B30D-9DD7ADAA9DB3}" type="presParOf" srcId="{65385990-0911-4BC7-A819-7682C6A2C2D9}" destId="{BEFAFBBD-3D4A-401E-81F9-085ADCCBE44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CD26C-73DB-45A5-A5D0-9C7A240AD5F2}">
      <dsp:nvSpPr>
        <dsp:cNvPr id="0" name=""/>
        <dsp:cNvSpPr/>
      </dsp:nvSpPr>
      <dsp:spPr>
        <a:xfrm>
          <a:off x="300097" y="1736093"/>
          <a:ext cx="723575" cy="723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DF8CB-01C2-4E07-BBFE-8F3414D6ABA6}">
      <dsp:nvSpPr>
        <dsp:cNvPr id="0" name=""/>
        <dsp:cNvSpPr/>
      </dsp:nvSpPr>
      <dsp:spPr>
        <a:xfrm>
          <a:off x="452047" y="1888044"/>
          <a:ext cx="419673" cy="4196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16829-7BE4-4A1B-A4D2-2C3DE63439A0}">
      <dsp:nvSpPr>
        <dsp:cNvPr id="0" name=""/>
        <dsp:cNvSpPr/>
      </dsp:nvSpPr>
      <dsp:spPr>
        <a:xfrm>
          <a:off x="1178723" y="1736093"/>
          <a:ext cx="1705569" cy="723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Regain their market share in the luxury/business hotels category.</a:t>
          </a:r>
          <a:endParaRPr lang="en-US" sz="1100" kern="1200"/>
        </a:p>
      </dsp:txBody>
      <dsp:txXfrm>
        <a:off x="1178723" y="1736093"/>
        <a:ext cx="1705569" cy="723575"/>
      </dsp:txXfrm>
    </dsp:sp>
    <dsp:sp modelId="{EF9BF177-3718-4DAF-A25E-92798320E910}">
      <dsp:nvSpPr>
        <dsp:cNvPr id="0" name=""/>
        <dsp:cNvSpPr/>
      </dsp:nvSpPr>
      <dsp:spPr>
        <a:xfrm>
          <a:off x="3181476" y="1736093"/>
          <a:ext cx="723575" cy="723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C7A68-E184-4B0F-BD7E-18DDF0B24B64}">
      <dsp:nvSpPr>
        <dsp:cNvPr id="0" name=""/>
        <dsp:cNvSpPr/>
      </dsp:nvSpPr>
      <dsp:spPr>
        <a:xfrm>
          <a:off x="3333427" y="1888044"/>
          <a:ext cx="419673" cy="4196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CD567-9AA5-4F9A-A3D6-4F2E1141272E}">
      <dsp:nvSpPr>
        <dsp:cNvPr id="0" name=""/>
        <dsp:cNvSpPr/>
      </dsp:nvSpPr>
      <dsp:spPr>
        <a:xfrm>
          <a:off x="4060103" y="1736093"/>
          <a:ext cx="1705569" cy="723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Understanding the revenue trend by week/month/day</a:t>
          </a:r>
          <a:endParaRPr lang="en-US" sz="1100" kern="1200"/>
        </a:p>
      </dsp:txBody>
      <dsp:txXfrm>
        <a:off x="4060103" y="1736093"/>
        <a:ext cx="1705569" cy="723575"/>
      </dsp:txXfrm>
    </dsp:sp>
    <dsp:sp modelId="{A20CAC90-7AB3-494A-8061-CCD048DCF078}">
      <dsp:nvSpPr>
        <dsp:cNvPr id="0" name=""/>
        <dsp:cNvSpPr/>
      </dsp:nvSpPr>
      <dsp:spPr>
        <a:xfrm>
          <a:off x="6062856" y="1736093"/>
          <a:ext cx="723575" cy="723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C2470-3407-45D0-A664-FCFE6635FC85}">
      <dsp:nvSpPr>
        <dsp:cNvPr id="0" name=""/>
        <dsp:cNvSpPr/>
      </dsp:nvSpPr>
      <dsp:spPr>
        <a:xfrm>
          <a:off x="6214806" y="1888044"/>
          <a:ext cx="419673" cy="4196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AFBBD-3D4A-401E-81F9-085ADCCBE445}">
      <dsp:nvSpPr>
        <dsp:cNvPr id="0" name=""/>
        <dsp:cNvSpPr/>
      </dsp:nvSpPr>
      <dsp:spPr>
        <a:xfrm>
          <a:off x="6941483" y="1736093"/>
          <a:ext cx="1705569" cy="723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To get insights where business is failing and what can be done to tackle them</a:t>
          </a:r>
          <a:endParaRPr lang="en-US" sz="1100" kern="1200"/>
        </a:p>
      </dsp:txBody>
      <dsp:txXfrm>
        <a:off x="6941483" y="1736093"/>
        <a:ext cx="1705569" cy="723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1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2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94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7507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07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63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32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81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9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2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7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8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1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30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CODEBASICS RESUME CHALLENGE - SEPTEMBER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436201-D1D1-8CE7-693E-5004CC1CD1A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569" r="35112" b="-1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108" y="2438400"/>
            <a:ext cx="3307744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Designed and Presented By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Sreenath MK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IN" b="1"/>
              <a:t>Introduction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98" r="29571" b="-1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endParaRPr lang="en-IN"/>
          </a:p>
          <a:p>
            <a:r>
              <a:rPr lang="en-IN"/>
              <a:t>Your Search for dataset, ends here 😀</a:t>
            </a:r>
          </a:p>
          <a:p>
            <a:pPr marL="36900" indent="0">
              <a:buNone/>
            </a:pPr>
            <a:endParaRPr lang="en-IN"/>
          </a:p>
          <a:p>
            <a:r>
              <a:rPr lang="en-IN"/>
              <a:t>As part of this challenge, we  have to provide insights to the revenue team of AtliQ hotels by utilizing the provided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9ED5F7-8269-4F20-B77F-70D4AA7A9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873202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1935240" y="1995574"/>
            <a:ext cx="289033" cy="528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3652816" y="2409682"/>
            <a:ext cx="289033" cy="528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5927671" y="2401839"/>
            <a:ext cx="289033" cy="528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7531322" y="2023647"/>
            <a:ext cx="289033" cy="528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93386" y="2599822"/>
            <a:ext cx="141256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5760">
              <a:spcAft>
                <a:spcPts val="600"/>
              </a:spcAft>
            </a:pPr>
            <a:r>
              <a:rPr lang="en-IN" sz="192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Bangalore</a:t>
            </a:r>
            <a:endParaRPr lang="en-IN" sz="2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104945" y="3113098"/>
            <a:ext cx="116730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5760">
              <a:spcAft>
                <a:spcPts val="600"/>
              </a:spcAft>
            </a:pPr>
            <a:r>
              <a:rPr lang="en-IN" sz="192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Mumbai</a:t>
            </a:r>
            <a:endParaRPr lang="en-IN" sz="2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5646392" y="3113097"/>
            <a:ext cx="153920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5760">
              <a:spcAft>
                <a:spcPts val="600"/>
              </a:spcAft>
            </a:pPr>
            <a:r>
              <a:rPr lang="en-IN" sz="192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Hyderabad</a:t>
            </a:r>
            <a:endParaRPr lang="en-IN" sz="2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7966361" y="2618833"/>
            <a:ext cx="780983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5760">
              <a:spcAft>
                <a:spcPts val="600"/>
              </a:spcAft>
            </a:pPr>
            <a:r>
              <a:rPr lang="en-IN" sz="192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Delhi</a:t>
            </a:r>
            <a:endParaRPr lang="en-IN" sz="2400" b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336171" y="1595387"/>
            <a:ext cx="3228919" cy="58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60">
              <a:spcAft>
                <a:spcPts val="600"/>
              </a:spcAft>
            </a:pPr>
            <a:r>
              <a:rPr lang="en-IN" sz="22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</a:t>
            </a:r>
            <a:endParaRPr lang="en-IN" sz="28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2780978" y="3623739"/>
            <a:ext cx="1692912" cy="21051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Bay</a:t>
            </a:r>
          </a:p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Blu</a:t>
            </a:r>
          </a:p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City</a:t>
            </a:r>
          </a:p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Exotica</a:t>
            </a:r>
          </a:p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Grands</a:t>
            </a:r>
          </a:p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Palace</a:t>
            </a:r>
          </a:p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Seasons</a:t>
            </a:r>
            <a:endParaRPr lang="en-IN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909279" y="3113097"/>
            <a:ext cx="1300357" cy="180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Bay</a:t>
            </a:r>
          </a:p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Blu</a:t>
            </a:r>
          </a:p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City</a:t>
            </a:r>
          </a:p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Exotica</a:t>
            </a:r>
          </a:p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Grands</a:t>
            </a:r>
          </a:p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Palace</a:t>
            </a:r>
            <a:endParaRPr lang="en-IN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7800110" y="3113097"/>
            <a:ext cx="1290739" cy="1508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Bay</a:t>
            </a:r>
          </a:p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Blu</a:t>
            </a:r>
          </a:p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City</a:t>
            </a:r>
          </a:p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Grands</a:t>
            </a:r>
          </a:p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Palace</a:t>
            </a:r>
            <a:endParaRPr lang="en-IN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5656649" y="3595495"/>
            <a:ext cx="1300357" cy="180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Bay</a:t>
            </a:r>
          </a:p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Blu</a:t>
            </a:r>
          </a:p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City</a:t>
            </a:r>
          </a:p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Exotica</a:t>
            </a:r>
          </a:p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Grands</a:t>
            </a:r>
          </a:p>
          <a:p>
            <a:pPr algn="ctr" defTabSz="365760">
              <a:spcAft>
                <a:spcPts val="600"/>
              </a:spcAft>
            </a:pPr>
            <a:r>
              <a:rPr lang="en-IN" sz="144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Atliq Palace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EBEBEB"/>
                </a:solidFill>
              </a:rPr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rgbClr val="FFFFFF"/>
                </a:solidFill>
              </a:rPr>
              <a:t>We are provided 3 moths booking details  data of all the atliq hotels.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rgbClr val="FFFFFF"/>
                </a:solidFill>
              </a:rPr>
              <a:t>Dataset contains 5 excel files.</a:t>
            </a:r>
          </a:p>
          <a:p>
            <a:pPr lvl="1">
              <a:lnSpc>
                <a:spcPct val="90000"/>
              </a:lnSpc>
            </a:pPr>
            <a:r>
              <a:rPr lang="en-IN">
                <a:solidFill>
                  <a:srgbClr val="FFFFFF"/>
                </a:solidFill>
              </a:rPr>
              <a:t>Dim_date</a:t>
            </a:r>
          </a:p>
          <a:p>
            <a:pPr lvl="1">
              <a:lnSpc>
                <a:spcPct val="90000"/>
              </a:lnSpc>
            </a:pPr>
            <a:r>
              <a:rPr lang="en-IN">
                <a:solidFill>
                  <a:srgbClr val="FFFFFF"/>
                </a:solidFill>
              </a:rPr>
              <a:t>Dim_hotels</a:t>
            </a:r>
          </a:p>
          <a:p>
            <a:pPr lvl="1">
              <a:lnSpc>
                <a:spcPct val="90000"/>
              </a:lnSpc>
            </a:pPr>
            <a:r>
              <a:rPr lang="en-IN">
                <a:solidFill>
                  <a:srgbClr val="FFFFFF"/>
                </a:solidFill>
              </a:rPr>
              <a:t>Dim_rooms</a:t>
            </a:r>
          </a:p>
          <a:p>
            <a:pPr lvl="1">
              <a:lnSpc>
                <a:spcPct val="90000"/>
              </a:lnSpc>
            </a:pPr>
            <a:r>
              <a:rPr lang="en-IN">
                <a:solidFill>
                  <a:srgbClr val="FFFFFF"/>
                </a:solidFill>
              </a:rPr>
              <a:t>Fact_aggregated_bookings</a:t>
            </a:r>
          </a:p>
          <a:p>
            <a:pPr lvl="1">
              <a:lnSpc>
                <a:spcPct val="90000"/>
              </a:lnSpc>
            </a:pPr>
            <a:r>
              <a:rPr lang="en-IN">
                <a:solidFill>
                  <a:srgbClr val="FFFFFF"/>
                </a:solidFill>
              </a:rPr>
              <a:t>Fact_bookings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rgbClr val="FFFFFF"/>
                </a:solidFill>
              </a:rPr>
              <a:t>Metric list excel file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rgbClr val="FFFFFF"/>
                </a:solidFill>
              </a:rPr>
              <a:t>Mock-up Dashboard </a:t>
            </a:r>
          </a:p>
          <a:p>
            <a:pPr>
              <a:lnSpc>
                <a:spcPct val="90000"/>
              </a:lnSpc>
            </a:pPr>
            <a:endParaRPr lang="en-IN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">
            <a:extLst>
              <a:ext uri="{FF2B5EF4-FFF2-40B4-BE49-F238E27FC236}">
                <a16:creationId xmlns:a16="http://schemas.microsoft.com/office/drawing/2014/main" id="{8576FDEE-FC37-625C-C8DE-E5561AB90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51" r="33017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Mock-up Dashboard  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2" y="1470477"/>
            <a:ext cx="6275584" cy="39222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48632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Data Model</a:t>
            </a:r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t="833" r="1" b="6140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304127"/>
                  </p:ext>
                </p:extLst>
              </p:nvPr>
            </p:nvGraphicFramePr>
            <p:xfrm>
              <a:off x="154112" y="123290"/>
              <a:ext cx="11948845" cy="65138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112" y="123290"/>
                <a:ext cx="11948845" cy="65138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webextension1.xml><?xml version="1.0" encoding="utf-8"?>
<we:webextension xmlns:we="http://schemas.microsoft.com/office/webextensions/webextension/2010/11" id="{670F46C8-C346-4D59-8B54-9F759F95AA0D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7d706be1-c19d-4d40-b8f4-27a90d87ff6b/ReportSection?fromEntryPoint=export&quot;"/>
    <we:property name="reportName" value="&quot;codebasics_SEP_resume_challenge&quot;"/>
    <we:property name="reportState" value="&quot;CONNECTED&quot;"/>
    <we:property name="embedUrl" value="&quot;/reportEmbed?reportId=7d706be1-c19d-4d40-b8f4-27a90d87ff6b&amp;config=eyJjbHVzdGVyVXJsIjoiaHR0cHM6Ly9XQUJJLVVBRS1OT1JUSC1B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&quot;"/>
    <we:property name="pageDisplayName" value="&quot;Overall&quot;"/>
    <we:property name="datasetId" value="&quot;a63fa6c4-e8e4-4f07-b36e-cb392044ce18&quot;"/>
    <we:property name="backgroundColor" value="&quot;rgb(238,238,238)&quot;"/>
    <we:property name="bookmark" value="&quot;H4sIAAAAAAAAA+1c23LbOBL9FRertuZFSeF+mbfEmdmZ3cxsKkllH7ZcLlwaNieUqKIoJ5qU/32bFzuWLVmKHDuKQ7+YBMBG90Gj+4AC8SmL+WxauMWfbgzZz9nzsnw/dtX7A5uNsslymfXaxkAITcJHbyyYxLFVOa3zcjLLfv6U1a46gfpdPpu7ohGIhf/LFGUxaB+xvbGaJu4dyY5GmSuKV+6kaZNcMYNRNoVqVk5ckf8NnQisqqs5nI8y+Dgtyso1Hb2pXQ1NZ2fYHO9RQfq00cOFOj+DNxDqrvQ1TMuqvrgfZbPuqlV0ua4R1nZ4WE5ql09QcFNGgIegTPIyOE9s4kLrpnyWT06KXsXPz75dTBuwZqcO/yMq/i+U3sg5P0cDVAqGCcOSZSwpFSkwv1FWPkZ8VshinARDtZU0WmqkAx13lUUsJ1JqQ6JwzisqqN9ZL+6lEc5wjuJssjxqwppnU17UPaR+8cvHaYVegb7SyXoWz9wkQMzaQa5gNutH5A9ws3nVjvQvSxVvynkV4DWktmpS5/UC5WCDtvx43D03yxqVXlUlelXf4Awmc2iLT8sPhxWgHyFu5PwIS261N7gqLpuLN1WE6vmiNeVFXl14Ehtd0/b+zEC9scox7ZyUQCRABEMVi3RXJ01WKqIJgRCjVoFRTmB/BvDw9fc+dq0F3bClJCmBBJx7jcHACCbj/kD98sXh9451Z0I/R6glVGJIstzTyBkg3uvB7rPer20lS0ExFYln+Kep1brNef2AHCI0J2WVBwRj1ItrpL27SE1o5q9VOW7l9hm2aXlpxssSH32BUt46X8Cxs9xYIukTGbx7IsCLJ44r/iSBEyZIHrlJ+HgHNw7IKPvvKTSgoXjMXTG/SGe/T5aBnPVNivl4sgHi7qZV9Bqkf2B2PMVC7PadK+ZtdkepL3O0uvOGthhb/vRsWuXFT23bNS3+cItb6/81n8CGBsXtEp7NT+azum1y1HrC9VnzW47PVOF08RJjanETlsv6m1UXqLxzVd6xkh617bw35uPj2NCYBuHeLy5FZUugj8fjg8WibXhFn6zxmYPPBU11b8XlMC1PXzrC6RlOIb74zPc6r8g78hCwy9/by8NyPEVlZp0Fn+/+nU+aOND0lOquagt/upOvr/HAUfY6PzltdbjV+9qstkxw27rsfPQY7e7n1AqrseaR2nwRJ1YY3VQ9WquLdUPdVD1Sqz9H9FUTu63Mmjj/aXV+Xo7+X2ZkE7FPyxqKG0Rj2l8et7xhB9Y0K/KAtOEqb8rGgAvp5gKzhGujdN9NDl19GdtqaEnLarRe4BOx/DDp8eqYULtGRu3/urIYvkzm9wfKUTtgVkZLOAQbfHISeW8ceNjAwwYeNvCwx2X3wMMGHjbwsAfmYaFpMNCvq1gc9T8XKOoVZUZxEMqnKMXAugbWNbCugXU9KrsH1jWwroF13QvrSkhcjn1ZvkcidYNs9OXHs9rV89mPRcG+DJiOjzFrqWHBSx+8F9xwxvXAxwY+NvCxgY89JrsHPjbwsYGPfTs+htrUqazGAyO7DZoLTiaC9lQ75QMYJo1mAye7V0729RjXQKeaaPnD0KmBVgy0oqcVR99XInvkIanf48OtNWCccTomqZ0OimyZSV0gBiiTiZLEJDGEQbpbJo1XM+klCNukxz/L+ia4XyNnxuuT4QPA+4NJuVXWnMyL4iLlrUp6X/774aVXrNToB+KNm8Ho/Ns7AZqBTTRqm5ylPMn1/r1H+xBHD/8ZybOzk6cHzVd7k5P9UOg/Icyn2NXi4B+3KvQN9yt8A1TWfxn3DZR5W9auOFhawO2JTsFN3f4M2oVO2FlRQNwzxHb7Vm+an5V1Syu3/IqMPuTXlmsyzuvyw0PsnRYiJKtC4tJpRaLjMZgHzDt3feO0j5Fkoz+GYj5DcCE+d9Xhqavqffm48YZpa72z94DFg71Jo9FwAyHF6EGp5Akntl2Y7vA9cmQmSuM9TUCMdBEUDVuuJbywSXglg4iKSBasV3d8KzesJb7uWmLgo3c6k8Bh2y+JSTdS5dce3/sIQdsuysAkLYUNoTliBENOYuqhF2Wr1Ixucdx2thfOdvviZ6PDxXIyr/cqCy4b9JD+d2VgOwfkoCRIyXi0WitkaIpuPvrkx1pl3h58v18utmzXfXnhFvv8LY1WJhqDJBogRlwjqI0++GDDP3Yfn+5T6h3nk73Sx6EbdfocjMu4yww5cfPrpzLtz6xoX50qraJOXBnhACjTJPIhSH7NHL23QfJhUvUWQdJEMEC9xWUhpVzj2tBv9sHvZvj36Pyl6yPe7rLBGa8Fx/zEBGC2EoHfsp7/IQPAXU6p29fJv8VL1Puf+JB44j4AAS+Ms9r62DL0Xd5LBSUIprFAXbIhEU69hF1lySCTo4F7yzkj1nOvdz6/j0ulA/UkpMSMEVaY3fWKBNcyPjHJqJE8gfd0s141fKx9+XGFlRqiMFoqI6l3wQTd/Wq6i2aOUNSHek6F14BSDTW7yiLe6+BQiBDGkBiQkfCNstYdy7nqnNOdEdMiCBxNo2KzmUJrJ8VmK107o57P67rd1nFNpIWkIwPQSrgURORyC+BuF8klaO6jsF45ZqSjvntDeweRMSrgJHDOHU9KKBe6ZcxuMEaRcJ5anA4uRgnMCdjseOsHxUsWCEhiuWckMaXvMimikUwZHpN32pLkpA2bX5WvlWapi5hfgUmVNKcInb8DboFw5rQRwVnmcDiicHeQppQ3qJ7CqRuYiTQhD9hdGs4HpVw0glEA5SixKe02aVHYtYN//1mV82mbkhQjztLko5JeMCuS6xDIZ7/lMcKkP7a4QZ5zEaKLNLgEhBJjIllu2ZxijJie5kWsoM1lJnnvFRMOh8r5CBFD/yrp/e63Vdtpynk9m7oAr9wEVmyrQZ7iJhFif71ua03bzeWumvPz/wPOp5QCEVoAAA==&quot;"/>
    <we:property name="initialStateBookmark" value="&quot;H4sIAAAAAAAAA+1cWW/bSBL+K4aAxbwoQd/HvDlOZmc2J5wg+7AwjD6qbU4oUaCoJJrA/32Lhx3LlixFjh3FoV9MdjeLVV9VV31NNfllELPpJHfzV24Eg98HT4riw8iVH/bsYDgYd22vXz9/uX/4/PjV/stn2FxMqqwYTwe/fxlUrjyB6n02nbm8loCN/zsaDlyev3En9Vly+RSGgwmU02Ls8uwfaAdjV1XO4Gw4gM+TvChdLfJt5SqoxX7E4XiO96aPOd7RhSr7CG8hVG3rIUyKsjo/Hw6m7VGj0mJfLay54UExrlw2RsF1GwEegjLJy+A8sYkLrev2aTY+yTsVv177bj6pcZieOvyP9vu/UXot5+wMDVApGCYMS5axpFSkwPxaWdkI8Vkii3ESDNVW0mipkQ503FYWsZxIqQ2JwjmvqKB+a724l0Y4wzmKs8nyqAmrr01ZXnWQ+vmzz5MS/Y9R0crajx/dOEAcNE4uYTrtPPIS3HRWNp5+ttDxtpiVAQ4hNV3jKqvmKAcHNO3Ho/a66aBW6U1ZYFR1Az7CeAZN82nx6aAEjCPEjZwdYcuN9gZXxkVz8aSMUD6ZN6Y8zcrzSGLDK9renRmoN3Y5pp2TEogEiGCoYpFuG6TJSkU0IRBi1CowygnsjgMPDn923zUWtG5LSVICCTj3GpOBEUzG3YH6xdODnx3r1oRujlBLqMSUZLmnkTNAvFeD3RW0P5pOloJiKhLP8E9Tq3Wqa03nkAOE5qQos4BgDDtxtbT356UJzfyjLEaN3K541iMvzHhR4KVPUco753M4dpYbSyR9JIN3jwR48chxxR8lcMIEySM3CS9v4UaHDAf/PYUaNBSPtStm5+Xsr/EikNNuSD4bjddA3J40il6B9CVWx1NsxNu+d/msqeMo9UWGVrfR0DTjyN/2J2WW/9aMXTHipZvf2P+f2RjWDMhvlrA/O5lNq2bIURMJV2fNnxleU4bT+QvMqfl1WC76r3edo/LelVnLSjrUNovemI2OY01jaoS7uLgQNVgAfTQa7c3nzcBL+gzqmNn72lB3d1ZcuGlx+tIhTs9wCvHpVyrXRkXWkoeAt/yrOTwoRhNUZtpa8PXseTau80B9p1S1XRvE061ifUUEDgeH2clpo8ON0ddUtUXu2vQNzoYP0e5uTi2xGnseqM3neWKJ0XXXg7U6X+XquuuBWv01oy+b2E3noM7zX5bX58Xs/21G1hn7tKggv0Y0Jt3hccMbtmBN0zwLSBsu86bBCHDJXB9glXBNlu5uk0HbX8SmGxrSshytp3hFLD6NO7xaJtSskVH7vy8thi+K+d2BctQ4zMpoCYdgg09OIu+NPQ/reVjPw3oe9rDs7nlYz8N6HnbPPCzUA3r6dRmLo+7nAkW9oswoDkL5FKXoWVfPunrW1bOuB2V3z7p61tWzrjthXQmJy7Evig9IpK6Rja79eFq5ajb9tSjYtwHT8jFmLTUseOmD94Ibzrju+VjPx3o+1vOxh2R3z8d6PtbzsR/Hx1CbKhXlqGdkN0FzzslE0J5qp3wAw6TRrOdkd8rJvh/j6ulUnS1/GTrV04qeVnS04ujnKmQPPCV1e3y4tQaMM07HJLXTQZENK6kLxABlMlGSmCSGMEi3q6TxciW9AGGT8viqqK6D+z1qZrw6GT4BfNgbFxtVzfEsz89L3rKi9+2/H15ExVKNfiHeuB6MNr69E6AZ2ESjtslZypNcHd87tA9xeP+vkex/PHm8V7+1Nz7ZDYVehzCb4K3me/+6UaEfuF/hB6Cy+s24H6DMu6Jy+d7CAm5HdApu4nbHaec64c3yHOKOIbbdu3qT7GNRNbRyw7fI6H2+bbmi4hwWn+5j77QQIVkVEpdOKxIdj8HcY9257ROnXcwka+Mx5LMpggvxiSsPTl1Z7crLjddMWxmdXQTM7+1JGo2GGwgpRg9KJU84sc3CdIv3kSMzURrvaQJipIugaNhwLeGFTcIrGURURLJgvbrlU7l+LfF91xI9H73VNwkcjv2WnHStVH5v/95FCtp0UQYmaSlsCGCMxZSTmLrvRdkyNaObHzc324lgu3nxszbgYjGeVTtVBRcNus/4u+TYNgA5KAlSMh6t1goZmqLrP33ya60yb06+Py8XW7TrrqJwg33+lkYrE41BEg0QI64R1NoYvDf3j9znx7tUekfZeKf0cRhGrT57oyJuM0NO3OzqV5l2Z1Y0j06VVlEnroxwAJRpEnmfJL9njd7ZJHk/pXqDJGkiGKDe4rKQUq5xbejXx+BP4/4d+v7SVY83u2xwxmvBsT4xAVitROA3rOd/yQRwm6/U7erk3+Ah6t1PfEg8cR+AgBfGWW19bBj6Ns+lghIEy1igLtmQCKdewrayZJDJ0cC95ZwR67nXW3+/j0ulA/UkpMSMEVaY7fWKBNcyPjHJqJE8gfd0vV4VfK588XmJlRqiMFoqI6l3wQTd/mq6jWaOUNSHek6F14BSDTXbyiLe6+BQiBDGkBiQkfC1slZ9lpOyGLSPtn4IoSlGmyPbI6ZFEOhNo2K9mUJrJ8V6K10zo57MqqrZ1nFFpIWkIwPQSrgURORyA+BuFsklaO6jsF45ZqSjvn1CewuRMSrgJHDOHU9KKBfaZcx2MEaRcJ5anA4uRgnMCVgfeKud4iULBCSx3DOSmNK3mRTRSKYMj8k7bUly0ob1j8pXSrPURayvwKRKmlOEzt8Ct0A4c9qI4Cxz6I4o3C2kKeUNqqdw6gZmIk3IA7aXhvNBKReNYBRAOUpsSttNWhR25cO//y6L2aQpSYoRZ2nyUUkvmBXJtQhk0z+zGGHcfba4Rp5zEaKLNLgEhBJjIlkcWX/FGDE9zfJYQlPLTPLeKyYcusr5CBFT/zLp3e63Zdtpilk1nbgAb9wYlmyrQZ7ixhFid7xqa01zm8E5FFn92+vNF9S2XOzCOTv7P99e+eMcWgAA&quot;"/>
    <we:property name="isFiltersActionButtonVisible" value="true"/>
    <we:property name="reportEmbeddedTime" value="&quot;2022-09-17T12:48:40.340Z&quot;"/>
    <we:property name="creatorTenantId" value="&quot;df8679cd-a80e-45d8-99ac-c83ed7ff95a0&quot;"/>
    <we:property name="creatorUserId" value="&quot;100320021B046CBA&quot;"/>
    <we:property name="creatorSessionId" value="&quot;30a25d04-ee94-45d8-b6f2-1283b3a5e61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351</TotalTime>
  <Words>193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CODEBASICS RESUME CHALLENGE - SEPTEMBER</vt:lpstr>
      <vt:lpstr>Introduction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Sreenath Chinna</cp:lastModifiedBy>
  <cp:revision>3</cp:revision>
  <dcterms:created xsi:type="dcterms:W3CDTF">2022-09-16T13:01:48Z</dcterms:created>
  <dcterms:modified xsi:type="dcterms:W3CDTF">2023-12-24T16:44:33Z</dcterms:modified>
</cp:coreProperties>
</file>