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3.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3.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3.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3.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3.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3.csv"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shaimaa.hafeez\Desktop\Data%20Anaysis\Omdena\Word\Languages-updated4.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[Languages-updated4.csv]Sheet2!PivotTable5</c:name>
    <c:fmtId val="5"/>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Count of Gender</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Sheet2!$A$4:$A$5</c:f>
              <c:strCache>
                <c:ptCount val="2"/>
                <c:pt idx="0">
                  <c:v>Female</c:v>
                </c:pt>
                <c:pt idx="1">
                  <c:v>Male</c:v>
                </c:pt>
              </c:strCache>
            </c:strRef>
          </c:cat>
          <c:val>
            <c:numRef>
              <c:f>Sheet2!$B$4:$B$5</c:f>
              <c:numCache>
                <c:formatCode>General</c:formatCode>
                <c:ptCount val="2"/>
                <c:pt idx="0">
                  <c:v>131</c:v>
                </c:pt>
                <c:pt idx="1">
                  <c:v>154</c:v>
                </c:pt>
              </c:numCache>
            </c:numRef>
          </c:val>
          <c:extLst>
            <c:ext xmlns:c16="http://schemas.microsoft.com/office/drawing/2014/chart" uri="{C3380CC4-5D6E-409C-BE32-E72D297353CC}">
              <c16:uniqueId val="{00000000-C64A-42D5-B16A-6A34DE111CAE}"/>
            </c:ext>
          </c:extLst>
        </c:ser>
        <c:dLbls>
          <c:dLblPos val="outEnd"/>
          <c:showLegendKey val="0"/>
          <c:showVal val="1"/>
          <c:showCatName val="0"/>
          <c:showSerName val="0"/>
          <c:showPercent val="0"/>
          <c:showBubbleSize val="0"/>
        </c:dLbls>
        <c:gapWidth val="444"/>
        <c:overlap val="-90"/>
        <c:axId val="528444576"/>
        <c:axId val="528447488"/>
      </c:barChart>
      <c:catAx>
        <c:axId val="528444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28447488"/>
        <c:crosses val="autoZero"/>
        <c:auto val="1"/>
        <c:lblAlgn val="ctr"/>
        <c:lblOffset val="100"/>
        <c:noMultiLvlLbl val="0"/>
      </c:catAx>
      <c:valAx>
        <c:axId val="528447488"/>
        <c:scaling>
          <c:orientation val="minMax"/>
        </c:scaling>
        <c:delete val="1"/>
        <c:axPos val="l"/>
        <c:numFmt formatCode="General" sourceLinked="1"/>
        <c:majorTickMark val="none"/>
        <c:minorTickMark val="none"/>
        <c:tickLblPos val="nextTo"/>
        <c:crossAx val="528444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[Languages-updated4.csv]Sheet11!PivotTable36</c:name>
    <c:fmtId val="3"/>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Count of Bilingal </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Sheet11!$B$3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Sheet11!$A$4:$A$5</c:f>
              <c:strCache>
                <c:ptCount val="2"/>
                <c:pt idx="0">
                  <c:v>No</c:v>
                </c:pt>
                <c:pt idx="1">
                  <c:v>Yes</c:v>
                </c:pt>
              </c:strCache>
            </c:strRef>
          </c:cat>
          <c:val>
            <c:numRef>
              <c:f>Sheet11!$B$4:$B$5</c:f>
              <c:numCache>
                <c:formatCode>General</c:formatCode>
                <c:ptCount val="2"/>
                <c:pt idx="0">
                  <c:v>108</c:v>
                </c:pt>
                <c:pt idx="1">
                  <c:v>177</c:v>
                </c:pt>
              </c:numCache>
            </c:numRef>
          </c:val>
          <c:extLst>
            <c:ext xmlns:c16="http://schemas.microsoft.com/office/drawing/2014/chart" uri="{C3380CC4-5D6E-409C-BE32-E72D297353CC}">
              <c16:uniqueId val="{00000000-65EA-4D3B-8CCB-3EE04D6E284B}"/>
            </c:ext>
          </c:extLst>
        </c:ser>
        <c:dLbls>
          <c:dLblPos val="outEnd"/>
          <c:showLegendKey val="0"/>
          <c:showVal val="1"/>
          <c:showCatName val="0"/>
          <c:showSerName val="0"/>
          <c:showPercent val="0"/>
          <c:showBubbleSize val="0"/>
        </c:dLbls>
        <c:gapWidth val="444"/>
        <c:overlap val="-90"/>
        <c:axId val="521783056"/>
        <c:axId val="533191216"/>
      </c:barChart>
      <c:catAx>
        <c:axId val="521783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33191216"/>
        <c:crosses val="autoZero"/>
        <c:auto val="1"/>
        <c:lblAlgn val="ctr"/>
        <c:lblOffset val="100"/>
        <c:noMultiLvlLbl val="0"/>
      </c:catAx>
      <c:valAx>
        <c:axId val="533191216"/>
        <c:scaling>
          <c:orientation val="minMax"/>
        </c:scaling>
        <c:delete val="1"/>
        <c:axPos val="l"/>
        <c:numFmt formatCode="General" sourceLinked="1"/>
        <c:majorTickMark val="none"/>
        <c:minorTickMark val="none"/>
        <c:tickLblPos val="nextTo"/>
        <c:crossAx val="521783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2400" dirty="0"/>
              <a:t>US</a:t>
            </a:r>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Analysis!$A$2:$A$3</c:f>
              <c:strCache>
                <c:ptCount val="2"/>
                <c:pt idx="0">
                  <c:v>Yes</c:v>
                </c:pt>
                <c:pt idx="1">
                  <c:v>No</c:v>
                </c:pt>
              </c:strCache>
            </c:strRef>
          </c:cat>
          <c:val>
            <c:numRef>
              <c:f>Analysis!$B$2:$B$3</c:f>
              <c:numCache>
                <c:formatCode>General</c:formatCode>
                <c:ptCount val="2"/>
                <c:pt idx="0">
                  <c:v>67</c:v>
                </c:pt>
                <c:pt idx="1">
                  <c:v>62</c:v>
                </c:pt>
              </c:numCache>
            </c:numRef>
          </c:val>
          <c:extLst>
            <c:ext xmlns:c16="http://schemas.microsoft.com/office/drawing/2014/chart" uri="{C3380CC4-5D6E-409C-BE32-E72D297353CC}">
              <c16:uniqueId val="{00000000-A930-4CD8-8112-CF5B24517602}"/>
            </c:ext>
          </c:extLst>
        </c:ser>
        <c:dLbls>
          <c:dLblPos val="outEnd"/>
          <c:showLegendKey val="0"/>
          <c:showVal val="1"/>
          <c:showCatName val="0"/>
          <c:showSerName val="0"/>
          <c:showPercent val="0"/>
          <c:showBubbleSize val="0"/>
        </c:dLbls>
        <c:gapWidth val="444"/>
        <c:overlap val="-90"/>
        <c:axId val="219130992"/>
        <c:axId val="219118096"/>
      </c:barChart>
      <c:catAx>
        <c:axId val="219130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19118096"/>
        <c:crosses val="autoZero"/>
        <c:auto val="1"/>
        <c:lblAlgn val="ctr"/>
        <c:lblOffset val="100"/>
        <c:noMultiLvlLbl val="0"/>
      </c:catAx>
      <c:valAx>
        <c:axId val="219118096"/>
        <c:scaling>
          <c:orientation val="minMax"/>
        </c:scaling>
        <c:delete val="1"/>
        <c:axPos val="l"/>
        <c:numFmt formatCode="General" sourceLinked="1"/>
        <c:majorTickMark val="none"/>
        <c:minorTickMark val="none"/>
        <c:tickLblPos val="nextTo"/>
        <c:crossAx val="219130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dirty="0"/>
              <a:t>Turkey</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Analysis!$D$2:$D$3</c:f>
              <c:strCache>
                <c:ptCount val="2"/>
                <c:pt idx="0">
                  <c:v>Yes</c:v>
                </c:pt>
                <c:pt idx="1">
                  <c:v>No</c:v>
                </c:pt>
              </c:strCache>
            </c:strRef>
          </c:cat>
          <c:val>
            <c:numRef>
              <c:f>Analysis!$E$2:$E$3</c:f>
              <c:numCache>
                <c:formatCode>General</c:formatCode>
                <c:ptCount val="2"/>
                <c:pt idx="0">
                  <c:v>30</c:v>
                </c:pt>
                <c:pt idx="1">
                  <c:v>5</c:v>
                </c:pt>
              </c:numCache>
            </c:numRef>
          </c:val>
          <c:extLst>
            <c:ext xmlns:c16="http://schemas.microsoft.com/office/drawing/2014/chart" uri="{C3380CC4-5D6E-409C-BE32-E72D297353CC}">
              <c16:uniqueId val="{00000000-9670-4573-A1C3-5AAC0380A517}"/>
            </c:ext>
          </c:extLst>
        </c:ser>
        <c:dLbls>
          <c:dLblPos val="outEnd"/>
          <c:showLegendKey val="0"/>
          <c:showVal val="1"/>
          <c:showCatName val="0"/>
          <c:showSerName val="0"/>
          <c:showPercent val="0"/>
          <c:showBubbleSize val="0"/>
        </c:dLbls>
        <c:gapWidth val="444"/>
        <c:overlap val="-90"/>
        <c:axId val="219126000"/>
        <c:axId val="219119344"/>
      </c:barChart>
      <c:catAx>
        <c:axId val="219126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19119344"/>
        <c:crosses val="autoZero"/>
        <c:auto val="1"/>
        <c:lblAlgn val="ctr"/>
        <c:lblOffset val="100"/>
        <c:noMultiLvlLbl val="0"/>
      </c:catAx>
      <c:valAx>
        <c:axId val="219119344"/>
        <c:scaling>
          <c:orientation val="minMax"/>
        </c:scaling>
        <c:delete val="1"/>
        <c:axPos val="l"/>
        <c:numFmt formatCode="General" sourceLinked="1"/>
        <c:majorTickMark val="none"/>
        <c:minorTickMark val="none"/>
        <c:tickLblPos val="nextTo"/>
        <c:crossAx val="219126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dirty="0"/>
              <a:t>New </a:t>
            </a:r>
            <a:r>
              <a:rPr lang="en-US" sz="2128" b="1" i="0" u="none" strike="noStrike" cap="all" normalizeH="0" baseline="0" dirty="0" smtClean="0">
                <a:effectLst/>
              </a:rPr>
              <a:t>Zealand</a:t>
            </a:r>
            <a:endParaRPr lang="en-US" sz="2400"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Analysis!$G$2:$G$3</c:f>
              <c:strCache>
                <c:ptCount val="2"/>
                <c:pt idx="0">
                  <c:v>Yes</c:v>
                </c:pt>
                <c:pt idx="1">
                  <c:v>No</c:v>
                </c:pt>
              </c:strCache>
            </c:strRef>
          </c:cat>
          <c:val>
            <c:numRef>
              <c:f>Analysis!$H$2:$H$3</c:f>
              <c:numCache>
                <c:formatCode>General</c:formatCode>
                <c:ptCount val="2"/>
                <c:pt idx="0">
                  <c:v>8</c:v>
                </c:pt>
                <c:pt idx="1">
                  <c:v>4</c:v>
                </c:pt>
              </c:numCache>
            </c:numRef>
          </c:val>
          <c:extLst>
            <c:ext xmlns:c16="http://schemas.microsoft.com/office/drawing/2014/chart" uri="{C3380CC4-5D6E-409C-BE32-E72D297353CC}">
              <c16:uniqueId val="{00000000-80B4-4360-B4A8-AE8E09446BAF}"/>
            </c:ext>
          </c:extLst>
        </c:ser>
        <c:dLbls>
          <c:dLblPos val="outEnd"/>
          <c:showLegendKey val="0"/>
          <c:showVal val="1"/>
          <c:showCatName val="0"/>
          <c:showSerName val="0"/>
          <c:showPercent val="0"/>
          <c:showBubbleSize val="0"/>
        </c:dLbls>
        <c:gapWidth val="444"/>
        <c:overlap val="-90"/>
        <c:axId val="219125584"/>
        <c:axId val="219119760"/>
      </c:barChart>
      <c:catAx>
        <c:axId val="219125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19119760"/>
        <c:crosses val="autoZero"/>
        <c:auto val="1"/>
        <c:lblAlgn val="ctr"/>
        <c:lblOffset val="100"/>
        <c:noMultiLvlLbl val="0"/>
      </c:catAx>
      <c:valAx>
        <c:axId val="219119760"/>
        <c:scaling>
          <c:orientation val="minMax"/>
        </c:scaling>
        <c:delete val="1"/>
        <c:axPos val="l"/>
        <c:numFmt formatCode="General" sourceLinked="1"/>
        <c:majorTickMark val="none"/>
        <c:minorTickMark val="none"/>
        <c:tickLblPos val="nextTo"/>
        <c:crossAx val="219125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2400" dirty="0" smtClean="0"/>
              <a:t>Japan</a:t>
            </a:r>
            <a:endParaRPr lang="en-US" sz="2400" dirty="0"/>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Analysis!$J$2:$J$3</c:f>
              <c:strCache>
                <c:ptCount val="2"/>
                <c:pt idx="0">
                  <c:v>Yes</c:v>
                </c:pt>
                <c:pt idx="1">
                  <c:v>No</c:v>
                </c:pt>
              </c:strCache>
            </c:strRef>
          </c:cat>
          <c:val>
            <c:numRef>
              <c:f>Analysis!$K$2:$K$3</c:f>
              <c:numCache>
                <c:formatCode>General</c:formatCode>
                <c:ptCount val="2"/>
                <c:pt idx="0">
                  <c:v>17</c:v>
                </c:pt>
                <c:pt idx="1">
                  <c:v>7</c:v>
                </c:pt>
              </c:numCache>
            </c:numRef>
          </c:val>
          <c:extLst>
            <c:ext xmlns:c16="http://schemas.microsoft.com/office/drawing/2014/chart" uri="{C3380CC4-5D6E-409C-BE32-E72D297353CC}">
              <c16:uniqueId val="{00000000-D88F-4036-9B4F-B41F2170DD23}"/>
            </c:ext>
          </c:extLst>
        </c:ser>
        <c:dLbls>
          <c:dLblPos val="outEnd"/>
          <c:showLegendKey val="0"/>
          <c:showVal val="1"/>
          <c:showCatName val="0"/>
          <c:showSerName val="0"/>
          <c:showPercent val="0"/>
          <c:showBubbleSize val="0"/>
        </c:dLbls>
        <c:gapWidth val="444"/>
        <c:overlap val="-90"/>
        <c:axId val="219128080"/>
        <c:axId val="219131824"/>
      </c:barChart>
      <c:catAx>
        <c:axId val="219128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19131824"/>
        <c:crosses val="autoZero"/>
        <c:auto val="1"/>
        <c:lblAlgn val="ctr"/>
        <c:lblOffset val="100"/>
        <c:noMultiLvlLbl val="0"/>
      </c:catAx>
      <c:valAx>
        <c:axId val="219131824"/>
        <c:scaling>
          <c:orientation val="minMax"/>
        </c:scaling>
        <c:delete val="1"/>
        <c:axPos val="l"/>
        <c:numFmt formatCode="General" sourceLinked="1"/>
        <c:majorTickMark val="none"/>
        <c:minorTickMark val="none"/>
        <c:tickLblPos val="nextTo"/>
        <c:crossAx val="219128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2400" dirty="0"/>
              <a:t>Canada</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Analysis!$M$2:$M$3</c:f>
              <c:strCache>
                <c:ptCount val="2"/>
                <c:pt idx="0">
                  <c:v>Yes</c:v>
                </c:pt>
                <c:pt idx="1">
                  <c:v>No</c:v>
                </c:pt>
              </c:strCache>
            </c:strRef>
          </c:cat>
          <c:val>
            <c:numRef>
              <c:f>Analysis!$N$2:$N$3</c:f>
              <c:numCache>
                <c:formatCode>General</c:formatCode>
                <c:ptCount val="2"/>
                <c:pt idx="0">
                  <c:v>29</c:v>
                </c:pt>
                <c:pt idx="1">
                  <c:v>17</c:v>
                </c:pt>
              </c:numCache>
            </c:numRef>
          </c:val>
          <c:extLst>
            <c:ext xmlns:c16="http://schemas.microsoft.com/office/drawing/2014/chart" uri="{C3380CC4-5D6E-409C-BE32-E72D297353CC}">
              <c16:uniqueId val="{00000000-69B6-4E06-9D15-AB197A382A9B}"/>
            </c:ext>
          </c:extLst>
        </c:ser>
        <c:dLbls>
          <c:dLblPos val="outEnd"/>
          <c:showLegendKey val="0"/>
          <c:showVal val="1"/>
          <c:showCatName val="0"/>
          <c:showSerName val="0"/>
          <c:showPercent val="0"/>
          <c:showBubbleSize val="0"/>
        </c:dLbls>
        <c:gapWidth val="444"/>
        <c:overlap val="-90"/>
        <c:axId val="212531872"/>
        <c:axId val="212532704"/>
      </c:barChart>
      <c:catAx>
        <c:axId val="212531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12532704"/>
        <c:crosses val="autoZero"/>
        <c:auto val="1"/>
        <c:lblAlgn val="ctr"/>
        <c:lblOffset val="100"/>
        <c:noMultiLvlLbl val="0"/>
      </c:catAx>
      <c:valAx>
        <c:axId val="212532704"/>
        <c:scaling>
          <c:orientation val="minMax"/>
        </c:scaling>
        <c:delete val="1"/>
        <c:axPos val="l"/>
        <c:numFmt formatCode="General" sourceLinked="1"/>
        <c:majorTickMark val="none"/>
        <c:minorTickMark val="none"/>
        <c:tickLblPos val="nextTo"/>
        <c:crossAx val="212531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sz="2400" dirty="0" smtClean="0"/>
              <a:t>Australia</a:t>
            </a:r>
            <a:endParaRPr lang="en-US" sz="2400" dirty="0"/>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Analysis!$P$2:$P$3</c:f>
              <c:strCache>
                <c:ptCount val="2"/>
                <c:pt idx="0">
                  <c:v>Yes</c:v>
                </c:pt>
                <c:pt idx="1">
                  <c:v>No</c:v>
                </c:pt>
              </c:strCache>
            </c:strRef>
          </c:cat>
          <c:val>
            <c:numRef>
              <c:f>Analysis!$Q$2:$Q$3</c:f>
              <c:numCache>
                <c:formatCode>General</c:formatCode>
                <c:ptCount val="2"/>
                <c:pt idx="0">
                  <c:v>26</c:v>
                </c:pt>
                <c:pt idx="1">
                  <c:v>13</c:v>
                </c:pt>
              </c:numCache>
            </c:numRef>
          </c:val>
          <c:extLst>
            <c:ext xmlns:c16="http://schemas.microsoft.com/office/drawing/2014/chart" uri="{C3380CC4-5D6E-409C-BE32-E72D297353CC}">
              <c16:uniqueId val="{00000000-5D61-4196-B46D-FC6DA62A94BC}"/>
            </c:ext>
          </c:extLst>
        </c:ser>
        <c:dLbls>
          <c:dLblPos val="outEnd"/>
          <c:showLegendKey val="0"/>
          <c:showVal val="1"/>
          <c:showCatName val="0"/>
          <c:showSerName val="0"/>
          <c:showPercent val="0"/>
          <c:showBubbleSize val="0"/>
        </c:dLbls>
        <c:gapWidth val="444"/>
        <c:overlap val="-90"/>
        <c:axId val="208926976"/>
        <c:axId val="208929888"/>
      </c:barChart>
      <c:catAx>
        <c:axId val="2089269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208929888"/>
        <c:crosses val="autoZero"/>
        <c:auto val="1"/>
        <c:lblAlgn val="ctr"/>
        <c:lblOffset val="100"/>
        <c:noMultiLvlLbl val="0"/>
      </c:catAx>
      <c:valAx>
        <c:axId val="208929888"/>
        <c:scaling>
          <c:orientation val="minMax"/>
        </c:scaling>
        <c:delete val="1"/>
        <c:axPos val="l"/>
        <c:numFmt formatCode="General" sourceLinked="1"/>
        <c:majorTickMark val="none"/>
        <c:minorTickMark val="none"/>
        <c:tickLblPos val="nextTo"/>
        <c:crossAx val="208926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[Languages-updated4.csv]Sheet5!PivotTable10</c:name>
    <c:fmtId val="3"/>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Count of Country of orignal</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Sheet5!$A$4:$A$10</c:f>
              <c:strCache>
                <c:ptCount val="7"/>
                <c:pt idx="0">
                  <c:v>Argentine</c:v>
                </c:pt>
                <c:pt idx="1">
                  <c:v>China</c:v>
                </c:pt>
                <c:pt idx="2">
                  <c:v>France</c:v>
                </c:pt>
                <c:pt idx="3">
                  <c:v>India</c:v>
                </c:pt>
                <c:pt idx="4">
                  <c:v>Mexico</c:v>
                </c:pt>
                <c:pt idx="5">
                  <c:v>Syria</c:v>
                </c:pt>
                <c:pt idx="6">
                  <c:v>Vietname</c:v>
                </c:pt>
              </c:strCache>
            </c:strRef>
          </c:cat>
          <c:val>
            <c:numRef>
              <c:f>Sheet5!$B$4:$B$10</c:f>
              <c:numCache>
                <c:formatCode>General</c:formatCode>
                <c:ptCount val="7"/>
                <c:pt idx="0">
                  <c:v>20</c:v>
                </c:pt>
                <c:pt idx="1">
                  <c:v>74</c:v>
                </c:pt>
                <c:pt idx="2">
                  <c:v>20</c:v>
                </c:pt>
                <c:pt idx="3">
                  <c:v>57</c:v>
                </c:pt>
                <c:pt idx="4">
                  <c:v>62</c:v>
                </c:pt>
                <c:pt idx="5">
                  <c:v>35</c:v>
                </c:pt>
                <c:pt idx="6">
                  <c:v>17</c:v>
                </c:pt>
              </c:numCache>
            </c:numRef>
          </c:val>
          <c:extLst>
            <c:ext xmlns:c16="http://schemas.microsoft.com/office/drawing/2014/chart" uri="{C3380CC4-5D6E-409C-BE32-E72D297353CC}">
              <c16:uniqueId val="{00000000-1A84-464A-B83D-C61888329F16}"/>
            </c:ext>
          </c:extLst>
        </c:ser>
        <c:dLbls>
          <c:dLblPos val="outEnd"/>
          <c:showLegendKey val="0"/>
          <c:showVal val="1"/>
          <c:showCatName val="0"/>
          <c:showSerName val="0"/>
          <c:showPercent val="0"/>
          <c:showBubbleSize val="0"/>
        </c:dLbls>
        <c:gapWidth val="444"/>
        <c:overlap val="-90"/>
        <c:axId val="539849376"/>
        <c:axId val="539848544"/>
      </c:barChart>
      <c:catAx>
        <c:axId val="539849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39848544"/>
        <c:crosses val="autoZero"/>
        <c:auto val="1"/>
        <c:lblAlgn val="ctr"/>
        <c:lblOffset val="100"/>
        <c:noMultiLvlLbl val="0"/>
      </c:catAx>
      <c:valAx>
        <c:axId val="539848544"/>
        <c:scaling>
          <c:orientation val="minMax"/>
        </c:scaling>
        <c:delete val="1"/>
        <c:axPos val="l"/>
        <c:numFmt formatCode="General" sourceLinked="1"/>
        <c:majorTickMark val="none"/>
        <c:minorTickMark val="none"/>
        <c:tickLblPos val="nextTo"/>
        <c:crossAx val="539849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smtClean="0"/>
              <a:t>Argentine</a:t>
            </a:r>
            <a:r>
              <a:rPr lang="en-US" baseline="0" dirty="0" smtClean="0"/>
              <a:t> and Mexico</a:t>
            </a:r>
            <a:endParaRPr lang="en-US" dirty="0"/>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multiLvlStrRef>
              <c:f>Sheet7!$A$1:$D$2</c:f>
              <c:multiLvlStrCache>
                <c:ptCount val="4"/>
                <c:lvl>
                  <c:pt idx="0">
                    <c:v>US</c:v>
                  </c:pt>
                  <c:pt idx="1">
                    <c:v>Newzlanda</c:v>
                  </c:pt>
                  <c:pt idx="2">
                    <c:v>Canda</c:v>
                  </c:pt>
                  <c:pt idx="3">
                    <c:v>Australia</c:v>
                  </c:pt>
                </c:lvl>
                <c:lvl>
                  <c:pt idx="0">
                    <c:v>Mexico and Argentine</c:v>
                  </c:pt>
                </c:lvl>
              </c:multiLvlStrCache>
            </c:multiLvlStrRef>
          </c:cat>
          <c:val>
            <c:numRef>
              <c:f>Sheet7!$A$3:$D$3</c:f>
              <c:numCache>
                <c:formatCode>General</c:formatCode>
                <c:ptCount val="4"/>
                <c:pt idx="0">
                  <c:v>45</c:v>
                </c:pt>
                <c:pt idx="1">
                  <c:v>3</c:v>
                </c:pt>
                <c:pt idx="2">
                  <c:v>10</c:v>
                </c:pt>
                <c:pt idx="3">
                  <c:v>24</c:v>
                </c:pt>
              </c:numCache>
            </c:numRef>
          </c:val>
          <c:extLst>
            <c:ext xmlns:c16="http://schemas.microsoft.com/office/drawing/2014/chart" uri="{C3380CC4-5D6E-409C-BE32-E72D297353CC}">
              <c16:uniqueId val="{00000000-8767-43F7-AEF4-5A5752CB6DE8}"/>
            </c:ext>
          </c:extLst>
        </c:ser>
        <c:dLbls>
          <c:dLblPos val="inEnd"/>
          <c:showLegendKey val="0"/>
          <c:showVal val="1"/>
          <c:showCatName val="0"/>
          <c:showSerName val="0"/>
          <c:showPercent val="0"/>
          <c:showBubbleSize val="0"/>
        </c:dLbls>
        <c:gapWidth val="65"/>
        <c:axId val="532791952"/>
        <c:axId val="532793616"/>
      </c:barChart>
      <c:catAx>
        <c:axId val="53279195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32793616"/>
        <c:crosses val="autoZero"/>
        <c:auto val="1"/>
        <c:lblAlgn val="ctr"/>
        <c:lblOffset val="100"/>
        <c:noMultiLvlLbl val="0"/>
      </c:catAx>
      <c:valAx>
        <c:axId val="53279361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3279195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smtClean="0"/>
              <a:t>China</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multiLvlStrRef>
              <c:f>Sheet7!$A$5:$D$6</c:f>
              <c:multiLvlStrCache>
                <c:ptCount val="4"/>
                <c:lvl>
                  <c:pt idx="0">
                    <c:v>US</c:v>
                  </c:pt>
                  <c:pt idx="1">
                    <c:v>Newzlanda</c:v>
                  </c:pt>
                  <c:pt idx="2">
                    <c:v>Japan</c:v>
                  </c:pt>
                  <c:pt idx="3">
                    <c:v>Canda</c:v>
                  </c:pt>
                </c:lvl>
                <c:lvl>
                  <c:pt idx="0">
                    <c:v>China</c:v>
                  </c:pt>
                </c:lvl>
              </c:multiLvlStrCache>
            </c:multiLvlStrRef>
          </c:cat>
          <c:val>
            <c:numRef>
              <c:f>Sheet7!$A$7:$D$7</c:f>
              <c:numCache>
                <c:formatCode>General</c:formatCode>
                <c:ptCount val="4"/>
                <c:pt idx="0">
                  <c:v>15</c:v>
                </c:pt>
                <c:pt idx="1">
                  <c:v>9</c:v>
                </c:pt>
                <c:pt idx="2">
                  <c:v>24</c:v>
                </c:pt>
                <c:pt idx="3">
                  <c:v>26</c:v>
                </c:pt>
              </c:numCache>
            </c:numRef>
          </c:val>
          <c:extLst>
            <c:ext xmlns:c16="http://schemas.microsoft.com/office/drawing/2014/chart" uri="{C3380CC4-5D6E-409C-BE32-E72D297353CC}">
              <c16:uniqueId val="{00000000-7CB6-44CD-9D16-7B0F6BC57D95}"/>
            </c:ext>
          </c:extLst>
        </c:ser>
        <c:dLbls>
          <c:dLblPos val="outEnd"/>
          <c:showLegendKey val="0"/>
          <c:showVal val="1"/>
          <c:showCatName val="0"/>
          <c:showSerName val="0"/>
          <c:showPercent val="0"/>
          <c:showBubbleSize val="0"/>
        </c:dLbls>
        <c:gapWidth val="444"/>
        <c:overlap val="-90"/>
        <c:axId val="533189968"/>
        <c:axId val="533190384"/>
      </c:barChart>
      <c:catAx>
        <c:axId val="533189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33190384"/>
        <c:crosses val="autoZero"/>
        <c:auto val="1"/>
        <c:lblAlgn val="ctr"/>
        <c:lblOffset val="100"/>
        <c:noMultiLvlLbl val="0"/>
      </c:catAx>
      <c:valAx>
        <c:axId val="533190384"/>
        <c:scaling>
          <c:orientation val="minMax"/>
        </c:scaling>
        <c:delete val="1"/>
        <c:axPos val="l"/>
        <c:numFmt formatCode="General" sourceLinked="1"/>
        <c:majorTickMark val="none"/>
        <c:minorTickMark val="none"/>
        <c:tickLblPos val="nextTo"/>
        <c:crossAx val="533189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India</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multiLvlStrRef>
              <c:f>Sheet7!$A$14:$D$15</c:f>
              <c:multiLvlStrCache>
                <c:ptCount val="3"/>
                <c:lvl>
                  <c:pt idx="0">
                    <c:v>US</c:v>
                  </c:pt>
                  <c:pt idx="1">
                    <c:v>Canda</c:v>
                  </c:pt>
                  <c:pt idx="2">
                    <c:v>Australia</c:v>
                  </c:pt>
                </c:lvl>
                <c:lvl>
                  <c:pt idx="0">
                    <c:v>India</c:v>
                  </c:pt>
                </c:lvl>
              </c:multiLvlStrCache>
            </c:multiLvlStrRef>
          </c:cat>
          <c:val>
            <c:numRef>
              <c:f>Sheet7!$A$16:$D$16</c:f>
              <c:numCache>
                <c:formatCode>General</c:formatCode>
                <c:ptCount val="4"/>
                <c:pt idx="0">
                  <c:v>51</c:v>
                </c:pt>
                <c:pt idx="1">
                  <c:v>4</c:v>
                </c:pt>
                <c:pt idx="2">
                  <c:v>2</c:v>
                </c:pt>
              </c:numCache>
            </c:numRef>
          </c:val>
          <c:extLst>
            <c:ext xmlns:c16="http://schemas.microsoft.com/office/drawing/2014/chart" uri="{C3380CC4-5D6E-409C-BE32-E72D297353CC}">
              <c16:uniqueId val="{00000000-305F-4502-A2A0-F6036DAF28E4}"/>
            </c:ext>
          </c:extLst>
        </c:ser>
        <c:dLbls>
          <c:dLblPos val="outEnd"/>
          <c:showLegendKey val="0"/>
          <c:showVal val="1"/>
          <c:showCatName val="0"/>
          <c:showSerName val="0"/>
          <c:showPercent val="0"/>
          <c:showBubbleSize val="0"/>
        </c:dLbls>
        <c:gapWidth val="444"/>
        <c:overlap val="-90"/>
        <c:axId val="345905600"/>
        <c:axId val="345904352"/>
      </c:barChart>
      <c:catAx>
        <c:axId val="345905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45904352"/>
        <c:crosses val="autoZero"/>
        <c:auto val="1"/>
        <c:lblAlgn val="ctr"/>
        <c:lblOffset val="100"/>
        <c:noMultiLvlLbl val="0"/>
      </c:catAx>
      <c:valAx>
        <c:axId val="345904352"/>
        <c:scaling>
          <c:orientation val="minMax"/>
        </c:scaling>
        <c:delete val="1"/>
        <c:axPos val="l"/>
        <c:numFmt formatCode="General" sourceLinked="1"/>
        <c:majorTickMark val="none"/>
        <c:minorTickMark val="none"/>
        <c:tickLblPos val="nextTo"/>
        <c:crossAx val="345905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France</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multiLvlStrRef>
              <c:f>Sheet7!$A$9:$D$10</c:f>
              <c:multiLvlStrCache>
                <c:ptCount val="3"/>
                <c:lvl>
                  <c:pt idx="0">
                    <c:v>US</c:v>
                  </c:pt>
                  <c:pt idx="1">
                    <c:v>Canda</c:v>
                  </c:pt>
                  <c:pt idx="2">
                    <c:v>Australia</c:v>
                  </c:pt>
                </c:lvl>
                <c:lvl>
                  <c:pt idx="0">
                    <c:v>France</c:v>
                  </c:pt>
                </c:lvl>
              </c:multiLvlStrCache>
            </c:multiLvlStrRef>
          </c:cat>
          <c:val>
            <c:numRef>
              <c:f>Sheet7!$A$11:$D$11</c:f>
              <c:numCache>
                <c:formatCode>General</c:formatCode>
                <c:ptCount val="4"/>
                <c:pt idx="0">
                  <c:v>8</c:v>
                </c:pt>
                <c:pt idx="1">
                  <c:v>6</c:v>
                </c:pt>
                <c:pt idx="2">
                  <c:v>6</c:v>
                </c:pt>
              </c:numCache>
            </c:numRef>
          </c:val>
          <c:extLst>
            <c:ext xmlns:c16="http://schemas.microsoft.com/office/drawing/2014/chart" uri="{C3380CC4-5D6E-409C-BE32-E72D297353CC}">
              <c16:uniqueId val="{00000000-11CE-4374-AF25-8B22FBB0BC2C}"/>
            </c:ext>
          </c:extLst>
        </c:ser>
        <c:dLbls>
          <c:dLblPos val="outEnd"/>
          <c:showLegendKey val="0"/>
          <c:showVal val="1"/>
          <c:showCatName val="0"/>
          <c:showSerName val="0"/>
          <c:showPercent val="0"/>
          <c:showBubbleSize val="0"/>
        </c:dLbls>
        <c:gapWidth val="444"/>
        <c:overlap val="-90"/>
        <c:axId val="533191632"/>
        <c:axId val="533192048"/>
      </c:barChart>
      <c:catAx>
        <c:axId val="533191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533192048"/>
        <c:crosses val="autoZero"/>
        <c:auto val="1"/>
        <c:lblAlgn val="ctr"/>
        <c:lblOffset val="100"/>
        <c:noMultiLvlLbl val="0"/>
      </c:catAx>
      <c:valAx>
        <c:axId val="533192048"/>
        <c:scaling>
          <c:orientation val="minMax"/>
        </c:scaling>
        <c:delete val="1"/>
        <c:axPos val="l"/>
        <c:numFmt formatCode="General" sourceLinked="1"/>
        <c:majorTickMark val="none"/>
        <c:minorTickMark val="none"/>
        <c:tickLblPos val="nextTo"/>
        <c:crossAx val="533191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Vietnam</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multiLvlStrRef>
              <c:f>Sheet7!$A$22:$C$23</c:f>
              <c:multiLvlStrCache>
                <c:ptCount val="2"/>
                <c:lvl>
                  <c:pt idx="0">
                    <c:v>US</c:v>
                  </c:pt>
                  <c:pt idx="1">
                    <c:v>Australia</c:v>
                  </c:pt>
                </c:lvl>
                <c:lvl>
                  <c:pt idx="0">
                    <c:v>Vitnam</c:v>
                  </c:pt>
                </c:lvl>
              </c:multiLvlStrCache>
            </c:multiLvlStrRef>
          </c:cat>
          <c:val>
            <c:numRef>
              <c:f>Sheet7!$A$24:$C$24</c:f>
              <c:numCache>
                <c:formatCode>General</c:formatCode>
                <c:ptCount val="3"/>
                <c:pt idx="0">
                  <c:v>10</c:v>
                </c:pt>
                <c:pt idx="1">
                  <c:v>7</c:v>
                </c:pt>
              </c:numCache>
            </c:numRef>
          </c:val>
          <c:extLst>
            <c:ext xmlns:c16="http://schemas.microsoft.com/office/drawing/2014/chart" uri="{C3380CC4-5D6E-409C-BE32-E72D297353CC}">
              <c16:uniqueId val="{00000000-668F-4D1A-8B31-07D1C61F27AE}"/>
            </c:ext>
          </c:extLst>
        </c:ser>
        <c:dLbls>
          <c:dLblPos val="outEnd"/>
          <c:showLegendKey val="0"/>
          <c:showVal val="1"/>
          <c:showCatName val="0"/>
          <c:showSerName val="0"/>
          <c:showPercent val="0"/>
          <c:showBubbleSize val="0"/>
        </c:dLbls>
        <c:gapWidth val="444"/>
        <c:overlap val="-90"/>
        <c:axId val="497642848"/>
        <c:axId val="497642432"/>
      </c:barChart>
      <c:catAx>
        <c:axId val="497642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97642432"/>
        <c:crosses val="autoZero"/>
        <c:auto val="1"/>
        <c:lblAlgn val="ctr"/>
        <c:lblOffset val="100"/>
        <c:noMultiLvlLbl val="0"/>
      </c:catAx>
      <c:valAx>
        <c:axId val="497642432"/>
        <c:scaling>
          <c:orientation val="minMax"/>
        </c:scaling>
        <c:delete val="1"/>
        <c:axPos val="l"/>
        <c:numFmt formatCode="General" sourceLinked="1"/>
        <c:majorTickMark val="none"/>
        <c:minorTickMark val="none"/>
        <c:tickLblPos val="nextTo"/>
        <c:crossAx val="497642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smtClean="0"/>
              <a:t>Number of Immigrants</a:t>
            </a:r>
            <a:endParaRPr lang="en-US" dirty="0"/>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multiLvlStrRef>
              <c:f>Sheet7!$G$3:$L$4</c:f>
              <c:multiLvlStrCache>
                <c:ptCount val="6"/>
                <c:lvl>
                  <c:pt idx="0">
                    <c:v>US</c:v>
                  </c:pt>
                  <c:pt idx="1">
                    <c:v>Turkey</c:v>
                  </c:pt>
                  <c:pt idx="2">
                    <c:v>Newzlanda</c:v>
                  </c:pt>
                  <c:pt idx="3">
                    <c:v>Japan</c:v>
                  </c:pt>
                  <c:pt idx="4">
                    <c:v>Canda</c:v>
                  </c:pt>
                  <c:pt idx="5">
                    <c:v>Austalia</c:v>
                  </c:pt>
                </c:lvl>
                <c:lvl>
                  <c:pt idx="0">
                    <c:v>Number of Immigrants</c:v>
                  </c:pt>
                </c:lvl>
              </c:multiLvlStrCache>
            </c:multiLvlStrRef>
          </c:cat>
          <c:val>
            <c:numRef>
              <c:f>Sheet7!$G$5:$L$5</c:f>
              <c:numCache>
                <c:formatCode>General</c:formatCode>
                <c:ptCount val="6"/>
                <c:pt idx="0">
                  <c:v>129</c:v>
                </c:pt>
                <c:pt idx="1">
                  <c:v>35</c:v>
                </c:pt>
                <c:pt idx="2">
                  <c:v>12</c:v>
                </c:pt>
                <c:pt idx="3">
                  <c:v>24</c:v>
                </c:pt>
                <c:pt idx="4">
                  <c:v>46</c:v>
                </c:pt>
                <c:pt idx="5">
                  <c:v>39</c:v>
                </c:pt>
              </c:numCache>
            </c:numRef>
          </c:val>
          <c:extLst>
            <c:ext xmlns:c16="http://schemas.microsoft.com/office/drawing/2014/chart" uri="{C3380CC4-5D6E-409C-BE32-E72D297353CC}">
              <c16:uniqueId val="{00000000-7A59-4E6C-8255-2B1AFCED0874}"/>
            </c:ext>
          </c:extLst>
        </c:ser>
        <c:dLbls>
          <c:dLblPos val="inEnd"/>
          <c:showLegendKey val="0"/>
          <c:showVal val="1"/>
          <c:showCatName val="0"/>
          <c:showSerName val="0"/>
          <c:showPercent val="0"/>
          <c:showBubbleSize val="0"/>
        </c:dLbls>
        <c:gapWidth val="65"/>
        <c:axId val="529401584"/>
        <c:axId val="529400752"/>
      </c:barChart>
      <c:catAx>
        <c:axId val="52940158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29400752"/>
        <c:crosses val="autoZero"/>
        <c:auto val="1"/>
        <c:lblAlgn val="ctr"/>
        <c:lblOffset val="100"/>
        <c:noMultiLvlLbl val="0"/>
      </c:catAx>
      <c:valAx>
        <c:axId val="52940075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2940158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[Languages-updated4.csv]Sheet9!PivotTable31</c:name>
    <c:fmtId val="4"/>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Count of Mother Tongue</a:t>
            </a:r>
          </a:p>
        </c:rich>
      </c:tx>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Sheet9!$B$3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Sheet9!$A$4:$A$9</c:f>
              <c:strCache>
                <c:ptCount val="6"/>
                <c:pt idx="0">
                  <c:v>Arabic</c:v>
                </c:pt>
                <c:pt idx="1">
                  <c:v>Chinese</c:v>
                </c:pt>
                <c:pt idx="2">
                  <c:v>French</c:v>
                </c:pt>
                <c:pt idx="3">
                  <c:v>Hindi</c:v>
                </c:pt>
                <c:pt idx="4">
                  <c:v>Spanish</c:v>
                </c:pt>
                <c:pt idx="5">
                  <c:v>Vietnamese</c:v>
                </c:pt>
              </c:strCache>
            </c:strRef>
          </c:cat>
          <c:val>
            <c:numRef>
              <c:f>Sheet9!$B$4:$B$9</c:f>
              <c:numCache>
                <c:formatCode>General</c:formatCode>
                <c:ptCount val="6"/>
                <c:pt idx="0">
                  <c:v>35</c:v>
                </c:pt>
                <c:pt idx="1">
                  <c:v>74</c:v>
                </c:pt>
                <c:pt idx="2">
                  <c:v>20</c:v>
                </c:pt>
                <c:pt idx="3">
                  <c:v>57</c:v>
                </c:pt>
                <c:pt idx="4">
                  <c:v>82</c:v>
                </c:pt>
                <c:pt idx="5">
                  <c:v>17</c:v>
                </c:pt>
              </c:numCache>
            </c:numRef>
          </c:val>
          <c:extLst>
            <c:ext xmlns:c16="http://schemas.microsoft.com/office/drawing/2014/chart" uri="{C3380CC4-5D6E-409C-BE32-E72D297353CC}">
              <c16:uniqueId val="{00000000-0B58-4A76-B675-840F005808DF}"/>
            </c:ext>
          </c:extLst>
        </c:ser>
        <c:dLbls>
          <c:dLblPos val="outEnd"/>
          <c:showLegendKey val="0"/>
          <c:showVal val="1"/>
          <c:showCatName val="0"/>
          <c:showSerName val="0"/>
          <c:showPercent val="0"/>
          <c:showBubbleSize val="0"/>
        </c:dLbls>
        <c:gapWidth val="444"/>
        <c:overlap val="-90"/>
        <c:axId val="497639936"/>
        <c:axId val="497641600"/>
      </c:barChart>
      <c:catAx>
        <c:axId val="4976399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97641600"/>
        <c:crosses val="autoZero"/>
        <c:auto val="1"/>
        <c:lblAlgn val="ctr"/>
        <c:lblOffset val="100"/>
        <c:noMultiLvlLbl val="0"/>
      </c:catAx>
      <c:valAx>
        <c:axId val="497641600"/>
        <c:scaling>
          <c:orientation val="minMax"/>
        </c:scaling>
        <c:delete val="1"/>
        <c:axPos val="l"/>
        <c:numFmt formatCode="General" sourceLinked="1"/>
        <c:majorTickMark val="none"/>
        <c:minorTickMark val="none"/>
        <c:tickLblPos val="nextTo"/>
        <c:crossAx val="497639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6A5F40-0CA8-4E7C-BFDD-51CDF94888E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78848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A5F40-0CA8-4E7C-BFDD-51CDF94888E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106166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A5F40-0CA8-4E7C-BFDD-51CDF94888E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193472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A5F40-0CA8-4E7C-BFDD-51CDF94888E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142000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6A5F40-0CA8-4E7C-BFDD-51CDF94888E8}"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124054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6A5F40-0CA8-4E7C-BFDD-51CDF94888E8}"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219789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6A5F40-0CA8-4E7C-BFDD-51CDF94888E8}"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54695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6A5F40-0CA8-4E7C-BFDD-51CDF94888E8}"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249598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A5F40-0CA8-4E7C-BFDD-51CDF94888E8}"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91473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6A5F40-0CA8-4E7C-BFDD-51CDF94888E8}"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183841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6A5F40-0CA8-4E7C-BFDD-51CDF94888E8}"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7AAE7-D5E3-4898-A75C-266910B68D78}" type="slidenum">
              <a:rPr lang="en-US" smtClean="0"/>
              <a:t>‹#›</a:t>
            </a:fld>
            <a:endParaRPr lang="en-US"/>
          </a:p>
        </p:txBody>
      </p:sp>
    </p:spTree>
    <p:extLst>
      <p:ext uri="{BB962C8B-B14F-4D97-AF65-F5344CB8AC3E}">
        <p14:creationId xmlns:p14="http://schemas.microsoft.com/office/powerpoint/2010/main" val="51381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A5F40-0CA8-4E7C-BFDD-51CDF94888E8}" type="datetimeFigureOut">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7AAE7-D5E3-4898-A75C-266910B68D78}" type="slidenum">
              <a:rPr lang="en-US" smtClean="0"/>
              <a:t>‹#›</a:t>
            </a:fld>
            <a:endParaRPr lang="en-US"/>
          </a:p>
        </p:txBody>
      </p:sp>
    </p:spTree>
    <p:extLst>
      <p:ext uri="{BB962C8B-B14F-4D97-AF65-F5344CB8AC3E}">
        <p14:creationId xmlns:p14="http://schemas.microsoft.com/office/powerpoint/2010/main" val="1629218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7" Type="http://schemas.openxmlformats.org/officeDocument/2006/relationships/chart" Target="../charts/chart16.xml"/><Relationship Id="rId2" Type="http://schemas.openxmlformats.org/officeDocument/2006/relationships/chart" Target="../charts/chart11.xml"/><Relationship Id="rId1" Type="http://schemas.openxmlformats.org/officeDocument/2006/relationships/slideLayout" Target="../slideLayouts/slideLayout2.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291" y="1537855"/>
            <a:ext cx="9144000" cy="3025054"/>
          </a:xfrm>
        </p:spPr>
        <p:txBody>
          <a:bodyPr>
            <a:noAutofit/>
          </a:bodyPr>
          <a:lstStyle/>
          <a:p>
            <a:pPr marL="0" indent="0"/>
            <a:r>
              <a:rPr lang="en-US" sz="3600" b="1" dirty="0" smtClean="0"/>
              <a:t>Report for </a:t>
            </a:r>
            <a:r>
              <a:rPr lang="en-US" sz="3600" dirty="0" smtClean="0"/>
              <a:t/>
            </a:r>
            <a:br>
              <a:rPr lang="en-US" sz="3600" dirty="0" smtClean="0"/>
            </a:br>
            <a:r>
              <a:rPr lang="en-US" sz="3600" dirty="0"/>
              <a:t>Building an Al based personalized language learning model for Bilingual  children including Immigrants and Refugees</a:t>
            </a:r>
            <a:br>
              <a:rPr lang="en-US" sz="3600" dirty="0"/>
            </a:br>
            <a:endParaRPr lang="en-US" sz="3600" dirty="0"/>
          </a:p>
        </p:txBody>
      </p:sp>
    </p:spTree>
    <p:extLst>
      <p:ext uri="{BB962C8B-B14F-4D97-AF65-F5344CB8AC3E}">
        <p14:creationId xmlns:p14="http://schemas.microsoft.com/office/powerpoint/2010/main" val="35879551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1274618"/>
            <a:ext cx="10515600" cy="762433"/>
          </a:xfrm>
        </p:spPr>
        <p:txBody>
          <a:bodyPr>
            <a:normAutofit fontScale="90000"/>
          </a:bodyPr>
          <a:lstStyle/>
          <a:p>
            <a:r>
              <a:rPr lang="en-US" sz="4000" dirty="0" smtClean="0"/>
              <a:t>SDG indicators : Public </a:t>
            </a:r>
            <a:r>
              <a:rPr lang="en-US" sz="4000" dirty="0"/>
              <a:t>Education, Security, Health care and Socioeconomics for </a:t>
            </a:r>
            <a:r>
              <a:rPr lang="en-US" sz="4000" dirty="0" smtClean="0"/>
              <a:t>immigrants according to United nations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2810548"/>
              </p:ext>
            </p:extLst>
          </p:nvPr>
        </p:nvGraphicFramePr>
        <p:xfrm>
          <a:off x="533400" y="2979161"/>
          <a:ext cx="10515601" cy="1768704"/>
        </p:xfrm>
        <a:graphic>
          <a:graphicData uri="http://schemas.openxmlformats.org/drawingml/2006/table">
            <a:tbl>
              <a:tblPr/>
              <a:tblGrid>
                <a:gridCol w="1471537">
                  <a:extLst>
                    <a:ext uri="{9D8B030D-6E8A-4147-A177-3AD203B41FA5}">
                      <a16:colId xmlns:a16="http://schemas.microsoft.com/office/drawing/2014/main" val="3161718536"/>
                    </a:ext>
                  </a:extLst>
                </a:gridCol>
                <a:gridCol w="2154330">
                  <a:extLst>
                    <a:ext uri="{9D8B030D-6E8A-4147-A177-3AD203B41FA5}">
                      <a16:colId xmlns:a16="http://schemas.microsoft.com/office/drawing/2014/main" val="3871946740"/>
                    </a:ext>
                  </a:extLst>
                </a:gridCol>
                <a:gridCol w="2781204">
                  <a:extLst>
                    <a:ext uri="{9D8B030D-6E8A-4147-A177-3AD203B41FA5}">
                      <a16:colId xmlns:a16="http://schemas.microsoft.com/office/drawing/2014/main" val="2847099216"/>
                    </a:ext>
                  </a:extLst>
                </a:gridCol>
                <a:gridCol w="2083696">
                  <a:extLst>
                    <a:ext uri="{9D8B030D-6E8A-4147-A177-3AD203B41FA5}">
                      <a16:colId xmlns:a16="http://schemas.microsoft.com/office/drawing/2014/main" val="1239759697"/>
                    </a:ext>
                  </a:extLst>
                </a:gridCol>
                <a:gridCol w="2024834">
                  <a:extLst>
                    <a:ext uri="{9D8B030D-6E8A-4147-A177-3AD203B41FA5}">
                      <a16:colId xmlns:a16="http://schemas.microsoft.com/office/drawing/2014/main" val="3269709159"/>
                    </a:ext>
                  </a:extLst>
                </a:gridCol>
              </a:tblGrid>
              <a:tr h="176634">
                <a:tc>
                  <a:txBody>
                    <a:bodyPr/>
                    <a:lstStyle/>
                    <a:p>
                      <a:pPr algn="ctr" fontAlgn="b"/>
                      <a:r>
                        <a:rPr lang="en-US" sz="1400" b="1" i="0" u="none" strike="noStrike" dirty="0">
                          <a:solidFill>
                            <a:srgbClr val="000000"/>
                          </a:solidFill>
                          <a:effectLst/>
                          <a:latin typeface="Calibri" panose="020F0502020204030204" pitchFamily="34" charset="0"/>
                        </a:rPr>
                        <a:t>Country of </a:t>
                      </a:r>
                      <a:r>
                        <a:rPr lang="en-US" sz="1400" b="1" i="0" u="none" strike="noStrike" dirty="0" smtClean="0">
                          <a:solidFill>
                            <a:srgbClr val="000000"/>
                          </a:solidFill>
                          <a:effectLst/>
                          <a:latin typeface="Calibri" panose="020F0502020204030204" pitchFamily="34" charset="0"/>
                        </a:rPr>
                        <a:t>immigration</a:t>
                      </a:r>
                      <a:endParaRPr lang="en-US" sz="1400" b="1" i="0" u="none" strike="noStrike" dirty="0">
                        <a:solidFill>
                          <a:srgbClr val="000000"/>
                        </a:solidFill>
                        <a:effectLst/>
                        <a:latin typeface="Calibri" panose="020F0502020204030204" pitchFamily="34" charset="0"/>
                      </a:endParaRP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Public </a:t>
                      </a:r>
                      <a:r>
                        <a:rPr lang="en-US" sz="1400" b="1" i="0" u="none" strike="noStrike" dirty="0" smtClean="0">
                          <a:solidFill>
                            <a:srgbClr val="000000"/>
                          </a:solidFill>
                          <a:effectLst/>
                          <a:latin typeface="Calibri" panose="020F0502020204030204" pitchFamily="34" charset="0"/>
                        </a:rPr>
                        <a:t>Education </a:t>
                      </a:r>
                      <a:r>
                        <a:rPr lang="en-US" sz="1400" b="1" i="0" u="none" strike="noStrike" dirty="0">
                          <a:solidFill>
                            <a:srgbClr val="000000"/>
                          </a:solidFill>
                          <a:effectLst/>
                          <a:latin typeface="Calibri" panose="020F0502020204030204" pitchFamily="34" charset="0"/>
                        </a:rPr>
                        <a:t>for immigrants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Health care  for immigrants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Security  for immigrants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Socioeconomics for immigrants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050746"/>
                  </a:ext>
                </a:extLst>
              </a:tr>
              <a:tr h="176634">
                <a:tc>
                  <a:txBody>
                    <a:bodyPr/>
                    <a:lstStyle/>
                    <a:p>
                      <a:pPr algn="ctr" fontAlgn="b"/>
                      <a:r>
                        <a:rPr lang="en-US" sz="1400" b="1" i="0" u="none" strike="noStrike" dirty="0">
                          <a:solidFill>
                            <a:srgbClr val="000000"/>
                          </a:solidFill>
                          <a:effectLst/>
                          <a:latin typeface="Calibri" panose="020F0502020204030204" pitchFamily="34" charset="0"/>
                        </a:rPr>
                        <a:t>US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Fully 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84204"/>
                  </a:ext>
                </a:extLst>
              </a:tr>
              <a:tr h="176634">
                <a:tc>
                  <a:txBody>
                    <a:bodyPr/>
                    <a:lstStyle/>
                    <a:p>
                      <a:pPr algn="ctr" fontAlgn="b"/>
                      <a:r>
                        <a:rPr lang="en-US" sz="1400" b="1" i="0" u="none" strike="noStrike">
                          <a:solidFill>
                            <a:srgbClr val="000000"/>
                          </a:solidFill>
                          <a:effectLst/>
                          <a:latin typeface="Calibri" panose="020F0502020204030204" pitchFamily="34" charset="0"/>
                        </a:rPr>
                        <a:t>Australia</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Fully 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133508"/>
                  </a:ext>
                </a:extLst>
              </a:tr>
              <a:tr h="176634">
                <a:tc>
                  <a:txBody>
                    <a:bodyPr/>
                    <a:lstStyle/>
                    <a:p>
                      <a:pPr algn="ctr" fontAlgn="b"/>
                      <a:r>
                        <a:rPr lang="en-US" sz="1400" b="1" i="0" u="none" strike="noStrike">
                          <a:solidFill>
                            <a:srgbClr val="000000"/>
                          </a:solidFill>
                          <a:effectLst/>
                          <a:latin typeface="Calibri" panose="020F0502020204030204" pitchFamily="34" charset="0"/>
                        </a:rPr>
                        <a:t>Canada</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Fully 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7413956"/>
                  </a:ext>
                </a:extLst>
              </a:tr>
              <a:tr h="176634">
                <a:tc>
                  <a:txBody>
                    <a:bodyPr/>
                    <a:lstStyle/>
                    <a:p>
                      <a:pPr algn="ctr" fontAlgn="b"/>
                      <a:r>
                        <a:rPr lang="en-US" sz="1400" b="1" i="0" u="none" strike="noStrike">
                          <a:solidFill>
                            <a:srgbClr val="000000"/>
                          </a:solidFill>
                          <a:effectLst/>
                          <a:latin typeface="Calibri" panose="020F0502020204030204" pitchFamily="34" charset="0"/>
                        </a:rPr>
                        <a:t>Japan</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Partially 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1709198"/>
                  </a:ext>
                </a:extLst>
              </a:tr>
              <a:tr h="176634">
                <a:tc>
                  <a:txBody>
                    <a:bodyPr/>
                    <a:lstStyle/>
                    <a:p>
                      <a:pPr algn="ctr" fontAlgn="b"/>
                      <a:r>
                        <a:rPr lang="en-US" sz="1400" b="1" i="0" u="none" strike="noStrike">
                          <a:solidFill>
                            <a:srgbClr val="000000"/>
                          </a:solidFill>
                          <a:effectLst/>
                          <a:latin typeface="Calibri" panose="020F0502020204030204" pitchFamily="34" charset="0"/>
                        </a:rPr>
                        <a:t>New zlanda</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Fully 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308932"/>
                  </a:ext>
                </a:extLst>
              </a:tr>
              <a:tr h="176634">
                <a:tc>
                  <a:txBody>
                    <a:bodyPr/>
                    <a:lstStyle/>
                    <a:p>
                      <a:pPr algn="ctr" fontAlgn="b"/>
                      <a:r>
                        <a:rPr lang="en-US" sz="1400" b="1" i="0" u="none" strike="noStrike">
                          <a:solidFill>
                            <a:srgbClr val="000000"/>
                          </a:solidFill>
                          <a:effectLst/>
                          <a:latin typeface="Calibri" panose="020F0502020204030204" pitchFamily="34" charset="0"/>
                        </a:rPr>
                        <a:t>Turkey</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Meets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effectLst/>
                          <a:latin typeface="Calibri" panose="020F0502020204030204" pitchFamily="34" charset="0"/>
                        </a:rPr>
                        <a:t>Yes, legal</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Requires further progress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Requires further progress</a:t>
                      </a:r>
                    </a:p>
                  </a:txBody>
                  <a:tcPr marL="8832" marR="8832" marT="88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857953"/>
                  </a:ext>
                </a:extLst>
              </a:tr>
            </a:tbl>
          </a:graphicData>
        </a:graphic>
      </p:graphicFrame>
    </p:spTree>
    <p:extLst>
      <p:ext uri="{BB962C8B-B14F-4D97-AF65-F5344CB8AC3E}">
        <p14:creationId xmlns:p14="http://schemas.microsoft.com/office/powerpoint/2010/main" val="40297022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73" y="150386"/>
            <a:ext cx="10515600" cy="653184"/>
          </a:xfrm>
        </p:spPr>
        <p:txBody>
          <a:bodyPr>
            <a:noAutofit/>
          </a:bodyPr>
          <a:lstStyle/>
          <a:p>
            <a:r>
              <a:rPr lang="en-US" sz="2800" dirty="0"/>
              <a:t>2- </a:t>
            </a:r>
            <a:r>
              <a:rPr lang="en-US" sz="2800" b="1" dirty="0"/>
              <a:t>Relation between Bilingual languages and </a:t>
            </a:r>
            <a:r>
              <a:rPr lang="en-US" sz="2800" b="1" dirty="0" smtClean="0"/>
              <a:t>SDG </a:t>
            </a:r>
            <a:r>
              <a:rPr lang="en-US" sz="2800" b="1" dirty="0"/>
              <a:t>indicators </a:t>
            </a:r>
            <a:br>
              <a:rPr lang="en-US" sz="2800" b="1" dirty="0"/>
            </a:br>
            <a:endParaRPr lang="en-US" sz="2800" dirty="0"/>
          </a:p>
        </p:txBody>
      </p:sp>
      <p:graphicFrame>
        <p:nvGraphicFramePr>
          <p:cNvPr id="5" name="Chart 4"/>
          <p:cNvGraphicFramePr>
            <a:graphicFrameLocks/>
          </p:cNvGraphicFramePr>
          <p:nvPr>
            <p:extLst>
              <p:ext uri="{D42A27DB-BD31-4B8C-83A1-F6EECF244321}">
                <p14:modId xmlns:p14="http://schemas.microsoft.com/office/powerpoint/2010/main" val="3470602581"/>
              </p:ext>
            </p:extLst>
          </p:nvPr>
        </p:nvGraphicFramePr>
        <p:xfrm>
          <a:off x="7301345" y="781771"/>
          <a:ext cx="4572000" cy="19198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924603211"/>
              </p:ext>
            </p:extLst>
          </p:nvPr>
        </p:nvGraphicFramePr>
        <p:xfrm>
          <a:off x="7426036" y="2860964"/>
          <a:ext cx="4572000" cy="17941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550273349"/>
              </p:ext>
            </p:extLst>
          </p:nvPr>
        </p:nvGraphicFramePr>
        <p:xfrm>
          <a:off x="0" y="781771"/>
          <a:ext cx="4572000" cy="18599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445306060"/>
              </p:ext>
            </p:extLst>
          </p:nvPr>
        </p:nvGraphicFramePr>
        <p:xfrm>
          <a:off x="7301345" y="4655127"/>
          <a:ext cx="4572000" cy="184265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p:cNvGraphicFramePr>
          <p:nvPr>
            <p:extLst>
              <p:ext uri="{D42A27DB-BD31-4B8C-83A1-F6EECF244321}">
                <p14:modId xmlns:p14="http://schemas.microsoft.com/office/powerpoint/2010/main" val="1076163976"/>
              </p:ext>
            </p:extLst>
          </p:nvPr>
        </p:nvGraphicFramePr>
        <p:xfrm>
          <a:off x="249381" y="2833254"/>
          <a:ext cx="4572000" cy="158634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p:cNvGraphicFramePr>
          <p:nvPr>
            <p:extLst>
              <p:ext uri="{D42A27DB-BD31-4B8C-83A1-F6EECF244321}">
                <p14:modId xmlns:p14="http://schemas.microsoft.com/office/powerpoint/2010/main" val="3522203848"/>
              </p:ext>
            </p:extLst>
          </p:nvPr>
        </p:nvGraphicFramePr>
        <p:xfrm>
          <a:off x="249381" y="4419600"/>
          <a:ext cx="4572000" cy="204701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717746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 </a:t>
            </a:r>
            <a:r>
              <a:rPr lang="en-US" sz="2800" b="1" dirty="0"/>
              <a:t>Relation between Bilingual languages and SDG indicators</a:t>
            </a:r>
            <a:endParaRPr lang="en-US" sz="2800" dirty="0"/>
          </a:p>
        </p:txBody>
      </p:sp>
      <p:sp>
        <p:nvSpPr>
          <p:cNvPr id="3" name="Content Placeholder 2"/>
          <p:cNvSpPr>
            <a:spLocks noGrp="1"/>
          </p:cNvSpPr>
          <p:nvPr>
            <p:ph idx="1"/>
          </p:nvPr>
        </p:nvSpPr>
        <p:spPr/>
        <p:txBody>
          <a:bodyPr>
            <a:normAutofit/>
          </a:bodyPr>
          <a:lstStyle/>
          <a:p>
            <a:pPr fontAlgn="b"/>
            <a:r>
              <a:rPr lang="en-US" sz="1800" dirty="0"/>
              <a:t>As shown in the previous slide, the SDG indicators of each county (Public </a:t>
            </a:r>
            <a:r>
              <a:rPr lang="en-US" sz="1800" dirty="0" smtClean="0"/>
              <a:t>Education,</a:t>
            </a:r>
            <a:r>
              <a:rPr lang="en-US" sz="1800" dirty="0"/>
              <a:t> </a:t>
            </a:r>
            <a:r>
              <a:rPr lang="en-US" sz="1800" dirty="0" smtClean="0"/>
              <a:t>Health care,  Security and Socioeconomics </a:t>
            </a:r>
            <a:r>
              <a:rPr lang="en-US" sz="1800" dirty="0"/>
              <a:t>for </a:t>
            </a:r>
            <a:r>
              <a:rPr lang="en-US" sz="1800" dirty="0" smtClean="0"/>
              <a:t>immigrants) affect the children level whether they will be bilingual or not</a:t>
            </a:r>
          </a:p>
          <a:p>
            <a:pPr fontAlgn="b"/>
            <a:r>
              <a:rPr lang="en-US" sz="1800" b="1" dirty="0" smtClean="0"/>
              <a:t>Y (Bilingual)=X1</a:t>
            </a:r>
            <a:r>
              <a:rPr lang="en-US" sz="1800" b="1" dirty="0"/>
              <a:t>(Public Education</a:t>
            </a:r>
            <a:r>
              <a:rPr lang="en-US" sz="1800" b="1" dirty="0" smtClean="0"/>
              <a:t>)+X2(</a:t>
            </a:r>
            <a:r>
              <a:rPr lang="en-US" sz="1800" b="1" dirty="0"/>
              <a:t>Health </a:t>
            </a:r>
            <a:r>
              <a:rPr lang="en-US" sz="1800" b="1" dirty="0" smtClean="0"/>
              <a:t>care)+X3(Security)+X4(Socioeconomics)</a:t>
            </a:r>
          </a:p>
          <a:p>
            <a:pPr fontAlgn="b"/>
            <a:r>
              <a:rPr lang="en-US" sz="1800" b="1" dirty="0" smtClean="0"/>
              <a:t>We can see that there is positive relationship between the SDG indicators and Bilingual.</a:t>
            </a:r>
          </a:p>
          <a:p>
            <a:pPr fontAlgn="b"/>
            <a:r>
              <a:rPr lang="en-US" sz="1800" dirty="0" smtClean="0"/>
              <a:t>In US, about 52% of the immigrants children are bilingual</a:t>
            </a:r>
          </a:p>
          <a:p>
            <a:pPr fontAlgn="b"/>
            <a:r>
              <a:rPr lang="en-US" sz="1800" dirty="0" smtClean="0"/>
              <a:t>In </a:t>
            </a:r>
            <a:r>
              <a:rPr lang="en-US" sz="1800" dirty="0"/>
              <a:t>New Zealand </a:t>
            </a:r>
            <a:r>
              <a:rPr lang="en-US" sz="1800" dirty="0" smtClean="0"/>
              <a:t>, 94%</a:t>
            </a:r>
            <a:r>
              <a:rPr lang="en-US" sz="1800" dirty="0"/>
              <a:t>of the immigrants children are </a:t>
            </a:r>
            <a:r>
              <a:rPr lang="en-US" sz="1800" dirty="0" smtClean="0"/>
              <a:t>bilingual</a:t>
            </a:r>
          </a:p>
          <a:p>
            <a:pPr fontAlgn="b"/>
            <a:r>
              <a:rPr lang="en-US" sz="1800" dirty="0"/>
              <a:t>In </a:t>
            </a:r>
            <a:r>
              <a:rPr lang="en-US" sz="1800" dirty="0" smtClean="0"/>
              <a:t>Canada, 63 %of </a:t>
            </a:r>
            <a:r>
              <a:rPr lang="en-US" sz="1800" dirty="0"/>
              <a:t>the immigrants children are </a:t>
            </a:r>
            <a:r>
              <a:rPr lang="en-US" sz="1800" dirty="0" smtClean="0"/>
              <a:t>bilingual</a:t>
            </a:r>
          </a:p>
          <a:p>
            <a:pPr fontAlgn="b"/>
            <a:r>
              <a:rPr lang="en-US" sz="1800" dirty="0" smtClean="0"/>
              <a:t>In Australia, 67 </a:t>
            </a:r>
            <a:r>
              <a:rPr lang="en-US" sz="1800" dirty="0"/>
              <a:t>%of the immigrants children are </a:t>
            </a:r>
            <a:r>
              <a:rPr lang="en-US" sz="1800" dirty="0" smtClean="0"/>
              <a:t>bilingual</a:t>
            </a:r>
          </a:p>
          <a:p>
            <a:pPr fontAlgn="b"/>
            <a:r>
              <a:rPr lang="en-US" sz="1800" dirty="0"/>
              <a:t>In </a:t>
            </a:r>
            <a:r>
              <a:rPr lang="en-US" sz="1800" dirty="0" smtClean="0"/>
              <a:t>Japan, 71 </a:t>
            </a:r>
            <a:r>
              <a:rPr lang="en-US" sz="1800" dirty="0"/>
              <a:t>%of the immigrants children are bilingual</a:t>
            </a:r>
          </a:p>
          <a:p>
            <a:pPr fontAlgn="b"/>
            <a:r>
              <a:rPr lang="en-US" sz="1800" dirty="0"/>
              <a:t>In </a:t>
            </a:r>
            <a:r>
              <a:rPr lang="en-US" sz="1800" dirty="0" smtClean="0"/>
              <a:t>Turkey, 85%of </a:t>
            </a:r>
            <a:r>
              <a:rPr lang="en-US" sz="1800" dirty="0"/>
              <a:t>the immigrants children are bilingual</a:t>
            </a:r>
          </a:p>
          <a:p>
            <a:pPr marL="0" indent="0" fontAlgn="b">
              <a:buNone/>
            </a:pPr>
            <a:endParaRPr lang="en-US" sz="1800" dirty="0"/>
          </a:p>
          <a:p>
            <a:pPr fontAlgn="b"/>
            <a:endParaRPr lang="en-US" sz="1800" dirty="0" smtClean="0"/>
          </a:p>
          <a:p>
            <a:pPr fontAlgn="b"/>
            <a:endParaRPr lang="en-US" sz="1800" dirty="0"/>
          </a:p>
          <a:p>
            <a:pPr fontAlgn="b"/>
            <a:endParaRPr lang="en-US" sz="1800" dirty="0" smtClean="0"/>
          </a:p>
          <a:p>
            <a:pPr fontAlgn="b"/>
            <a:endParaRPr lang="en-US" sz="1800" dirty="0"/>
          </a:p>
          <a:p>
            <a:pPr fontAlgn="b"/>
            <a:endParaRPr lang="en-US" sz="1800" dirty="0"/>
          </a:p>
          <a:p>
            <a:pPr fontAlgn="b"/>
            <a:endParaRPr lang="en-US" sz="1800" dirty="0"/>
          </a:p>
          <a:p>
            <a:endParaRPr lang="en-US" sz="1800" dirty="0"/>
          </a:p>
        </p:txBody>
      </p:sp>
    </p:spTree>
    <p:extLst>
      <p:ext uri="{BB962C8B-B14F-4D97-AF65-F5344CB8AC3E}">
        <p14:creationId xmlns:p14="http://schemas.microsoft.com/office/powerpoint/2010/main" val="40817359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Recommendations</a:t>
            </a:r>
            <a:endParaRPr lang="en-US" dirty="0"/>
          </a:p>
        </p:txBody>
      </p:sp>
      <p:sp>
        <p:nvSpPr>
          <p:cNvPr id="3" name="Content Placeholder 2"/>
          <p:cNvSpPr>
            <a:spLocks noGrp="1"/>
          </p:cNvSpPr>
          <p:nvPr>
            <p:ph idx="1"/>
          </p:nvPr>
        </p:nvSpPr>
        <p:spPr/>
        <p:txBody>
          <a:bodyPr>
            <a:normAutofit/>
          </a:bodyPr>
          <a:lstStyle/>
          <a:p>
            <a:pPr lvl="0"/>
            <a:r>
              <a:rPr lang="en-US" sz="1800" dirty="0" smtClean="0"/>
              <a:t>investigate </a:t>
            </a:r>
            <a:r>
              <a:rPr lang="en-US" sz="1800" dirty="0"/>
              <a:t>the influence of maternal and paternal </a:t>
            </a:r>
            <a:r>
              <a:rPr lang="en-US" sz="1800" dirty="0" smtClean="0"/>
              <a:t>languages and the SDG indicators </a:t>
            </a:r>
            <a:r>
              <a:rPr lang="en-US" sz="1800" dirty="0"/>
              <a:t>on the development of a bilingual child’s language.</a:t>
            </a:r>
          </a:p>
          <a:p>
            <a:pPr lvl="0"/>
            <a:r>
              <a:rPr lang="en-US" sz="1800" dirty="0"/>
              <a:t>It is assumed that a mother’s language has the greatest influence on a child’s language. In addition, maternal language is responsible for the largest part of the variety in the language children understand and use as well as the development of bilingualism.</a:t>
            </a:r>
          </a:p>
          <a:p>
            <a:pPr lvl="0"/>
            <a:r>
              <a:rPr lang="en-US" sz="1800" dirty="0"/>
              <a:t>Also, believe that fathers influence the language of a home and mothers influence the language of a child.</a:t>
            </a:r>
          </a:p>
          <a:p>
            <a:r>
              <a:rPr lang="en-US" sz="1800" dirty="0"/>
              <a:t>Two major developments at the international level have the potential to fundamentally change how we measure and assess migration in the future: The 2030 Agenda and the forthcoming GCM. The status of SDG migration indicators helps show the status of migration data capacity at the international level. As of 2018, only three of 11 global indicators to measure migration progress were Tier 1, meaning they were conceptually clear, had an internationally established methodology and standards, and data were regularly produced by at least half of relevant countries or populations. Four relevant indicators were Tier 3, meaning they had no such methodology or standards but these were being developed</a:t>
            </a:r>
            <a:r>
              <a:rPr lang="en-US" sz="1800" dirty="0" smtClean="0"/>
              <a:t>.</a:t>
            </a:r>
          </a:p>
        </p:txBody>
      </p:sp>
    </p:spTree>
    <p:extLst>
      <p:ext uri="{BB962C8B-B14F-4D97-AF65-F5344CB8AC3E}">
        <p14:creationId xmlns:p14="http://schemas.microsoft.com/office/powerpoint/2010/main" val="9686534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Recommendations</a:t>
            </a:r>
          </a:p>
        </p:txBody>
      </p:sp>
      <p:sp>
        <p:nvSpPr>
          <p:cNvPr id="3" name="Content Placeholder 2"/>
          <p:cNvSpPr>
            <a:spLocks noGrp="1"/>
          </p:cNvSpPr>
          <p:nvPr>
            <p:ph idx="1"/>
          </p:nvPr>
        </p:nvSpPr>
        <p:spPr>
          <a:xfrm>
            <a:off x="838200" y="1825625"/>
            <a:ext cx="10515600" cy="3871790"/>
          </a:xfrm>
        </p:spPr>
        <p:txBody>
          <a:bodyPr/>
          <a:lstStyle/>
          <a:p>
            <a:r>
              <a:rPr lang="en-US" sz="1800" dirty="0"/>
              <a:t>These findings paint a picture of the state of children of immigrants in the United </a:t>
            </a:r>
            <a:r>
              <a:rPr lang="en-US" sz="1800" dirty="0" smtClean="0"/>
              <a:t>States</a:t>
            </a:r>
            <a:r>
              <a:rPr lang="en-US" sz="1800" dirty="0"/>
              <a:t>, New </a:t>
            </a:r>
            <a:r>
              <a:rPr lang="en-US" sz="1800" dirty="0" smtClean="0"/>
              <a:t>Zealand, Canada, Australia, Japan and Turkey.</a:t>
            </a:r>
            <a:endParaRPr lang="en-US" sz="1800" dirty="0"/>
          </a:p>
          <a:p>
            <a:r>
              <a:rPr lang="en-US" sz="1800" dirty="0" smtClean="0"/>
              <a:t> </a:t>
            </a:r>
            <a:r>
              <a:rPr lang="en-US" sz="1800" dirty="0"/>
              <a:t>It is clear that patterns of growth vary widely across </a:t>
            </a:r>
            <a:r>
              <a:rPr lang="en-US" sz="1800" dirty="0" smtClean="0"/>
              <a:t>metropolitan </a:t>
            </a:r>
            <a:r>
              <a:rPr lang="en-US" sz="1800" dirty="0"/>
              <a:t>areas, especially regarding region of origin, suggesting that a one-size-fits-all approach to serving children of immigrants cannot address their various needs. Place matters for immigrant integration, and local </a:t>
            </a:r>
            <a:r>
              <a:rPr lang="en-US" sz="1800" dirty="0" smtClean="0"/>
              <a:t>policymakers </a:t>
            </a:r>
            <a:r>
              <a:rPr lang="en-US" sz="1800" dirty="0"/>
              <a:t>must pay attention to the characteristics and needs of their immigrant populations. As a fast-growing portion of the child population in the United States, New Zealand, Canada, Australia, Japan and Turkey.</a:t>
            </a:r>
            <a:r>
              <a:rPr lang="en-US" sz="1800" dirty="0" smtClean="0"/>
              <a:t>, </a:t>
            </a:r>
            <a:r>
              <a:rPr lang="en-US" sz="1800" dirty="0"/>
              <a:t>children of immigrants are the future of </a:t>
            </a:r>
            <a:r>
              <a:rPr lang="en-US" sz="1800" dirty="0" smtClean="0"/>
              <a:t>these countries’ </a:t>
            </a:r>
            <a:r>
              <a:rPr lang="en-US" sz="1800" dirty="0"/>
              <a:t>workforce. </a:t>
            </a:r>
          </a:p>
          <a:p>
            <a:endParaRPr lang="en-US" dirty="0"/>
          </a:p>
        </p:txBody>
      </p:sp>
    </p:spTree>
    <p:extLst>
      <p:ext uri="{BB962C8B-B14F-4D97-AF65-F5344CB8AC3E}">
        <p14:creationId xmlns:p14="http://schemas.microsoft.com/office/powerpoint/2010/main" val="88574120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Outline</a:t>
            </a:r>
            <a:endParaRPr lang="en-US" dirty="0"/>
          </a:p>
        </p:txBody>
      </p:sp>
      <p:sp>
        <p:nvSpPr>
          <p:cNvPr id="3" name="Content Placeholder 2"/>
          <p:cNvSpPr>
            <a:spLocks noGrp="1"/>
          </p:cNvSpPr>
          <p:nvPr>
            <p:ph idx="1"/>
          </p:nvPr>
        </p:nvSpPr>
        <p:spPr>
          <a:xfrm>
            <a:off x="838200" y="2092036"/>
            <a:ext cx="10515600" cy="4084927"/>
          </a:xfrm>
        </p:spPr>
        <p:txBody>
          <a:bodyPr>
            <a:normAutofit/>
          </a:bodyPr>
          <a:lstStyle/>
          <a:p>
            <a:r>
              <a:rPr lang="en-US" sz="2000" dirty="0" smtClean="0"/>
              <a:t>1- </a:t>
            </a:r>
            <a:r>
              <a:rPr lang="en-US" sz="2000" b="1" dirty="0" smtClean="0"/>
              <a:t>Overview of important variables :-</a:t>
            </a:r>
          </a:p>
          <a:p>
            <a:r>
              <a:rPr lang="en-US" sz="1800" dirty="0" smtClean="0"/>
              <a:t>Gender</a:t>
            </a:r>
          </a:p>
          <a:p>
            <a:r>
              <a:rPr lang="en-US" sz="1800" dirty="0" smtClean="0"/>
              <a:t>Country of Original</a:t>
            </a:r>
          </a:p>
          <a:p>
            <a:r>
              <a:rPr lang="en-US" sz="1800" dirty="0" smtClean="0"/>
              <a:t>Country of immigration</a:t>
            </a:r>
          </a:p>
          <a:p>
            <a:r>
              <a:rPr lang="en-US" sz="1800" dirty="0" smtClean="0"/>
              <a:t>Mother Tongue of the child</a:t>
            </a:r>
          </a:p>
          <a:p>
            <a:r>
              <a:rPr lang="en-US" sz="1800" dirty="0" smtClean="0"/>
              <a:t>Bilingual languages and Additional language In progress</a:t>
            </a:r>
          </a:p>
          <a:p>
            <a:r>
              <a:rPr lang="en-US" sz="1800" smtClean="0"/>
              <a:t>SDG indicators (Public </a:t>
            </a:r>
            <a:r>
              <a:rPr lang="en-US" sz="1800" dirty="0"/>
              <a:t>Education, Security, Health care and Socioeconomics </a:t>
            </a:r>
            <a:r>
              <a:rPr lang="en-US" sz="1800"/>
              <a:t>for </a:t>
            </a:r>
            <a:r>
              <a:rPr lang="en-US" sz="1800" smtClean="0"/>
              <a:t>immigrants).</a:t>
            </a:r>
            <a:endParaRPr lang="en-US" sz="1800" dirty="0" smtClean="0"/>
          </a:p>
          <a:p>
            <a:pPr marL="0" indent="0">
              <a:buNone/>
            </a:pPr>
            <a:endParaRPr lang="en-US" sz="1800" dirty="0"/>
          </a:p>
          <a:p>
            <a:pPr marL="0" indent="0">
              <a:buNone/>
            </a:pPr>
            <a:r>
              <a:rPr lang="en-US" sz="1800" dirty="0"/>
              <a:t>2- </a:t>
            </a:r>
            <a:r>
              <a:rPr lang="en-US" sz="1800" b="1" dirty="0"/>
              <a:t>Relation between </a:t>
            </a:r>
            <a:r>
              <a:rPr lang="en-US" sz="1800" b="1" dirty="0" smtClean="0"/>
              <a:t>Bilingual languages and SDG indicators </a:t>
            </a:r>
          </a:p>
          <a:p>
            <a:pPr marL="0" indent="0">
              <a:buNone/>
            </a:pPr>
            <a:r>
              <a:rPr lang="en-US" sz="1800" dirty="0" smtClean="0"/>
              <a:t>3- </a:t>
            </a:r>
            <a:r>
              <a:rPr lang="en-US" sz="1800" b="1" dirty="0" smtClean="0"/>
              <a:t>Conclusion and Recommendation</a:t>
            </a:r>
            <a:endParaRPr lang="en-US" sz="2000" b="1" dirty="0" smtClean="0"/>
          </a:p>
          <a:p>
            <a:endParaRPr lang="en-US" sz="2000" dirty="0" smtClean="0"/>
          </a:p>
        </p:txBody>
      </p:sp>
    </p:spTree>
    <p:extLst>
      <p:ext uri="{BB962C8B-B14F-4D97-AF65-F5344CB8AC3E}">
        <p14:creationId xmlns:p14="http://schemas.microsoft.com/office/powerpoint/2010/main" val="29874345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sp>
        <p:nvSpPr>
          <p:cNvPr id="5" name="Content Placeholder 4"/>
          <p:cNvSpPr>
            <a:spLocks noGrp="1"/>
          </p:cNvSpPr>
          <p:nvPr>
            <p:ph idx="1"/>
          </p:nvPr>
        </p:nvSpPr>
        <p:spPr/>
        <p:txBody>
          <a:bodyPr/>
          <a:lstStyle/>
          <a:p>
            <a:r>
              <a:rPr lang="en-US" sz="1800" b="1" u="sng" dirty="0" smtClean="0"/>
              <a:t>As shown in this graph :-</a:t>
            </a:r>
          </a:p>
          <a:p>
            <a:pPr marL="0" indent="0">
              <a:buNone/>
            </a:pPr>
            <a:endParaRPr lang="en-US" sz="1800" b="1" u="sng" dirty="0" smtClean="0"/>
          </a:p>
          <a:p>
            <a:r>
              <a:rPr lang="en-US" sz="1800" dirty="0" smtClean="0"/>
              <a:t> Male children are more than the females</a:t>
            </a:r>
          </a:p>
          <a:p>
            <a:r>
              <a:rPr lang="en-US" sz="1800" dirty="0" smtClean="0"/>
              <a:t>About (54%) of the sample are males</a:t>
            </a:r>
          </a:p>
          <a:p>
            <a:endParaRPr lang="en-US" sz="1800" dirty="0" smtClean="0"/>
          </a:p>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3764922904"/>
              </p:ext>
            </p:extLst>
          </p:nvPr>
        </p:nvGraphicFramePr>
        <p:xfrm>
          <a:off x="7051964" y="1825625"/>
          <a:ext cx="4301836" cy="35222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16067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Country of Original</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8593975"/>
              </p:ext>
            </p:extLst>
          </p:nvPr>
        </p:nvGraphicFramePr>
        <p:xfrm>
          <a:off x="5846618" y="1825625"/>
          <a:ext cx="5507181" cy="3328266"/>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838200" y="1942006"/>
            <a:ext cx="4772891" cy="4801314"/>
          </a:xfrm>
          <a:prstGeom prst="rect">
            <a:avLst/>
          </a:prstGeom>
        </p:spPr>
        <p:txBody>
          <a:bodyPr wrap="square">
            <a:spAutoFit/>
          </a:bodyPr>
          <a:lstStyle/>
          <a:p>
            <a:r>
              <a:rPr lang="en-US" b="1" u="sng" dirty="0"/>
              <a:t>As shown in this graph </a:t>
            </a:r>
            <a:r>
              <a:rPr lang="en-US" b="1" u="sng" dirty="0" smtClean="0"/>
              <a:t>:-</a:t>
            </a:r>
          </a:p>
          <a:p>
            <a:endParaRPr lang="en-US" dirty="0"/>
          </a:p>
          <a:p>
            <a:pPr marL="285750" indent="-285750">
              <a:buFontTx/>
              <a:buChar char="-"/>
            </a:pPr>
            <a:r>
              <a:rPr lang="en-US" dirty="0"/>
              <a:t>South America (Argentine and Mexico) have the biggest percentage among other countries (about 33%)</a:t>
            </a:r>
          </a:p>
          <a:p>
            <a:pPr marL="285750" indent="-285750">
              <a:buFontTx/>
              <a:buChar char="-"/>
            </a:pPr>
            <a:endParaRPr lang="en-US" dirty="0"/>
          </a:p>
          <a:p>
            <a:pPr marL="285750" indent="-285750">
              <a:buFontTx/>
              <a:buChar char="-"/>
            </a:pPr>
            <a:r>
              <a:rPr lang="en-US" dirty="0"/>
              <a:t>Then China, as 25% of the sample are from China.</a:t>
            </a:r>
          </a:p>
          <a:p>
            <a:endParaRPr lang="en-US" dirty="0"/>
          </a:p>
          <a:p>
            <a:pPr marL="285750" indent="-285750">
              <a:buFontTx/>
              <a:buChar char="-"/>
            </a:pPr>
            <a:r>
              <a:rPr lang="en-US" dirty="0"/>
              <a:t>Then India with about 19%</a:t>
            </a:r>
          </a:p>
          <a:p>
            <a:endParaRPr lang="en-US" dirty="0"/>
          </a:p>
          <a:p>
            <a:pPr marL="285750" indent="-285750">
              <a:buFontTx/>
              <a:buChar char="-"/>
            </a:pPr>
            <a:r>
              <a:rPr lang="en-US" dirty="0"/>
              <a:t>Then Syria 12% and Vietnam  with 6%.</a:t>
            </a:r>
          </a:p>
          <a:p>
            <a:endParaRPr lang="en-US" dirty="0"/>
          </a:p>
          <a:p>
            <a:pPr marL="285750" indent="-285750">
              <a:buFontTx/>
              <a:buChar char="-"/>
            </a:pPr>
            <a:r>
              <a:rPr lang="en-US" dirty="0"/>
              <a:t>These percentages will affect for sure on the spoked languages for children.</a:t>
            </a:r>
          </a:p>
          <a:p>
            <a:endParaRPr lang="en-US" b="1" dirty="0"/>
          </a:p>
          <a:p>
            <a:endParaRPr lang="en-US" b="1" u="sng" dirty="0"/>
          </a:p>
        </p:txBody>
      </p:sp>
    </p:spTree>
    <p:extLst>
      <p:ext uri="{BB962C8B-B14F-4D97-AF65-F5344CB8AC3E}">
        <p14:creationId xmlns:p14="http://schemas.microsoft.com/office/powerpoint/2010/main" val="429295318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929"/>
          </a:xfrm>
        </p:spPr>
        <p:txBody>
          <a:bodyPr>
            <a:normAutofit fontScale="90000"/>
          </a:bodyPr>
          <a:lstStyle/>
          <a:p>
            <a:r>
              <a:rPr lang="en-US" dirty="0"/>
              <a:t>Country of </a:t>
            </a:r>
            <a:r>
              <a:rPr lang="en-US" dirty="0" smtClean="0"/>
              <a:t>immigration</a:t>
            </a:r>
            <a:endParaRPr lang="en-US" dirty="0"/>
          </a:p>
        </p:txBody>
      </p:sp>
      <p:graphicFrame>
        <p:nvGraphicFramePr>
          <p:cNvPr id="11" name="Chart 10"/>
          <p:cNvGraphicFramePr>
            <a:graphicFrameLocks/>
          </p:cNvGraphicFramePr>
          <p:nvPr>
            <p:extLst>
              <p:ext uri="{D42A27DB-BD31-4B8C-83A1-F6EECF244321}">
                <p14:modId xmlns:p14="http://schemas.microsoft.com/office/powerpoint/2010/main" val="1929736166"/>
              </p:ext>
            </p:extLst>
          </p:nvPr>
        </p:nvGraphicFramePr>
        <p:xfrm>
          <a:off x="7148946" y="85205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2554787963"/>
              </p:ext>
            </p:extLst>
          </p:nvPr>
        </p:nvGraphicFramePr>
        <p:xfrm>
          <a:off x="7051962" y="3595254"/>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353291" y="1748594"/>
            <a:ext cx="4772891" cy="3693319"/>
          </a:xfrm>
          <a:prstGeom prst="rect">
            <a:avLst/>
          </a:prstGeom>
        </p:spPr>
        <p:txBody>
          <a:bodyPr wrap="square">
            <a:spAutoFit/>
          </a:bodyPr>
          <a:lstStyle/>
          <a:p>
            <a:r>
              <a:rPr lang="en-US" b="1" u="sng" dirty="0"/>
              <a:t>As shown in this graph </a:t>
            </a:r>
            <a:r>
              <a:rPr lang="en-US" b="1" u="sng" dirty="0" smtClean="0"/>
              <a:t>:-</a:t>
            </a:r>
          </a:p>
          <a:p>
            <a:endParaRPr lang="en-US" dirty="0"/>
          </a:p>
          <a:p>
            <a:pPr marL="285750" indent="-285750">
              <a:buFontTx/>
              <a:buChar char="-"/>
            </a:pPr>
            <a:r>
              <a:rPr lang="en-US" dirty="0" smtClean="0"/>
              <a:t>Most of </a:t>
            </a:r>
            <a:r>
              <a:rPr lang="en-US" dirty="0"/>
              <a:t>South America </a:t>
            </a:r>
            <a:r>
              <a:rPr lang="en-US" dirty="0" smtClean="0"/>
              <a:t>children (Argentine and Mexico) have migrated to US with 55 %, then Australia, Canada </a:t>
            </a:r>
            <a:r>
              <a:rPr lang="en-US" dirty="0"/>
              <a:t>and </a:t>
            </a:r>
            <a:endParaRPr lang="en-US" dirty="0" smtClean="0"/>
          </a:p>
          <a:p>
            <a:r>
              <a:rPr lang="en-US" dirty="0" smtClean="0"/>
              <a:t>New </a:t>
            </a:r>
            <a:r>
              <a:rPr lang="en-US" dirty="0"/>
              <a:t>Zealand</a:t>
            </a:r>
            <a:r>
              <a:rPr lang="en-US" dirty="0" smtClean="0"/>
              <a:t>.</a:t>
            </a:r>
          </a:p>
          <a:p>
            <a:endParaRPr lang="en-US" dirty="0"/>
          </a:p>
          <a:p>
            <a:pPr marL="285750" indent="-285750">
              <a:buFontTx/>
              <a:buChar char="-"/>
            </a:pPr>
            <a:r>
              <a:rPr lang="en-US" dirty="0" smtClean="0"/>
              <a:t>Most Chinese Children have migrated to Canada with as </a:t>
            </a:r>
            <a:r>
              <a:rPr lang="en-US" dirty="0"/>
              <a:t>3</a:t>
            </a:r>
            <a:r>
              <a:rPr lang="en-US" dirty="0" smtClean="0"/>
              <a:t>5</a:t>
            </a:r>
            <a:r>
              <a:rPr lang="en-US" dirty="0"/>
              <a:t>% </a:t>
            </a:r>
            <a:r>
              <a:rPr lang="en-US" dirty="0" smtClean="0"/>
              <a:t>then Japan with 32%, then US </a:t>
            </a:r>
            <a:r>
              <a:rPr lang="en-US" dirty="0"/>
              <a:t>and New Zealand</a:t>
            </a:r>
            <a:r>
              <a:rPr lang="en-US" dirty="0" smtClean="0"/>
              <a:t>.</a:t>
            </a:r>
            <a:endParaRPr lang="en-US" dirty="0"/>
          </a:p>
          <a:p>
            <a:endParaRPr lang="en-US" dirty="0"/>
          </a:p>
          <a:p>
            <a:endParaRPr lang="en-US" b="1" dirty="0"/>
          </a:p>
          <a:p>
            <a:endParaRPr lang="en-US" b="1" u="sng" dirty="0"/>
          </a:p>
        </p:txBody>
      </p:sp>
    </p:spTree>
    <p:extLst>
      <p:ext uri="{BB962C8B-B14F-4D97-AF65-F5344CB8AC3E}">
        <p14:creationId xmlns:p14="http://schemas.microsoft.com/office/powerpoint/2010/main" val="35549737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420"/>
          </a:xfrm>
        </p:spPr>
        <p:txBody>
          <a:bodyPr>
            <a:normAutofit fontScale="90000"/>
          </a:bodyPr>
          <a:lstStyle/>
          <a:p>
            <a:r>
              <a:rPr lang="en-US" dirty="0" smtClean="0"/>
              <a:t>Country of immigration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473556647"/>
              </p:ext>
            </p:extLst>
          </p:nvPr>
        </p:nvGraphicFramePr>
        <p:xfrm>
          <a:off x="7370618" y="768928"/>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045733103"/>
              </p:ext>
            </p:extLst>
          </p:nvPr>
        </p:nvGraphicFramePr>
        <p:xfrm>
          <a:off x="110836" y="90054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164925004"/>
              </p:ext>
            </p:extLst>
          </p:nvPr>
        </p:nvGraphicFramePr>
        <p:xfrm>
          <a:off x="7370618" y="3915931"/>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p:cNvSpPr/>
          <p:nvPr/>
        </p:nvSpPr>
        <p:spPr>
          <a:xfrm>
            <a:off x="311727" y="3915931"/>
            <a:ext cx="6380018" cy="3416320"/>
          </a:xfrm>
          <a:prstGeom prst="rect">
            <a:avLst/>
          </a:prstGeom>
        </p:spPr>
        <p:txBody>
          <a:bodyPr wrap="square">
            <a:spAutoFit/>
          </a:bodyPr>
          <a:lstStyle/>
          <a:p>
            <a:r>
              <a:rPr lang="en-US" b="1" u="sng" dirty="0"/>
              <a:t>As shown in </a:t>
            </a:r>
            <a:r>
              <a:rPr lang="en-US" b="1" u="sng" dirty="0" smtClean="0"/>
              <a:t>the graphs :-</a:t>
            </a:r>
          </a:p>
          <a:p>
            <a:endParaRPr lang="en-US" dirty="0"/>
          </a:p>
          <a:p>
            <a:pPr marL="285750" indent="-285750">
              <a:buFontTx/>
              <a:buChar char="-"/>
            </a:pPr>
            <a:r>
              <a:rPr lang="en-US" dirty="0" smtClean="0"/>
              <a:t>Most of Indian children have migrated to US with 89% then Canada and Australia.</a:t>
            </a:r>
          </a:p>
          <a:p>
            <a:endParaRPr lang="en-US" dirty="0"/>
          </a:p>
          <a:p>
            <a:pPr marL="285750" indent="-285750">
              <a:buFontTx/>
              <a:buChar char="-"/>
            </a:pPr>
            <a:r>
              <a:rPr lang="en-US" dirty="0" smtClean="0"/>
              <a:t>Most of Vietnamese Children have migrated to US with 59% then Australia.</a:t>
            </a:r>
            <a:endParaRPr lang="en-US" dirty="0"/>
          </a:p>
          <a:p>
            <a:pPr marL="285750" indent="-285750">
              <a:buFontTx/>
              <a:buChar char="-"/>
            </a:pPr>
            <a:r>
              <a:rPr lang="en-US" dirty="0" smtClean="0"/>
              <a:t>Most </a:t>
            </a:r>
            <a:r>
              <a:rPr lang="en-US" dirty="0"/>
              <a:t>of </a:t>
            </a:r>
            <a:r>
              <a:rPr lang="en-US" dirty="0" smtClean="0"/>
              <a:t>French Children </a:t>
            </a:r>
            <a:r>
              <a:rPr lang="en-US" dirty="0"/>
              <a:t>have migrated to US with </a:t>
            </a:r>
            <a:r>
              <a:rPr lang="en-US" dirty="0" smtClean="0"/>
              <a:t>83% </a:t>
            </a:r>
            <a:r>
              <a:rPr lang="en-US" dirty="0"/>
              <a:t>then </a:t>
            </a:r>
            <a:r>
              <a:rPr lang="en-US" dirty="0" smtClean="0"/>
              <a:t>Canada and Australia.</a:t>
            </a:r>
            <a:endParaRPr lang="en-US" dirty="0"/>
          </a:p>
          <a:p>
            <a:endParaRPr lang="en-US" dirty="0"/>
          </a:p>
          <a:p>
            <a:endParaRPr lang="en-US" b="1" dirty="0"/>
          </a:p>
          <a:p>
            <a:endParaRPr lang="en-US" b="1" u="sng" dirty="0"/>
          </a:p>
        </p:txBody>
      </p:sp>
    </p:spTree>
    <p:extLst>
      <p:ext uri="{BB962C8B-B14F-4D97-AF65-F5344CB8AC3E}">
        <p14:creationId xmlns:p14="http://schemas.microsoft.com/office/powerpoint/2010/main" val="16400055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Immigrants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417541395"/>
              </p:ext>
            </p:extLst>
          </p:nvPr>
        </p:nvGraphicFramePr>
        <p:xfrm>
          <a:off x="7135092" y="184958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381000" y="2243328"/>
            <a:ext cx="5784273" cy="2031325"/>
          </a:xfrm>
          <a:prstGeom prst="rect">
            <a:avLst/>
          </a:prstGeom>
        </p:spPr>
        <p:txBody>
          <a:bodyPr wrap="square">
            <a:spAutoFit/>
          </a:bodyPr>
          <a:lstStyle/>
          <a:p>
            <a:r>
              <a:rPr lang="en-US" b="1" u="sng" dirty="0"/>
              <a:t>As shown in this graph </a:t>
            </a:r>
            <a:r>
              <a:rPr lang="en-US" b="1" u="sng" dirty="0" smtClean="0"/>
              <a:t>:-</a:t>
            </a:r>
          </a:p>
          <a:p>
            <a:endParaRPr lang="en-US" dirty="0"/>
          </a:p>
          <a:p>
            <a:pPr marL="285750" indent="-285750">
              <a:buFontTx/>
              <a:buChar char="-"/>
            </a:pPr>
            <a:r>
              <a:rPr lang="en-US" dirty="0" smtClean="0"/>
              <a:t>US is the most country which receives immigrants children with 45%</a:t>
            </a:r>
            <a:r>
              <a:rPr lang="en-US" dirty="0"/>
              <a:t> </a:t>
            </a:r>
            <a:r>
              <a:rPr lang="en-US" dirty="0" smtClean="0"/>
              <a:t>then Canada with 16%, Australia with 14%, Japan with 8% </a:t>
            </a:r>
            <a:r>
              <a:rPr lang="en-US" dirty="0"/>
              <a:t>and New Zealand with </a:t>
            </a:r>
            <a:r>
              <a:rPr lang="en-US" dirty="0" smtClean="0"/>
              <a:t>4 %</a:t>
            </a:r>
            <a:endParaRPr lang="en-US" dirty="0"/>
          </a:p>
          <a:p>
            <a:endParaRPr lang="en-US" b="1" dirty="0"/>
          </a:p>
          <a:p>
            <a:endParaRPr lang="en-US" b="1" u="sng" dirty="0"/>
          </a:p>
        </p:txBody>
      </p:sp>
    </p:spTree>
    <p:extLst>
      <p:ext uri="{BB962C8B-B14F-4D97-AF65-F5344CB8AC3E}">
        <p14:creationId xmlns:p14="http://schemas.microsoft.com/office/powerpoint/2010/main" val="32115698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Mother Tongue</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209764546"/>
              </p:ext>
            </p:extLst>
          </p:nvPr>
        </p:nvGraphicFramePr>
        <p:xfrm>
          <a:off x="5888182" y="2168236"/>
          <a:ext cx="5465618"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353291" y="1748594"/>
            <a:ext cx="4772891" cy="2862322"/>
          </a:xfrm>
          <a:prstGeom prst="rect">
            <a:avLst/>
          </a:prstGeom>
        </p:spPr>
        <p:txBody>
          <a:bodyPr wrap="square">
            <a:spAutoFit/>
          </a:bodyPr>
          <a:lstStyle/>
          <a:p>
            <a:r>
              <a:rPr lang="en-US" b="1" u="sng" dirty="0"/>
              <a:t>As shown in this graph </a:t>
            </a:r>
            <a:r>
              <a:rPr lang="en-US" b="1" u="sng" dirty="0" smtClean="0"/>
              <a:t>:-</a:t>
            </a:r>
          </a:p>
          <a:p>
            <a:endParaRPr lang="en-US" dirty="0"/>
          </a:p>
          <a:p>
            <a:pPr marL="285750" indent="-285750">
              <a:buFontTx/>
              <a:buChar char="-"/>
            </a:pPr>
            <a:r>
              <a:rPr lang="en-US" dirty="0" smtClean="0"/>
              <a:t>Spanish language is the most spoken (native) language with 29% then Chinese with 26%, Hindi with 20%, Arabic with 12% and French with 7%.</a:t>
            </a:r>
          </a:p>
          <a:p>
            <a:endParaRPr lang="en-US" dirty="0"/>
          </a:p>
          <a:p>
            <a:endParaRPr lang="en-US" dirty="0"/>
          </a:p>
          <a:p>
            <a:endParaRPr lang="en-US" b="1" dirty="0"/>
          </a:p>
          <a:p>
            <a:endParaRPr lang="en-US" b="1" u="sng" dirty="0"/>
          </a:p>
        </p:txBody>
      </p:sp>
    </p:spTree>
    <p:extLst>
      <p:ext uri="{BB962C8B-B14F-4D97-AF65-F5344CB8AC3E}">
        <p14:creationId xmlns:p14="http://schemas.microsoft.com/office/powerpoint/2010/main" val="22896580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of Bilingual and Additional languages</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903902013"/>
              </p:ext>
            </p:extLst>
          </p:nvPr>
        </p:nvGraphicFramePr>
        <p:xfrm>
          <a:off x="6781800" y="1690688"/>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263236" y="2323624"/>
            <a:ext cx="6096000" cy="1200329"/>
          </a:xfrm>
          <a:prstGeom prst="rect">
            <a:avLst/>
          </a:prstGeom>
        </p:spPr>
        <p:txBody>
          <a:bodyPr>
            <a:spAutoFit/>
          </a:bodyPr>
          <a:lstStyle/>
          <a:p>
            <a:r>
              <a:rPr lang="en-US" b="1" u="sng" dirty="0"/>
              <a:t>As shown in this graph :-</a:t>
            </a:r>
          </a:p>
          <a:p>
            <a:endParaRPr lang="en-US" dirty="0"/>
          </a:p>
          <a:p>
            <a:pPr marL="285750" indent="-285750">
              <a:buFontTx/>
              <a:buChar char="-"/>
            </a:pPr>
            <a:r>
              <a:rPr lang="en-US" dirty="0" smtClean="0"/>
              <a:t>62% of the immigrants children are Bilingual and 38% of them can speak only one language.</a:t>
            </a:r>
            <a:endParaRPr lang="en-US" dirty="0"/>
          </a:p>
        </p:txBody>
      </p:sp>
    </p:spTree>
    <p:extLst>
      <p:ext uri="{BB962C8B-B14F-4D97-AF65-F5344CB8AC3E}">
        <p14:creationId xmlns:p14="http://schemas.microsoft.com/office/powerpoint/2010/main" val="15368118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977</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Report for  Building an Al based personalized language learning model for Bilingual  children including Immigrants and Refugees </vt:lpstr>
      <vt:lpstr>Report Outline</vt:lpstr>
      <vt:lpstr>Gender:</vt:lpstr>
      <vt:lpstr>Country of Original </vt:lpstr>
      <vt:lpstr>Country of immigration</vt:lpstr>
      <vt:lpstr>Country of immigration</vt:lpstr>
      <vt:lpstr>Number of Immigrants</vt:lpstr>
      <vt:lpstr>Mother Tongue</vt:lpstr>
      <vt:lpstr>Count of Bilingual and Additional languages</vt:lpstr>
      <vt:lpstr>SDG indicators : Public Education, Security, Health care and Socioeconomics for immigrants according to United nations </vt:lpstr>
      <vt:lpstr>2- Relation between Bilingual languages and SDG indicators  </vt:lpstr>
      <vt:lpstr>2- Relation between Bilingual languages and SDG indicators</vt:lpstr>
      <vt:lpstr>Conclusion and Recommendations</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Building an Al based personalized language learning model for Bilingual  children including Immigrants and Refugees </dc:title>
  <dc:creator>Shimaa Hafeez</dc:creator>
  <cp:lastModifiedBy>Shimaa Hafeez</cp:lastModifiedBy>
  <cp:revision>41</cp:revision>
  <dcterms:created xsi:type="dcterms:W3CDTF">2021-10-17T08:42:43Z</dcterms:created>
  <dcterms:modified xsi:type="dcterms:W3CDTF">2021-10-19T08:22:15Z</dcterms:modified>
</cp:coreProperties>
</file>