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64" r:id="rId3"/>
    <p:sldId id="256" r:id="rId4"/>
    <p:sldId id="265" r:id="rId6"/>
    <p:sldId id="263" r:id="rId7"/>
    <p:sldId id="266" r:id="rId8"/>
    <p:sldId id="260" r:id="rId9"/>
    <p:sldId id="261" r:id="rId10"/>
    <p:sldId id="270" r:id="rId11"/>
    <p:sldId id="273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78" r:id="rId20"/>
    <p:sldId id="295" r:id="rId21"/>
    <p:sldId id="279" r:id="rId22"/>
    <p:sldId id="296" r:id="rId23"/>
    <p:sldId id="297" r:id="rId24"/>
    <p:sldId id="281" r:id="rId25"/>
    <p:sldId id="282" r:id="rId26"/>
    <p:sldId id="298" r:id="rId27"/>
    <p:sldId id="283" r:id="rId28"/>
    <p:sldId id="284" r:id="rId29"/>
    <p:sldId id="285" r:id="rId30"/>
    <p:sldId id="299" r:id="rId31"/>
    <p:sldId id="300" r:id="rId32"/>
    <p:sldId id="259" r:id="rId33"/>
  </p:sldIdLst>
  <p:sldSz cx="12192000" cy="6858000"/>
  <p:notesSz cx="6858000" cy="9144000"/>
  <p:embeddedFontLst>
    <p:embeddedFont>
      <p:font typeface="Calibri" panose="020F0502020204030204"/>
      <p:regular r:id="rId37"/>
    </p:embeddedFont>
    <p:embeddedFont>
      <p:font typeface="Lato Black" panose="020F0802020204030203"/>
      <p:bold r:id="rId38"/>
      <p:boldItalic r:id="rId39"/>
    </p:embeddedFont>
    <p:embeddedFont>
      <p:font typeface="Libre Baskerville" panose="0200000000000000000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0" Type="http://schemas.openxmlformats.org/officeDocument/2006/relationships/font" Target="fonts/font4.fntdata"/><Relationship Id="rId4" Type="http://schemas.openxmlformats.org/officeDocument/2006/relationships/slide" Target="slides/slide2.xml"/><Relationship Id="rId39" Type="http://schemas.openxmlformats.org/officeDocument/2006/relationships/font" Target="fonts/font3.fntdata"/><Relationship Id="rId38" Type="http://schemas.openxmlformats.org/officeDocument/2006/relationships/font" Target="fonts/font2.fntdata"/><Relationship Id="rId37" Type="http://schemas.openxmlformats.org/officeDocument/2006/relationships/font" Target="fonts/font1.fntdata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</a:p>
        </p:txBody>
      </p:sp>
      <p:sp>
        <p:nvSpPr>
          <p:cNvPr id="96" name="Google Shape;96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3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3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</a:p>
        </p:txBody>
      </p:sp>
      <p:sp>
        <p:nvSpPr>
          <p:cNvPr id="114" name="Google Shape;114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58" name="Google Shape;58;p13"/>
          <p:cNvSpPr txBox="1"/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60" name="Google Shape;60;p13"/>
          <p:cNvSpPr txBox="1"/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4"/>
          <p:cNvSpPr txBox="1"/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/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/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" name="Google Shape;105;p3"/>
          <p:cNvSpPr txBox="1"/>
          <p:nvPr/>
        </p:nvSpPr>
        <p:spPr>
          <a:xfrm>
            <a:off x="335777" y="763080"/>
            <a:ext cx="6099463" cy="1147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 panose="020F0802020204030203"/>
              <a:buNone/>
            </a:pPr>
            <a:r>
              <a:rPr lang="en-IN" sz="4400" b="1" i="0" u="none" strike="noStrike" cap="none" dirty="0">
                <a:solidFill>
                  <a:srgbClr val="00B050"/>
                </a:solidFill>
                <a:latin typeface="Times New Roman" panose="02020603050405020304" pitchFamily="18" charset="0"/>
                <a:ea typeface="Lato Black" panose="020F0802020204030203"/>
                <a:cs typeface="Times New Roman" panose="02020603050405020304" pitchFamily="18" charset="0"/>
                <a:sym typeface="Lato Black" panose="020F0802020204030203"/>
              </a:rPr>
              <a:t>About me</a:t>
            </a:r>
            <a:endParaRPr lang="en-IN" sz="4400" b="1" i="0" u="none" strike="noStrike" cap="none" dirty="0">
              <a:solidFill>
                <a:srgbClr val="00B050"/>
              </a:solidFill>
              <a:latin typeface="Times New Roman" panose="02020603050405020304" pitchFamily="18" charset="0"/>
              <a:ea typeface="Lato Black" panose="020F0802020204030203"/>
              <a:cs typeface="Times New Roman" panose="02020603050405020304" pitchFamily="18" charset="0"/>
              <a:sym typeface="Lato Black" panose="020F0802020204030203"/>
            </a:endParaRPr>
          </a:p>
          <a:p>
            <a:pPr lvl="1" algn="just">
              <a:lnSpc>
                <a:spcPct val="80000"/>
              </a:lnSpc>
              <a:buClr>
                <a:srgbClr val="FF0000"/>
              </a:buClr>
              <a:buSzPts val="3200"/>
              <a:buFont typeface="Lato Black" panose="020F0802020204030203"/>
              <a:buNone/>
            </a:pP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ea typeface="Lato Black" panose="020F0802020204030203"/>
              <a:cs typeface="Times New Roman" panose="02020603050405020304" pitchFamily="18" charset="0"/>
              <a:sym typeface="Lato Black" panose="020F0802020204030203"/>
            </a:endParaRPr>
          </a:p>
          <a:p>
            <a:pPr lvl="1" algn="just">
              <a:lnSpc>
                <a:spcPct val="80000"/>
              </a:lnSpc>
              <a:buClr>
                <a:srgbClr val="FF0000"/>
              </a:buClr>
              <a:buSzPts val="3200"/>
              <a:buFont typeface="Lato Black" panose="020F0802020204030203"/>
              <a:buNone/>
            </a:pPr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Lato Black" panose="020F0802020204030203"/>
                <a:cs typeface="Times New Roman" panose="02020603050405020304" pitchFamily="18" charset="0"/>
                <a:sym typeface="Lato Black" panose="020F0802020204030203"/>
              </a:rPr>
              <a:t>Name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ea typeface="Lato Black" panose="020F0802020204030203"/>
                <a:cs typeface="Times New Roman" panose="02020603050405020304" pitchFamily="18" charset="0"/>
                <a:sym typeface="Lato Black" panose="020F0802020204030203"/>
              </a:rPr>
              <a:t> :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ea typeface="Lato Black" panose="020F0802020204030203"/>
                <a:cs typeface="Times New Roman" panose="02020603050405020304" pitchFamily="18" charset="0"/>
                <a:sym typeface="Lato Black" panose="020F0802020204030203"/>
              </a:rPr>
              <a:t>Sreelatha</a:t>
            </a:r>
            <a:endParaRPr lang="en-IN" sz="20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Lato Black" panose="020F0802020204030203"/>
              <a:cs typeface="Times New Roman" panose="02020603050405020304" pitchFamily="18" charset="0"/>
              <a:sym typeface="Lato Black" panose="020F0802020204030203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179070" y="2157095"/>
            <a:ext cx="9349740" cy="369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285750" indent="-285750"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IN" sz="2800" b="1" i="0" u="none" strike="noStrike" cap="none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Education Background :</a:t>
            </a: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</a:t>
            </a:r>
            <a:endParaRPr lang="en-IN" sz="1800" b="1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lvl="7">
              <a:buClr>
                <a:schemeClr val="dk1"/>
              </a:buClr>
              <a:buSzPts val="1800"/>
            </a:pPr>
            <a:endParaRPr lang="en-IN" sz="18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 panose="020F0502020204030204"/>
            </a:endParaRPr>
          </a:p>
          <a:p>
            <a:pPr lvl="7">
              <a:buClr>
                <a:schemeClr val="dk1"/>
              </a:buClr>
              <a:buSzPts val="1800"/>
            </a:pP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/>
              </a:rPr>
              <a:t>   	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Master of Science </a:t>
            </a:r>
            <a:r>
              <a:rPr lang="en-IN" alt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M.Sc.(</a:t>
            </a:r>
            <a:r>
              <a:rPr lang="en-IN" alt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Applied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Statistics)</a:t>
            </a:r>
            <a:r>
              <a:rPr lang="en-IN" alt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endParaRPr sz="24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IN" sz="2800" b="1" i="0" u="none" strike="noStrike" cap="none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Why I  choose  learn Data Science:</a:t>
            </a:r>
            <a:endParaRPr lang="en-IN" sz="2800" b="1" i="0" u="none" strike="noStrike" cap="none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lvl="5">
              <a:buClr>
                <a:schemeClr val="dk1"/>
              </a:buClr>
              <a:buSzPts val="1800"/>
            </a:pP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help companies make better decisions by collecting,Organizing and turning Data into insights.Thats why I’m Passionate in Data Science.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>
              <a:buClr>
                <a:schemeClr val="dk1"/>
              </a:buClr>
              <a:buSzPts val="1800"/>
            </a:pPr>
            <a:endParaRPr lang="en-US" sz="2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IN" altLang="en-US" sz="2800" b="1" i="0" u="none" strike="noStrike" cap="none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E</a:t>
            </a:r>
            <a:r>
              <a:rPr lang="en-US" sz="2800" b="1" i="0" u="none" strike="noStrike" cap="none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xperience</a:t>
            </a:r>
            <a:r>
              <a:rPr lang="en-IN" altLang="en-US" sz="2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:</a:t>
            </a:r>
            <a:endParaRPr lang="en-US" sz="2800" b="1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	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No experience</a:t>
            </a:r>
            <a:endParaRPr lang="en-IN" sz="2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840" y="355600"/>
            <a:ext cx="10972800" cy="77343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Exploration</a:t>
            </a:r>
            <a:b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7681595" y="1143635"/>
          <a:ext cx="3452495" cy="4645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195"/>
                <a:gridCol w="1511300"/>
              </a:tblGrid>
              <a:tr h="6578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Column Name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Data Type</a:t>
                      </a:r>
                      <a:endParaRPr lang="en-I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Brand_name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object</a:t>
                      </a:r>
                      <a:endParaRPr lang="en-IN" altLang="en-US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Price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int64</a:t>
                      </a:r>
                      <a:endParaRPr lang="en-IN" altLang="en-US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Discount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int64</a:t>
                      </a:r>
                      <a:endParaRPr lang="en-I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Rating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float64</a:t>
                      </a:r>
                      <a:endParaRPr lang="en-IN" altLang="en-US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Load_weight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float64</a:t>
                      </a:r>
                      <a:endParaRPr lang="en-I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Color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object</a:t>
                      </a:r>
                      <a:endParaRPr lang="en-IN" altLang="en-US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Reviews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int64</a:t>
                      </a:r>
                      <a:endParaRPr lang="en-IN" altLang="en-US"/>
                    </a:p>
                  </a:txBody>
                  <a:tcPr/>
                </a:tc>
              </a:tr>
              <a:tr h="658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Warrenty on</a:t>
                      </a:r>
                      <a:endParaRPr lang="en-IN" altLang="en-US"/>
                    </a:p>
                    <a:p>
                      <a:pPr>
                        <a:buNone/>
                      </a:pPr>
                      <a:r>
                        <a:rPr lang="en-IN" altLang="en-US"/>
                        <a:t>Product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int64</a:t>
                      </a:r>
                      <a:endParaRPr lang="en-IN" altLang="en-US"/>
                    </a:p>
                  </a:txBody>
                  <a:tcPr/>
                </a:tc>
              </a:tr>
              <a:tr h="6578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Warrenty on</a:t>
                      </a:r>
                      <a:endParaRPr lang="en-IN" altLang="en-US"/>
                    </a:p>
                    <a:p>
                      <a:pPr>
                        <a:buNone/>
                      </a:pPr>
                      <a:r>
                        <a:rPr lang="en-IN" altLang="en-US"/>
                        <a:t>Motor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int64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Content Placeholder 5" descr="now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990850" y="4507865"/>
            <a:ext cx="2110740" cy="2026920"/>
          </a:xfrm>
          <a:prstGeom prst="rect">
            <a:avLst/>
          </a:prstGeom>
        </p:spPr>
      </p:pic>
      <p:pic>
        <p:nvPicPr>
          <p:cNvPr id="8" name="Content Placeholder 7" descr="sri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0245" y="1229995"/>
            <a:ext cx="6403975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0490" y="2286604"/>
            <a:ext cx="12024569" cy="1584356"/>
          </a:xfrm>
        </p:spPr>
        <p:txBody>
          <a:bodyPr>
            <a:noAutofit/>
          </a:bodyPr>
          <a:lstStyle/>
          <a:p>
            <a:r>
              <a:rPr lang="en-US" sz="66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en-US" sz="66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8978" y="170691"/>
            <a:ext cx="10905633" cy="6369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lang="en-IN" alt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nalysis</a:t>
            </a:r>
            <a:r>
              <a:rPr lang="en-IN" alt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Uni-Variate Analysis: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nalysis is done using only one variable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i.r. either 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umerical or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ategorical.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Bi-Variate Analysis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nalysis is done using two variables.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Possible combinations are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- Categorical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ii. Numerical - Numerical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iii. Categorical - Categorical 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Multi-Variate Analysis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analysis is done on more than two variables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551" y="2871228"/>
            <a:ext cx="10175449" cy="58698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4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Uni-Variate Analysis</a:t>
            </a:r>
            <a:br>
              <a:rPr lang="en-US" sz="4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Categorical and Single Numerical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51530" y="190500"/>
            <a:ext cx="10972800" cy="582613"/>
          </a:xfrm>
        </p:spPr>
        <p:txBody>
          <a:bodyPr/>
          <a:p>
            <a:r>
              <a:rPr lang="en-IN" altLang="en-US">
                <a:solidFill>
                  <a:srgbClr val="00B050"/>
                </a:solidFill>
              </a:rPr>
              <a:t>Distribution of Brands</a:t>
            </a:r>
            <a:endParaRPr lang="en-IN" altLang="en-US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13300" y="374397"/>
            <a:ext cx="4145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Content Placeholder 1" descr="p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86635" y="1105535"/>
            <a:ext cx="6891020" cy="362521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320290" y="4892040"/>
            <a:ext cx="770064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The Whirlpool Brand products are highly </a:t>
            </a:r>
            <a:r>
              <a:rPr lang="en-IN" altLang="en-US" sz="2000"/>
              <a:t>a</a:t>
            </a:r>
            <a:r>
              <a:rPr lang="en-US" sz="2000"/>
              <a:t>vaialble.</a:t>
            </a:r>
            <a:endParaRPr lang="en-US" sz="2000"/>
          </a:p>
          <a:p>
            <a:pPr marL="0" indent="0">
              <a:buFont typeface="Wingdings" panose="05000000000000000000" charset="0"/>
              <a:buNone/>
            </a:pP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The second highest available Product </a:t>
            </a:r>
            <a:r>
              <a:rPr lang="en-IN" altLang="en-US" sz="2000"/>
              <a:t>B</a:t>
            </a:r>
            <a:r>
              <a:rPr lang="en-US" sz="2000"/>
              <a:t>rand is L</a:t>
            </a:r>
            <a:r>
              <a:rPr lang="en-IN" altLang="en-US" sz="2000"/>
              <a:t>G.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Remaining products are belongs to different Brands.</a:t>
            </a:r>
            <a:endParaRPr 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35680" y="190500"/>
            <a:ext cx="10972800" cy="582613"/>
          </a:xfrm>
        </p:spPr>
        <p:txBody>
          <a:bodyPr/>
          <a:p>
            <a:r>
              <a:rPr lang="en-IN" altLang="en-US">
                <a:solidFill>
                  <a:srgbClr val="00B050"/>
                </a:solidFill>
              </a:rPr>
              <a:t>Distribution of Ratings</a:t>
            </a:r>
            <a:endParaRPr lang="en-IN" altLang="en-US">
              <a:solidFill>
                <a:srgbClr val="00B050"/>
              </a:solidFill>
            </a:endParaRPr>
          </a:p>
        </p:txBody>
      </p:sp>
      <p:pic>
        <p:nvPicPr>
          <p:cNvPr id="9" name="Content Placeholder 8" descr="p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58390" y="1174750"/>
            <a:ext cx="7473950" cy="379857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355215" y="5477510"/>
            <a:ext cx="8554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Most of the Products Ratings are in the range 4.2 to 4.4</a:t>
            </a:r>
            <a:endParaRPr 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59305" y="374650"/>
            <a:ext cx="10515600" cy="1325563"/>
          </a:xfrm>
        </p:spPr>
        <p:txBody>
          <a:bodyPr/>
          <a:p>
            <a:r>
              <a:rPr lang="en-IN" altLang="en-US">
                <a:solidFill>
                  <a:srgbClr val="00B050"/>
                </a:solidFill>
              </a:rPr>
              <a:t>Distributions of Discount and Price</a:t>
            </a:r>
            <a:endParaRPr lang="en-IN" altLang="en-US">
              <a:solidFill>
                <a:srgbClr val="00B050"/>
              </a:solidFill>
            </a:endParaRPr>
          </a:p>
        </p:txBody>
      </p:sp>
      <p:pic>
        <p:nvPicPr>
          <p:cNvPr id="4" name="Content Placeholder 3" descr="p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736090"/>
            <a:ext cx="5384800" cy="3685540"/>
          </a:xfrm>
          <a:prstGeom prst="rect">
            <a:avLst/>
          </a:prstGeom>
        </p:spPr>
      </p:pic>
      <p:pic>
        <p:nvPicPr>
          <p:cNvPr id="5" name="Content Placeholder 4" descr="p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780540"/>
            <a:ext cx="5384800" cy="37401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5760" y="5457190"/>
            <a:ext cx="5368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Most of the Products having Discount around 10% to 2</a:t>
            </a:r>
            <a:r>
              <a:rPr lang="en-IN" altLang="en-US" sz="2000"/>
              <a:t>2</a:t>
            </a:r>
            <a:r>
              <a:rPr lang="en-US" sz="2000"/>
              <a:t>% </a:t>
            </a:r>
            <a:r>
              <a:rPr lang="en-US"/>
              <a:t>.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485255" y="5417820"/>
            <a:ext cx="49295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Most of the Products are available in the  price range from  10k to </a:t>
            </a:r>
            <a:r>
              <a:rPr lang="en-IN" altLang="en-US" sz="2000"/>
              <a:t>4</a:t>
            </a:r>
            <a:r>
              <a:rPr lang="en-US" sz="2000"/>
              <a:t>0k. </a:t>
            </a:r>
            <a:endParaRPr 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Placeholder 3" descr="p6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-198120" y="1541780"/>
            <a:ext cx="6172200" cy="3763645"/>
          </a:xfrm>
          <a:prstGeom prst="rect">
            <a:avLst/>
          </a:prstGeom>
        </p:spPr>
      </p:pic>
      <p:pic>
        <p:nvPicPr>
          <p:cNvPr id="7" name="Picture 6" descr="p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10" y="1498600"/>
            <a:ext cx="6306185" cy="375920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525780" y="5360670"/>
            <a:ext cx="49942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000"/>
              <a:t>The Brand Products has max 2years Warrenty on their products.</a:t>
            </a:r>
            <a:endParaRPr lang="en-US" sz="2000"/>
          </a:p>
        </p:txBody>
      </p:sp>
      <p:sp>
        <p:nvSpPr>
          <p:cNvPr id="12" name="Text Box 11"/>
          <p:cNvSpPr txBox="1"/>
          <p:nvPr/>
        </p:nvSpPr>
        <p:spPr>
          <a:xfrm>
            <a:off x="6489700" y="5328920"/>
            <a:ext cx="48628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000"/>
              <a:t>The Products are having warrenty for the motor is max 5 or 10 years.</a:t>
            </a:r>
            <a:endParaRPr lang="en-US" sz="2000"/>
          </a:p>
        </p:txBody>
      </p:sp>
      <p:sp>
        <p:nvSpPr>
          <p:cNvPr id="13" name="Text Box 12"/>
          <p:cNvSpPr txBox="1"/>
          <p:nvPr/>
        </p:nvSpPr>
        <p:spPr>
          <a:xfrm>
            <a:off x="2738755" y="45720"/>
            <a:ext cx="956691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400">
                <a:solidFill>
                  <a:srgbClr val="00B050"/>
                </a:solidFill>
              </a:rPr>
              <a:t>Density of Warrenty on</a:t>
            </a:r>
            <a:endParaRPr lang="en-IN" altLang="en-US" sz="4400">
              <a:solidFill>
                <a:srgbClr val="00B050"/>
              </a:solidFill>
            </a:endParaRPr>
          </a:p>
          <a:p>
            <a:r>
              <a:rPr lang="en-IN" altLang="en-US" sz="4400">
                <a:solidFill>
                  <a:srgbClr val="00B050"/>
                </a:solidFill>
              </a:rPr>
              <a:t>Products  and Motors</a:t>
            </a:r>
            <a:endParaRPr lang="en-IN" altLang="en-US" sz="44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635" y="1819244"/>
            <a:ext cx="10175449" cy="112715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4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Bi-Variate Analysis</a:t>
            </a:r>
            <a:endParaRPr lang="en-US" sz="4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41800" y="3169920"/>
            <a:ext cx="65125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- Categorical 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- Numerical 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- Categorical 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Placeholder 7" descr="c&amp;n 1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2087880" y="771525"/>
            <a:ext cx="6999605" cy="360172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886710" y="4293870"/>
            <a:ext cx="59436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BOSCH Brand products having highest price while compare with other Brand Products.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The second expensive products are Motorola Brand. 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The cheapest products are available on Brand name called Thomson</a:t>
            </a:r>
            <a:r>
              <a:rPr lang="en-US"/>
              <a:t>.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3184525" y="19050"/>
            <a:ext cx="73729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400">
                <a:solidFill>
                  <a:srgbClr val="00B050"/>
                </a:solidFill>
              </a:rPr>
              <a:t>Brand_name vs Price</a:t>
            </a:r>
            <a:endParaRPr lang="en-IN" altLang="en-US" sz="44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4220271"/>
            <a:ext cx="7246189" cy="119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Washing Machine Price Analysis</a:t>
            </a:r>
            <a:endParaRPr lang="en-IN" sz="3600" b="1" i="1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3600" b="1" i="1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 Box 9"/>
          <p:cNvSpPr txBox="1"/>
          <p:nvPr/>
        </p:nvSpPr>
        <p:spPr>
          <a:xfrm>
            <a:off x="2886710" y="4293870"/>
            <a:ext cx="5943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LG Brand Products gives us the highest discount upto 25%.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We can also prefer also following products which are having less price and reasonable discount.</a:t>
            </a:r>
            <a:endParaRPr lang="en-US" sz="2000"/>
          </a:p>
          <a:p>
            <a:pPr marL="0" indent="0">
              <a:buFont typeface="Wingdings" panose="05000000000000000000" charset="0"/>
              <a:buNone/>
            </a:pPr>
            <a:r>
              <a:rPr lang="en-IN" altLang="en-US" sz="2000"/>
              <a:t>     </a:t>
            </a:r>
            <a:r>
              <a:rPr lang="en-US" sz="2000"/>
              <a:t>1)Thomson 2)Voltas 3)White 4)Whirlpool.</a:t>
            </a:r>
            <a:endParaRPr lang="en-US" sz="2000"/>
          </a:p>
        </p:txBody>
      </p:sp>
      <p:sp>
        <p:nvSpPr>
          <p:cNvPr id="12" name="Text Box 11"/>
          <p:cNvSpPr txBox="1"/>
          <p:nvPr/>
        </p:nvSpPr>
        <p:spPr>
          <a:xfrm>
            <a:off x="3184525" y="19050"/>
            <a:ext cx="73729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400">
                <a:solidFill>
                  <a:srgbClr val="00B050"/>
                </a:solidFill>
              </a:rPr>
              <a:t>Brand_name vs Discount</a:t>
            </a:r>
            <a:endParaRPr lang="en-IN" altLang="en-US" sz="4400">
              <a:solidFill>
                <a:srgbClr val="00B050"/>
              </a:solidFill>
            </a:endParaRPr>
          </a:p>
        </p:txBody>
      </p:sp>
      <p:pic>
        <p:nvPicPr>
          <p:cNvPr id="3" name="Picture Placeholder 2" descr="c&amp;n 2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3246120" y="882650"/>
            <a:ext cx="6172200" cy="35039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 Box 9"/>
          <p:cNvSpPr txBox="1"/>
          <p:nvPr/>
        </p:nvSpPr>
        <p:spPr>
          <a:xfrm>
            <a:off x="-55245" y="4796155"/>
            <a:ext cx="59436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>
                <a:solidFill>
                  <a:schemeClr val="tx1"/>
                </a:solidFill>
              </a:rPr>
              <a:t>Most of the Brands are giving 2years warrenty on their products.</a:t>
            </a: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3" name="Picture Placeholder 2" descr="p11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99060" y="870585"/>
            <a:ext cx="5478145" cy="387159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97255" y="213360"/>
            <a:ext cx="110299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400">
                <a:solidFill>
                  <a:srgbClr val="00B050"/>
                </a:solidFill>
              </a:rPr>
              <a:t>Brand vs Warrenty on Product and Motors</a:t>
            </a:r>
            <a:endParaRPr lang="en-IN" altLang="en-US" sz="4400">
              <a:solidFill>
                <a:srgbClr val="00B050"/>
              </a:solidFill>
            </a:endParaRPr>
          </a:p>
        </p:txBody>
      </p:sp>
      <p:pic>
        <p:nvPicPr>
          <p:cNvPr id="7" name="Picture 6" descr="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140" y="925195"/>
            <a:ext cx="5547360" cy="367855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596890" y="4277360"/>
            <a:ext cx="59436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>
                <a:solidFill>
                  <a:schemeClr val="tx1"/>
                </a:solidFill>
              </a:rPr>
              <a:t>Most of the Brands are giving 2 to 12 years warrenty on their Motors.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>
                <a:solidFill>
                  <a:schemeClr val="tx1"/>
                </a:solidFill>
              </a:rPr>
              <a:t>Lloyd Brand products giving 20 yrs warrenty no other products giving that much of discount on thier motors.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Placeholder 4" descr="p8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3017520" y="1301750"/>
            <a:ext cx="6054090" cy="364744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707640" y="233680"/>
            <a:ext cx="70573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400">
                <a:solidFill>
                  <a:srgbClr val="00B050"/>
                </a:solidFill>
              </a:rPr>
              <a:t>Load_weight vs Price</a:t>
            </a:r>
            <a:endParaRPr lang="en-IN" altLang="en-US" sz="4400">
              <a:solidFill>
                <a:srgbClr val="00B05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087370" y="4898390"/>
            <a:ext cx="588772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Products having load_weight on range 6-9kg's are available at all the Prices.(i.e.5k to 80k)</a:t>
            </a:r>
            <a:endParaRPr lang="en-US" sz="2000"/>
          </a:p>
          <a:p>
            <a:pPr marL="0" indent="0">
              <a:buFont typeface="Wingdings" panose="05000000000000000000" charset="0"/>
              <a:buNone/>
            </a:pP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Products which are having 4kg load are available on 22k price only.</a:t>
            </a:r>
            <a:endParaRPr lang="en-US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Placeholder 3" descr="p13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544320" y="1202690"/>
            <a:ext cx="8816340" cy="41071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967230" y="273685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049905" y="213360"/>
            <a:ext cx="70764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400">
                <a:solidFill>
                  <a:srgbClr val="00B050"/>
                </a:solidFill>
              </a:rPr>
              <a:t>Brand name vs Color</a:t>
            </a:r>
            <a:endParaRPr lang="en-IN" altLang="en-US" sz="4400">
              <a:solidFill>
                <a:srgbClr val="00B05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733550" y="5345430"/>
            <a:ext cx="74593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LG and thomson Brand products are available in White color only.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Samsung Brand Products are avaialble in Silver color</a:t>
            </a:r>
            <a:r>
              <a:rPr lang="en-IN" altLang="en-US" sz="2000"/>
              <a:t>.</a:t>
            </a:r>
            <a:endParaRPr lang="en-IN" altLang="en-US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215" y="2390109"/>
            <a:ext cx="9718249" cy="112715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Multi-Variate Analysis</a:t>
            </a:r>
            <a:endParaRPr lang="en-US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Placeholder 3" descr="p14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2672080" y="1027430"/>
            <a:ext cx="6172200" cy="421830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607820" y="169545"/>
            <a:ext cx="88792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400">
                <a:solidFill>
                  <a:srgbClr val="00B050"/>
                </a:solidFill>
              </a:rPr>
              <a:t>Price and Color vs Brand name</a:t>
            </a:r>
            <a:endParaRPr lang="en-IN" altLang="en-US" sz="4400">
              <a:solidFill>
                <a:srgbClr val="00B05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977390" y="4976495"/>
            <a:ext cx="8007350" cy="1537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Whirlpool Brand Prodcuts are available with Grey Color in Price Range 10k-15k.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Samsung Brand Products are available with grey,silver and puple colors with different prices</a:t>
            </a:r>
            <a:endParaRPr lang="en-US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Placeholder 3" descr="p15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2463165" y="1219200"/>
            <a:ext cx="6158230" cy="393636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073525" y="188595"/>
            <a:ext cx="70923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400">
                <a:solidFill>
                  <a:srgbClr val="00B050"/>
                </a:solidFill>
              </a:rPr>
              <a:t>Correlation </a:t>
            </a:r>
            <a:endParaRPr lang="en-IN" altLang="en-US" sz="4400">
              <a:solidFill>
                <a:srgbClr val="00B05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301875" y="5163185"/>
            <a:ext cx="86188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Price and Discount has highly negatively correlated</a:t>
            </a:r>
            <a:r>
              <a:rPr lang="en-IN" altLang="en-US" sz="2000"/>
              <a:t>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2000"/>
              <a:t>Discount and Ratings have positively correlated.</a:t>
            </a:r>
            <a:endParaRPr lang="en-IN" altLang="en-US" sz="2000"/>
          </a:p>
          <a:p>
            <a:endParaRPr lang="en-IN" alt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Placeholder 3" descr="p16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2722880" y="3284220"/>
            <a:ext cx="6172200" cy="3057525"/>
          </a:xfrm>
          <a:prstGeom prst="rect">
            <a:avLst/>
          </a:prstGeom>
        </p:spPr>
      </p:pic>
      <p:pic>
        <p:nvPicPr>
          <p:cNvPr id="7" name="Picture 6" descr="s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" y="1381125"/>
            <a:ext cx="6715125" cy="19431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873500" y="158115"/>
            <a:ext cx="42322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400">
                <a:solidFill>
                  <a:srgbClr val="00B050"/>
                </a:solidFill>
              </a:rPr>
              <a:t>Scenario-1</a:t>
            </a:r>
            <a:endParaRPr lang="en-IN" altLang="en-US" sz="4400">
              <a:solidFill>
                <a:srgbClr val="00B05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286510" y="843915"/>
            <a:ext cx="3078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>
                <a:solidFill>
                  <a:srgbClr val="0070C0"/>
                </a:solidFill>
              </a:rPr>
              <a:t>User Input:</a:t>
            </a:r>
            <a:endParaRPr lang="en-IN" altLang="en-US" sz="20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Box 8"/>
          <p:cNvSpPr txBox="1"/>
          <p:nvPr/>
        </p:nvSpPr>
        <p:spPr>
          <a:xfrm>
            <a:off x="3873500" y="158115"/>
            <a:ext cx="42322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400">
                <a:solidFill>
                  <a:srgbClr val="00B050"/>
                </a:solidFill>
              </a:rPr>
              <a:t>Scenario-2</a:t>
            </a:r>
            <a:endParaRPr lang="en-IN" altLang="en-US" sz="4400">
              <a:solidFill>
                <a:srgbClr val="00B05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286510" y="1059180"/>
            <a:ext cx="3078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>
                <a:solidFill>
                  <a:srgbClr val="0070C0"/>
                </a:solidFill>
              </a:rPr>
              <a:t>User Defined:</a:t>
            </a:r>
            <a:endParaRPr lang="en-IN" altLang="en-US" sz="2000">
              <a:solidFill>
                <a:srgbClr val="0070C0"/>
              </a:solidFill>
            </a:endParaRPr>
          </a:p>
        </p:txBody>
      </p:sp>
      <p:pic>
        <p:nvPicPr>
          <p:cNvPr id="3" name="Picture Placeholder 2" descr="p17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3072130" y="3429000"/>
            <a:ext cx="6172200" cy="2700020"/>
          </a:xfrm>
          <a:prstGeom prst="rect">
            <a:avLst/>
          </a:prstGeom>
        </p:spPr>
      </p:pic>
      <p:pic>
        <p:nvPicPr>
          <p:cNvPr id="5" name="Picture 4" descr="Screenshot (2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45" y="2134870"/>
            <a:ext cx="9439275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195" y="110601"/>
            <a:ext cx="10515600" cy="80379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IN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584" y="1145985"/>
            <a:ext cx="10627936" cy="5439266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Before buying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Washing Machine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every customer will be having some criteria like Brand,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Load weight,Ratings,Warrenty.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14300" indent="0">
              <a:buFont typeface="Wingdings" panose="05000000000000000000" charset="0"/>
              <a:buNone/>
            </a:pP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Whirlpool and LG brand products are highly available in the Market.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From this analysis Bosch is the expensive Product.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14300" indent="0">
              <a:buFont typeface="Wingdings" panose="05000000000000000000" charset="0"/>
              <a:buNone/>
            </a:pP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Washing Machine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prices starting from </a:t>
            </a:r>
            <a:r>
              <a:rPr lang="en-I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5,000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to </a:t>
            </a:r>
            <a:r>
              <a:rPr lang="en-I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1,19,990.</a:t>
            </a:r>
            <a:endParaRPr lang="en-I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14300" indent="0">
              <a:buFont typeface="Wingdings" panose="05000000000000000000" charset="0"/>
              <a:buNone/>
            </a:pPr>
            <a:endParaRPr lang="en-I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All Brand products providing maximum 2years warrenty.</a:t>
            </a:r>
            <a:endParaRPr lang="en-I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I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I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14300" indent="0">
              <a:buFont typeface="Wingdings" panose="05000000000000000000" charset="0"/>
              <a:buNone/>
            </a:pPr>
            <a:endParaRPr lang="en-I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Font typeface="Wingdings" panose="05000000000000000000" charset="0"/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424815" y="-266860"/>
            <a:ext cx="101957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 panose="020F0502020204030204"/>
              <a:buNone/>
            </a:pPr>
            <a:r>
              <a:rPr lang="en-IN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335915" y="764540"/>
            <a:ext cx="10954385" cy="5700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p>
            <a:pPr marL="393700" indent="-342900" algn="l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Business Problem or Objective of the Project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– Details (Data Collection)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Summary of the Data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sz="2800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8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AutoNum type="alphaLcPeriod"/>
            </a:pP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AutoNum type="alphaLcPeriod"/>
            </a:pP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AutoNum type="alphaLcPeriod"/>
            </a:pP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AutoNum type="alphaLcPeriod"/>
            </a:pP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 </a:t>
            </a: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AutoNum type="alphaLcPeriod"/>
            </a:pP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variate analysis</a:t>
            </a: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AutoNum type="alpha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Scenarios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00000"/>
              <a:buFont typeface="Wingdings" panose="05000000000000000000" charset="0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00000"/>
              <a:buFont typeface="Wingdings" panose="05000000000000000000" charset="0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 panose="02000000000000000000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2274" y="1134438"/>
            <a:ext cx="10345132" cy="549275"/>
          </a:xfrm>
        </p:spPr>
        <p:txBody>
          <a:bodyPr>
            <a:normAutofit/>
          </a:bodyPr>
          <a:p>
            <a:r>
              <a:rPr lang="en-I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Problem/Objective</a:t>
            </a:r>
            <a:endParaRPr lang="en-IN" sz="2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59200" y="2207506"/>
            <a:ext cx="11852635" cy="1445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Aim is to recommend </a:t>
            </a:r>
            <a:r>
              <a:rPr lang="en-IN" altLang="en-US" sz="2000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Best Waching machine Based on</a:t>
            </a:r>
            <a:endParaRPr lang="en-IN" altLang="en-US" sz="2000" dirty="0">
              <a:solidFill>
                <a:schemeClr val="tx1"/>
              </a:solidFill>
              <a:latin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</a:pPr>
            <a:r>
              <a:rPr lang="en-IN" altLang="en-US" sz="2000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      Price,Brand,load,Warrenty and their budget. </a:t>
            </a:r>
            <a:endParaRPr lang="en-I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0" y="-1604327"/>
            <a:ext cx="9144000" cy="2387600"/>
          </a:xfrm>
        </p:spPr>
        <p:txBody>
          <a:bodyPr/>
          <a:p>
            <a:r>
              <a:rPr lang="en-IN" sz="4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used for DataCollection</a:t>
            </a:r>
            <a:endParaRPr lang="en-IN" sz="4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pr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21945" y="878205"/>
            <a:ext cx="11260455" cy="54235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/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8650" indent="-514350">
              <a:buFont typeface="Wingdings" panose="05000000000000000000" charset="0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457200">
              <a:buFont typeface="Wingdings" panose="05000000000000000000" charset="0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Beautiful Soup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457200">
              <a:buFont typeface="Wingdings" panose="05000000000000000000" charset="0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Numpy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457200">
              <a:buFont typeface="Wingdings" panose="05000000000000000000" charset="0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Pandas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457200">
              <a:buFont typeface="Wingdings" panose="05000000000000000000" charset="0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Regex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457200">
              <a:buFont typeface="Wingdings" panose="05000000000000000000" charset="0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457200">
              <a:buFont typeface="Wingdings" panose="05000000000000000000" charset="0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609600" y="549275"/>
            <a:ext cx="10972800" cy="58293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endParaRPr lang="en-IN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 flipH="1">
            <a:off x="4431665" y="364490"/>
            <a:ext cx="24955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  <a:endParaRPr lang="en-IN" altLang="en-US" sz="36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Placeholder 4" descr="pr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990" y="1055370"/>
            <a:ext cx="10500360" cy="51955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9954" y="573484"/>
            <a:ext cx="10703351" cy="99924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</a:t>
            </a:r>
            <a:r>
              <a:rPr lang="en-IN" altLang="en-US" sz="4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teps</a:t>
            </a:r>
            <a:br>
              <a:rPr lang="en-US" sz="4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487" y="1357460"/>
            <a:ext cx="10901313" cy="4819503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Special characters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(,).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Removing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characters(%,₹).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Conversions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the Column.(Unnamed: 0)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5420" y="-65405"/>
            <a:ext cx="10515600" cy="1325563"/>
          </a:xfrm>
        </p:spPr>
        <p:txBody>
          <a:bodyPr/>
          <a:lstStyle/>
          <a:p>
            <a:r>
              <a:rPr lang="en-IN" sz="4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Cleaned</a:t>
            </a:r>
            <a:r>
              <a:rPr lang="en-IN" sz="4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endParaRPr lang="en-IN" sz="4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pr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3120" y="1256030"/>
            <a:ext cx="9888855" cy="55314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4165</Words>
  <Application>WPS Presentation</Application>
  <PresentationFormat/>
  <Paragraphs>243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SimSun</vt:lpstr>
      <vt:lpstr>Wingdings</vt:lpstr>
      <vt:lpstr>Arial</vt:lpstr>
      <vt:lpstr>Calibri</vt:lpstr>
      <vt:lpstr>Lato Black</vt:lpstr>
      <vt:lpstr>Times New Roman</vt:lpstr>
      <vt:lpstr>Wingdings</vt:lpstr>
      <vt:lpstr>Modern No. 20</vt:lpstr>
      <vt:lpstr>Microsoft YaHei</vt:lpstr>
      <vt:lpstr>Arial Unicode MS</vt:lpstr>
      <vt:lpstr>Libre Baskerville</vt:lpstr>
      <vt:lpstr>Office Theme</vt:lpstr>
      <vt:lpstr>PowerPoint 演示文稿</vt:lpstr>
      <vt:lpstr>PowerPoint 演示文稿</vt:lpstr>
      <vt:lpstr>Agenda</vt:lpstr>
      <vt:lpstr>Business Problem/Objective</vt:lpstr>
      <vt:lpstr>Website used for DataCollection</vt:lpstr>
      <vt:lpstr>PowerPoint 演示文稿</vt:lpstr>
      <vt:lpstr>PowerPoint 演示文稿</vt:lpstr>
      <vt:lpstr>Cleaning steps </vt:lpstr>
      <vt:lpstr>Cleaned Data</vt:lpstr>
      <vt:lpstr>Basic Exploration </vt:lpstr>
      <vt:lpstr>Data Visualization</vt:lpstr>
      <vt:lpstr>PowerPoint 演示文稿</vt:lpstr>
      <vt:lpstr>                Uni-Variate Analysis        Single Categorical and Single Numerical</vt:lpstr>
      <vt:lpstr>Distribution of Brands</vt:lpstr>
      <vt:lpstr>Distribution of Ratings</vt:lpstr>
      <vt:lpstr>Distributions of Discount and Price</vt:lpstr>
      <vt:lpstr>PowerPoint 演示文稿</vt:lpstr>
      <vt:lpstr>                Bi-Variate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Multi-Variate Analysis</vt:lpstr>
      <vt:lpstr>PowerPoint 演示文稿</vt:lpstr>
      <vt:lpstr>PowerPoint 演示文稿</vt:lpstr>
      <vt:lpstr>PowerPoint 演示文稿</vt:lpstr>
      <vt:lpstr>PowerPoint 演示文稿</vt:lpstr>
      <vt:lpstr>Conclusion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Raghu Ram Aduri</dc:creator>
  <cp:lastModifiedBy>Vemula Sri latha</cp:lastModifiedBy>
  <cp:revision>3</cp:revision>
  <dcterms:created xsi:type="dcterms:W3CDTF">2022-11-18T14:56:00Z</dcterms:created>
  <dcterms:modified xsi:type="dcterms:W3CDTF">2022-12-18T13:51:14Z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AFA474C4141143E3BD7A44CB81262FB4</vt:lpwstr>
  </property>
  <property fmtid="{D5CDD505-2E9C-101B-9397-08002B2CF9AE}" pid="3" name="KSOProductBuildVer">
    <vt:lpwstr>1033-11.2.0.11417</vt:lpwstr>
  </property>
</Properties>
</file>