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5"/>
  </p:notesMasterIdLst>
  <p:sldIdLst>
    <p:sldId id="278" r:id="rId5"/>
    <p:sldId id="279" r:id="rId6"/>
    <p:sldId id="280" r:id="rId7"/>
    <p:sldId id="284" r:id="rId8"/>
    <p:sldId id="290" r:id="rId9"/>
    <p:sldId id="295" r:id="rId10"/>
    <p:sldId id="296" r:id="rId11"/>
    <p:sldId id="292" r:id="rId12"/>
    <p:sldId id="294" r:id="rId13"/>
    <p:sldId id="293"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F4C4B4-D9B1-4629-9849-E41927F8720D}" v="4" dt="2024-01-04T09:12:29.010"/>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96" d="100"/>
          <a:sy n="96" d="100"/>
        </p:scale>
        <p:origin x="178"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IN" b="1" i="0" dirty="0">
                <a:solidFill>
                  <a:srgbClr val="1F2328"/>
                </a:solidFill>
                <a:effectLst/>
                <a:latin typeface="Century Gothic" panose="020B0502020202020204" pitchFamily="34" charset="0"/>
                <a:cs typeface="Cavolini" panose="020B0502040204020203" pitchFamily="66" charset="0"/>
              </a:rPr>
              <a:t>MAGIC TELESCOPE PREDICTION</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solidFill>
                  <a:schemeClr val="bg1"/>
                </a:solidFill>
              </a:rPr>
              <a:t>h</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000" dirty="0">
                <a:latin typeface="Arial Black" panose="020B0604020202020204" pitchFamily="34" charset="0"/>
                <a:ea typeface="Arial Regular" pitchFamily="34" charset="-122"/>
                <a:cs typeface="Arial Black" panose="020B0604020202020204" pitchFamily="34" charset="0"/>
              </a:rPr>
              <a:t>Group MEMBERS</a:t>
            </a:r>
            <a:endParaRPr lang="en-US" sz="40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5" y="2770632"/>
            <a:ext cx="6169545" cy="3122168"/>
          </a:xfrm>
        </p:spPr>
        <p:txBody>
          <a:bodyPr/>
          <a:lstStyle/>
          <a:p>
            <a:r>
              <a:rPr lang="en-US" dirty="0"/>
              <a:t>CHIRAG DUGAR 22BAI10161</a:t>
            </a:r>
          </a:p>
          <a:p>
            <a:r>
              <a:rPr lang="en-US" dirty="0"/>
              <a:t>SHUBAM GUPTA 22BAI10187</a:t>
            </a:r>
          </a:p>
          <a:p>
            <a:r>
              <a:rPr lang="en-US" dirty="0"/>
              <a:t>DARPAN DEEPAK NEMADE 22BAI10197</a:t>
            </a:r>
          </a:p>
          <a:p>
            <a:r>
              <a:rPr lang="en-US" dirty="0"/>
              <a:t>SREEKANT PATNAIK 22BAI10115</a:t>
            </a:r>
          </a:p>
          <a:p>
            <a:r>
              <a:rPr lang="en-US"/>
              <a:t>S.ROHITHKUMAR  22BAI10081</a:t>
            </a:r>
            <a:endParaRPr lang="en-US" dirty="0"/>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GB" sz="2000" b="0" i="0" dirty="0">
                <a:solidFill>
                  <a:srgbClr val="0070C0"/>
                </a:solidFill>
                <a:effectLst/>
                <a:latin typeface="-apple-system"/>
              </a:rPr>
              <a:t> The aim of this project is to create a model which is used  to classify gamma rays and hadrons in astrophysics using machine learning techniques like Logistic Regression, Decision Tree, Random Forest, and Ensemble. The primary objective is to develop a classification prediction system capable of distinguishing between gamma rays and hadrons in the field of astrophysics.</a:t>
            </a:r>
            <a:endParaRPr lang="en-US" sz="2000" dirty="0">
              <a:solidFill>
                <a:srgbClr val="0070C0"/>
              </a:solidFill>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sz="4400" b="1" u="sng" dirty="0">
                <a:solidFill>
                  <a:srgbClr val="202C8F"/>
                </a:solidFill>
                <a:latin typeface="Arial Black" panose="020B0604020202020204" pitchFamily="34" charset="0"/>
                <a:cs typeface="Arial Black" panose="020B0604020202020204" pitchFamily="34" charset="0"/>
              </a:rPr>
              <a:t>objective</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4" name="Content Placeholder 3">
            <a:extLst>
              <a:ext uri="{FF2B5EF4-FFF2-40B4-BE49-F238E27FC236}">
                <a16:creationId xmlns:a16="http://schemas.microsoft.com/office/drawing/2014/main" id="{F317F293-2FB3-996B-25FF-A07DD35979E4}"/>
              </a:ext>
            </a:extLst>
          </p:cNvPr>
          <p:cNvSpPr>
            <a:spLocks noGrp="1"/>
          </p:cNvSpPr>
          <p:nvPr>
            <p:ph sz="half" idx="1"/>
          </p:nvPr>
        </p:nvSpPr>
        <p:spPr>
          <a:xfrm>
            <a:off x="442452" y="2231923"/>
            <a:ext cx="11277599" cy="4100051"/>
          </a:xfrm>
        </p:spPr>
        <p:txBody>
          <a:bodyPr/>
          <a:lstStyle/>
          <a:p>
            <a:pPr marL="0" indent="0">
              <a:buNone/>
            </a:pPr>
            <a:r>
              <a:rPr lang="en-GB" dirty="0"/>
              <a:t>This project motivation was to distinguishing between gamma and hadron rays helps us gain insights into the most energetic and exotic phenomena occurring in the universe. By separating these two types of particles, scientists can study the processes associated with gamma rays, such as the birth and death of stars, cosmic explosions, and the behaviour of matter in extreme conditions. </a:t>
            </a:r>
          </a:p>
          <a:p>
            <a:pPr marL="0" indent="0">
              <a:buNone/>
            </a:pPr>
            <a:r>
              <a:rPr lang="en-GB" dirty="0"/>
              <a:t>Discriminating between gamma and hadron rays enables scientists to filter out background noise and focus on the genuine gamma-ray signals. This distinction ensures that observations and measurements are not contaminated by hadronic signals that can mimic gamma-ray signatures.</a:t>
            </a:r>
            <a:endParaRPr lang="en-IN" dirty="0"/>
          </a:p>
        </p:txBody>
      </p:sp>
    </p:spTree>
    <p:extLst>
      <p:ext uri="{BB962C8B-B14F-4D97-AF65-F5344CB8AC3E}">
        <p14:creationId xmlns:p14="http://schemas.microsoft.com/office/powerpoint/2010/main" val="288647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sz="3200" u="sng" dirty="0"/>
              <a:t>Comparison between model</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5</a:t>
            </a:fld>
            <a:endParaRPr lang="en-US" dirty="0"/>
          </a:p>
        </p:txBody>
      </p:sp>
      <p:graphicFrame>
        <p:nvGraphicFramePr>
          <p:cNvPr id="5" name="Content Placeholder 4">
            <a:extLst>
              <a:ext uri="{FF2B5EF4-FFF2-40B4-BE49-F238E27FC236}">
                <a16:creationId xmlns:a16="http://schemas.microsoft.com/office/drawing/2014/main" id="{41C1F2BD-51AB-CC86-0A71-EFFE85E2C6B9}"/>
              </a:ext>
            </a:extLst>
          </p:cNvPr>
          <p:cNvGraphicFramePr>
            <a:graphicFrameLocks noGrp="1"/>
          </p:cNvGraphicFramePr>
          <p:nvPr>
            <p:ph sz="half" idx="2"/>
            <p:extLst>
              <p:ext uri="{D42A27DB-BD31-4B8C-83A1-F6EECF244321}">
                <p14:modId xmlns:p14="http://schemas.microsoft.com/office/powerpoint/2010/main" val="2966212894"/>
              </p:ext>
            </p:extLst>
          </p:nvPr>
        </p:nvGraphicFramePr>
        <p:xfrm>
          <a:off x="3684590" y="2248397"/>
          <a:ext cx="8248330" cy="4242234"/>
        </p:xfrm>
        <a:graphic>
          <a:graphicData uri="http://schemas.openxmlformats.org/drawingml/2006/table">
            <a:tbl>
              <a:tblPr firstRow="1" bandRow="1">
                <a:tableStyleId>{EB344D84-9AFB-497E-A393-DC336BA19D2E}</a:tableStyleId>
              </a:tblPr>
              <a:tblGrid>
                <a:gridCol w="2273800">
                  <a:extLst>
                    <a:ext uri="{9D8B030D-6E8A-4147-A177-3AD203B41FA5}">
                      <a16:colId xmlns:a16="http://schemas.microsoft.com/office/drawing/2014/main" val="977990290"/>
                    </a:ext>
                  </a:extLst>
                </a:gridCol>
                <a:gridCol w="208280">
                  <a:extLst>
                    <a:ext uri="{9D8B030D-6E8A-4147-A177-3AD203B41FA5}">
                      <a16:colId xmlns:a16="http://schemas.microsoft.com/office/drawing/2014/main" val="3479646479"/>
                    </a:ext>
                  </a:extLst>
                </a:gridCol>
                <a:gridCol w="1950637">
                  <a:extLst>
                    <a:ext uri="{9D8B030D-6E8A-4147-A177-3AD203B41FA5}">
                      <a16:colId xmlns:a16="http://schemas.microsoft.com/office/drawing/2014/main" val="622626225"/>
                    </a:ext>
                  </a:extLst>
                </a:gridCol>
                <a:gridCol w="1941095">
                  <a:extLst>
                    <a:ext uri="{9D8B030D-6E8A-4147-A177-3AD203B41FA5}">
                      <a16:colId xmlns:a16="http://schemas.microsoft.com/office/drawing/2014/main" val="3144510588"/>
                    </a:ext>
                  </a:extLst>
                </a:gridCol>
                <a:gridCol w="1874518">
                  <a:extLst>
                    <a:ext uri="{9D8B030D-6E8A-4147-A177-3AD203B41FA5}">
                      <a16:colId xmlns:a16="http://schemas.microsoft.com/office/drawing/2014/main" val="3522447816"/>
                    </a:ext>
                  </a:extLst>
                </a:gridCol>
              </a:tblGrid>
              <a:tr h="611438">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1" i="0" kern="1200" dirty="0">
                          <a:solidFill>
                            <a:schemeClr val="tx1"/>
                          </a:solidFill>
                          <a:effectLst/>
                          <a:latin typeface="+mn-lt"/>
                          <a:ea typeface="+mn-ea"/>
                          <a:cs typeface="+mn-cs"/>
                        </a:rPr>
                        <a:t>Accuracy</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b="1" dirty="0">
                          <a:solidFill>
                            <a:schemeClr val="tx1"/>
                          </a:solidFill>
                          <a:effectLst/>
                        </a:rPr>
                        <a:t>Precision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1" i="0" kern="1200" dirty="0">
                          <a:solidFill>
                            <a:schemeClr val="tx1"/>
                          </a:solidFill>
                          <a:effectLst/>
                          <a:latin typeface="+mn-lt"/>
                          <a:ea typeface="+mn-ea"/>
                          <a:cs typeface="+mn-cs"/>
                        </a:rPr>
                        <a:t>Recall</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3778986"/>
                  </a:ext>
                </a:extLst>
              </a:tr>
              <a:tr h="611438">
                <a:tc>
                  <a:txBody>
                    <a:bodyPr/>
                    <a:lstStyle/>
                    <a:p>
                      <a:r>
                        <a:rPr lang="en-IN" sz="2000" b="1" i="0" kern="1200" dirty="0">
                          <a:solidFill>
                            <a:schemeClr val="dk1"/>
                          </a:solidFill>
                          <a:effectLst/>
                          <a:latin typeface="+mn-lt"/>
                          <a:ea typeface="+mn-ea"/>
                          <a:cs typeface="+mn-cs"/>
                        </a:rPr>
                        <a:t>Logistic Regression</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dirty="0">
                          <a:effectLst/>
                        </a:rPr>
                        <a:t>76.707640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79.967105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dirty="0">
                          <a:effectLst/>
                        </a:rPr>
                        <a:t>73.244953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7575119"/>
                  </a:ext>
                </a:extLst>
              </a:tr>
              <a:tr h="611438">
                <a:tc>
                  <a:txBody>
                    <a:bodyPr/>
                    <a:lstStyle/>
                    <a:p>
                      <a:r>
                        <a:rPr lang="en-IN" sz="2000" b="1" i="0" kern="1200" dirty="0">
                          <a:solidFill>
                            <a:schemeClr val="dk1"/>
                          </a:solidFill>
                          <a:effectLst/>
                          <a:latin typeface="+mn-lt"/>
                          <a:ea typeface="+mn-ea"/>
                          <a:cs typeface="+mn-cs"/>
                        </a:rPr>
                        <a:t>Decision Tree</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dirty="0">
                          <a:effectLst/>
                        </a:rPr>
                        <a:t>89.466314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87.023543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dirty="0">
                          <a:effectLst/>
                        </a:rPr>
                        <a:t>93.552275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9424517"/>
                  </a:ext>
                </a:extLst>
              </a:tr>
              <a:tr h="611438">
                <a:tc>
                  <a:txBody>
                    <a:bodyPr/>
                    <a:lstStyle/>
                    <a:p>
                      <a:r>
                        <a:rPr lang="en-IN" sz="2000" b="1" i="0" kern="1200" dirty="0">
                          <a:solidFill>
                            <a:schemeClr val="dk1"/>
                          </a:solidFill>
                          <a:effectLst/>
                          <a:latin typeface="+mn-lt"/>
                          <a:ea typeface="+mn-ea"/>
                          <a:cs typeface="+mn-cs"/>
                        </a:rPr>
                        <a:t>Random Forest</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dirty="0">
                          <a:effectLst/>
                        </a:rPr>
                        <a:t>93.558425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92.162554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dirty="0">
                          <a:effectLst/>
                        </a:rPr>
                        <a:t>95.661344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627934"/>
                  </a:ext>
                </a:extLst>
              </a:tr>
              <a:tr h="611438">
                <a:tc>
                  <a:txBody>
                    <a:bodyPr/>
                    <a:lstStyle/>
                    <a:p>
                      <a:pPr algn="r" fontAlgn="ctr"/>
                      <a:r>
                        <a:rPr lang="en-IN" sz="2000" b="1" dirty="0">
                          <a:effectLst/>
                        </a:rPr>
                        <a:t>Gradient Boosting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dirty="0">
                          <a:effectLst/>
                        </a:rPr>
                        <a:t>93.698460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92.577440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dirty="0">
                          <a:effectLst/>
                        </a:rPr>
                        <a:t>95.45043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3499169"/>
                  </a:ext>
                </a:extLst>
              </a:tr>
              <a:tr h="611438">
                <a:tc>
                  <a:txBody>
                    <a:bodyPr/>
                    <a:lstStyle/>
                    <a:p>
                      <a:r>
                        <a:rPr lang="en-IN" sz="2000" b="1" i="0" kern="1200" dirty="0">
                          <a:solidFill>
                            <a:schemeClr val="dk1"/>
                          </a:solidFill>
                          <a:effectLst/>
                          <a:latin typeface="+mn-lt"/>
                          <a:ea typeface="+mn-ea"/>
                          <a:cs typeface="+mn-cs"/>
                        </a:rPr>
                        <a:t>Extreme Gradient Boosting</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dirty="0">
                          <a:effectLst/>
                        </a:rPr>
                        <a:t>91.909133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92.396244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dirty="0">
                          <a:effectLst/>
                        </a:rPr>
                        <a:t>91.895149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0762055"/>
                  </a:ext>
                </a:extLst>
              </a:tr>
            </a:tbl>
          </a:graphicData>
        </a:graphic>
      </p:graphicFrame>
    </p:spTree>
    <p:extLst>
      <p:ext uri="{BB962C8B-B14F-4D97-AF65-F5344CB8AC3E}">
        <p14:creationId xmlns:p14="http://schemas.microsoft.com/office/powerpoint/2010/main" val="3170280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sz="4400" b="1" u="sng" dirty="0">
                <a:solidFill>
                  <a:schemeClr val="accent6"/>
                </a:solidFill>
                <a:latin typeface="Arial Black" panose="020B0604020202020204" pitchFamily="34" charset="0"/>
                <a:cs typeface="Arial Black" panose="020B0604020202020204" pitchFamily="34" charset="0"/>
              </a:rPr>
              <a:t>APPLICATION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F317F293-2FB3-996B-25FF-A07DD35979E4}"/>
              </a:ext>
            </a:extLst>
          </p:cNvPr>
          <p:cNvSpPr>
            <a:spLocks noGrp="1"/>
          </p:cNvSpPr>
          <p:nvPr>
            <p:ph sz="half" idx="1"/>
          </p:nvPr>
        </p:nvSpPr>
        <p:spPr>
          <a:xfrm>
            <a:off x="442452" y="2231923"/>
            <a:ext cx="11277599" cy="4100051"/>
          </a:xfrm>
        </p:spPr>
        <p:txBody>
          <a:bodyPr/>
          <a:lstStyle/>
          <a:p>
            <a:pPr marL="342900" indent="-342900">
              <a:buAutoNum type="arabicPeriod"/>
            </a:pPr>
            <a:r>
              <a:rPr lang="en-GB" sz="2000" dirty="0"/>
              <a:t>In High-Energy Astrophysics:  </a:t>
            </a:r>
            <a:r>
              <a:rPr lang="en-GB" sz="2000" b="0" i="0" dirty="0">
                <a:solidFill>
                  <a:srgbClr val="374151"/>
                </a:solidFill>
                <a:effectLst/>
                <a:latin typeface="Söhne"/>
              </a:rPr>
              <a:t>Understanding the mechanisms behind the acceleration and emission of high-energy gamma rays provides insights into the extreme environments and processes occurring in the universe.</a:t>
            </a:r>
          </a:p>
          <a:p>
            <a:pPr marL="342900" indent="-342900">
              <a:buFont typeface="+mj-lt"/>
              <a:buAutoNum type="arabicPeriod"/>
            </a:pPr>
            <a:r>
              <a:rPr lang="en-GB" sz="2000" dirty="0"/>
              <a:t>In Gamma-Ray Bursts (GRBs) Studies: </a:t>
            </a:r>
            <a:r>
              <a:rPr lang="en-GB" sz="2000" b="0" i="0" dirty="0">
                <a:solidFill>
                  <a:srgbClr val="374151"/>
                </a:solidFill>
                <a:effectLst/>
                <a:latin typeface="Söhne"/>
              </a:rPr>
              <a:t>MAGIC telescopes contribute to the study of gamma-ray bursts, which are brief and intense emissions of gamma rays associated with the most energetic explosions in the universe. Observations of GRBs help researchers investigate the processes involved in stellar collapse, neutron star mergers, and other cataclysmic events, shedding light on the nature of these powerful phenomena.</a:t>
            </a:r>
            <a:endParaRPr lang="en-GB" sz="2000" dirty="0"/>
          </a:p>
          <a:p>
            <a:pPr marL="342900" indent="-342900">
              <a:buFont typeface="+mj-lt"/>
              <a:buAutoNum type="arabicPeriod"/>
            </a:pPr>
            <a:r>
              <a:rPr lang="en-GB" sz="2000" dirty="0"/>
              <a:t>Dark Matter Searches: </a:t>
            </a:r>
            <a:r>
              <a:rPr lang="en-GB" sz="2000" b="0" i="0" dirty="0">
                <a:solidFill>
                  <a:srgbClr val="374151"/>
                </a:solidFill>
                <a:effectLst/>
                <a:latin typeface="Söhne"/>
              </a:rPr>
              <a:t>Gamma-ray telescopes can be employed in the search for dark matter. They look for potential gamma-ray signals associated with the annihilation or decay of dark matter particles in regions of the universe where dark matter is expected to be concentrated. Investigating gamma-ray emissions from regions rich in dark matter could provide indirect evidence and help constrain the properties of dark matter.</a:t>
            </a:r>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960017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sz="4400" b="1" u="sng" dirty="0">
                <a:solidFill>
                  <a:schemeClr val="accent6"/>
                </a:solidFill>
                <a:latin typeface="Arial Black" panose="020B0604020202020204" pitchFamily="34" charset="0"/>
                <a:cs typeface="Arial Black" panose="020B0604020202020204" pitchFamily="34" charset="0"/>
              </a:rPr>
              <a:t>APPLICATION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4" name="Content Placeholder 3">
            <a:extLst>
              <a:ext uri="{FF2B5EF4-FFF2-40B4-BE49-F238E27FC236}">
                <a16:creationId xmlns:a16="http://schemas.microsoft.com/office/drawing/2014/main" id="{F317F293-2FB3-996B-25FF-A07DD35979E4}"/>
              </a:ext>
            </a:extLst>
          </p:cNvPr>
          <p:cNvSpPr>
            <a:spLocks noGrp="1"/>
          </p:cNvSpPr>
          <p:nvPr>
            <p:ph sz="half" idx="1"/>
          </p:nvPr>
        </p:nvSpPr>
        <p:spPr>
          <a:xfrm>
            <a:off x="442452" y="2231923"/>
            <a:ext cx="11277599" cy="4100051"/>
          </a:xfrm>
        </p:spPr>
        <p:txBody>
          <a:bodyPr/>
          <a:lstStyle/>
          <a:p>
            <a:pPr marL="0" indent="0">
              <a:buNone/>
            </a:pPr>
            <a:r>
              <a:rPr lang="en-IN" sz="2000" b="1" dirty="0">
                <a:latin typeface="Söhne"/>
              </a:rPr>
              <a:t>4.</a:t>
            </a:r>
            <a:r>
              <a:rPr lang="en-IN" sz="2000" b="1" i="0" dirty="0">
                <a:effectLst/>
                <a:latin typeface="Söhne"/>
              </a:rPr>
              <a:t> Cosmic-Ray Physics:  </a:t>
            </a:r>
            <a:r>
              <a:rPr lang="en-GB" sz="2000" b="0" i="0" dirty="0">
                <a:solidFill>
                  <a:srgbClr val="374151"/>
                </a:solidFill>
                <a:effectLst/>
                <a:latin typeface="Söhne"/>
              </a:rPr>
              <a:t>Telescopes like MAGIC contribute to the study of cosmic rays by detecting gamma rays produced through interactions of cosmic rays with matter or radiation fields. Understanding the composition and energy distribution of cosmic rays helps scientists unravel the origins and acceleration mechanisms of these high-energy particles.</a:t>
            </a:r>
          </a:p>
          <a:p>
            <a:pPr marL="342900" indent="-342900">
              <a:buFont typeface="+mj-lt"/>
              <a:buAutoNum type="arabicPeriod"/>
            </a:pPr>
            <a:endParaRPr lang="en-GB" sz="2000" dirty="0">
              <a:solidFill>
                <a:srgbClr val="374151"/>
              </a:solidFill>
              <a:latin typeface="Söhne"/>
            </a:endParaRPr>
          </a:p>
          <a:p>
            <a:pPr marL="0" indent="0">
              <a:buNone/>
            </a:pPr>
            <a:r>
              <a:rPr lang="en-GB" sz="2000" b="1" i="0" dirty="0">
                <a:solidFill>
                  <a:srgbClr val="202C8F"/>
                </a:solidFill>
                <a:effectLst/>
                <a:latin typeface="Söhne"/>
              </a:rPr>
              <a:t>5.</a:t>
            </a:r>
            <a:r>
              <a:rPr lang="en-GB" sz="2000" b="1" i="0" dirty="0">
                <a:effectLst/>
                <a:latin typeface="Söhne"/>
              </a:rPr>
              <a:t> Active Galactic Nuclei (AGN) Research:   </a:t>
            </a:r>
            <a:r>
              <a:rPr lang="en-GB" sz="2000" b="0" i="0" dirty="0">
                <a:solidFill>
                  <a:srgbClr val="374151"/>
                </a:solidFill>
                <a:effectLst/>
                <a:latin typeface="Söhne"/>
              </a:rPr>
              <a:t>AGNs are powerful sources of gamma-ray emission, and gamma-ray telescopes play a crucial role in studying these energetic phenomena. Observations of gamma rays from AGNs aid in investigating the central engines of these active galaxies, studying relativistic jets, and understanding the connection between supermassive black holes and their surrounding environments.</a:t>
            </a:r>
            <a:endParaRPr lang="en-GB" sz="2000"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2355550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022557" y="594360"/>
            <a:ext cx="6272980" cy="747252"/>
          </a:xfrm>
        </p:spPr>
        <p:txBody>
          <a:bodyPr/>
          <a:lstStyle/>
          <a:p>
            <a:r>
              <a:rPr lang="en-US" dirty="0"/>
              <a:t>FUTURE SCOPE</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022557" y="1484673"/>
            <a:ext cx="7718320" cy="3451122"/>
          </a:xfrm>
        </p:spPr>
        <p:txBody>
          <a:bodyPr/>
          <a:lstStyle/>
          <a:p>
            <a:pPr marL="342900" indent="-342900">
              <a:buFont typeface="+mj-lt"/>
              <a:buAutoNum type="arabicPeriod"/>
            </a:pPr>
            <a:r>
              <a:rPr lang="en-GB" sz="1800" b="1" i="0" dirty="0">
                <a:effectLst/>
                <a:latin typeface="Söhne"/>
              </a:rPr>
              <a:t>Enhanced Sensitivity and Resolution:</a:t>
            </a:r>
            <a:r>
              <a:rPr lang="en-GB" sz="1800" b="0" i="0" dirty="0">
                <a:solidFill>
                  <a:srgbClr val="374151"/>
                </a:solidFill>
                <a:effectLst/>
                <a:latin typeface="Söhne"/>
              </a:rPr>
              <a:t> Advances in detector technologies and calibration techniques may lead to improved sensitivity and spatial resolution of the MAGIC telescope. This can enable the detection and study of fainter or more distant gamma-ray sources with greater detail.</a:t>
            </a:r>
          </a:p>
          <a:p>
            <a:pPr marL="342900" indent="-342900">
              <a:buFont typeface="+mj-lt"/>
              <a:buAutoNum type="arabicPeriod"/>
            </a:pPr>
            <a:r>
              <a:rPr lang="en-GB" sz="1800" b="1" i="0" dirty="0">
                <a:effectLst/>
                <a:latin typeface="Söhne"/>
              </a:rPr>
              <a:t>Monitoring Transient Events:</a:t>
            </a:r>
            <a:r>
              <a:rPr lang="en-GB" sz="1800" b="0" i="0" dirty="0">
                <a:solidFill>
                  <a:srgbClr val="374151"/>
                </a:solidFill>
                <a:effectLst/>
                <a:latin typeface="Söhne"/>
              </a:rPr>
              <a:t> The MAGIC telescope may play a crucial role in monitoring transient or variable gamma-ray sources. Continuous improvements in response time and observational efficiency could contribute to a better understanding of dynamic processes in the universe.</a:t>
            </a:r>
            <a:r>
              <a:rPr lang="en-GB" sz="1800" dirty="0">
                <a:solidFill>
                  <a:srgbClr val="374151"/>
                </a:solidFill>
                <a:latin typeface="Söhne"/>
              </a:rPr>
              <a:t>   </a:t>
            </a:r>
          </a:p>
          <a:p>
            <a:pPr marL="342900" indent="-342900">
              <a:buFont typeface="+mj-lt"/>
              <a:buAutoNum type="arabicPeriod"/>
            </a:pPr>
            <a:r>
              <a:rPr lang="en-GB" sz="1800" b="1" i="0" dirty="0">
                <a:effectLst/>
                <a:latin typeface="Söhne"/>
              </a:rPr>
              <a:t>Extended Observation Time:</a:t>
            </a:r>
            <a:r>
              <a:rPr lang="en-GB" sz="1800" b="0" i="0" dirty="0">
                <a:solidFill>
                  <a:srgbClr val="374151"/>
                </a:solidFill>
                <a:effectLst/>
                <a:latin typeface="Söhne"/>
              </a:rPr>
              <a:t> Efforts to increase the observation time and duty cycle of the MAGIC telescope, possibly through automation and remote operation, could enhance the instrument's overall efficiency in capturing rare and short-duration gamma-ray events.</a:t>
            </a:r>
            <a:endParaRPr lang="en-US" sz="1800" dirty="0"/>
          </a:p>
        </p:txBody>
      </p:sp>
    </p:spTree>
    <p:extLst>
      <p:ext uri="{BB962C8B-B14F-4D97-AF65-F5344CB8AC3E}">
        <p14:creationId xmlns:p14="http://schemas.microsoft.com/office/powerpoint/2010/main" val="94818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170040" y="1199536"/>
            <a:ext cx="6272980" cy="747252"/>
          </a:xfrm>
        </p:spPr>
        <p:txBody>
          <a:bodyPr/>
          <a:lstStyle/>
          <a:p>
            <a:r>
              <a:rPr lang="en-US" dirty="0"/>
              <a:t>FUTURE SCOPE</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914400" y="2064776"/>
            <a:ext cx="6725265" cy="3020572"/>
          </a:xfrm>
        </p:spPr>
        <p:txBody>
          <a:bodyPr/>
          <a:lstStyle/>
          <a:p>
            <a:r>
              <a:rPr lang="en-US" sz="1600" dirty="0"/>
              <a:t>4.</a:t>
            </a:r>
            <a:r>
              <a:rPr lang="en-GB" sz="1600" b="1" i="0" dirty="0">
                <a:effectLst/>
                <a:latin typeface="Söhne"/>
              </a:rPr>
              <a:t> High-Redshift Gamma-Ray Sources:</a:t>
            </a:r>
            <a:r>
              <a:rPr lang="en-GB" sz="1600" b="0" i="0" dirty="0">
                <a:solidFill>
                  <a:srgbClr val="374151"/>
                </a:solidFill>
                <a:effectLst/>
                <a:latin typeface="Söhne"/>
              </a:rPr>
              <a:t> The MAGIC telescope may contribute to the study of gamma-ray sources at high redshifts, exploring distant regions of the universe. Detecting gamma rays from such sources could offer valuable information about the early stages of galaxy formation, active galactic nuclei, and other cosmological phenomena.</a:t>
            </a:r>
          </a:p>
          <a:p>
            <a:r>
              <a:rPr lang="en-GB" sz="1600" dirty="0">
                <a:solidFill>
                  <a:srgbClr val="374151"/>
                </a:solidFill>
                <a:latin typeface="Söhne"/>
              </a:rPr>
              <a:t>5.</a:t>
            </a:r>
            <a:r>
              <a:rPr lang="en-GB" sz="1600" b="1" i="0" dirty="0">
                <a:effectLst/>
                <a:latin typeface="Söhne"/>
              </a:rPr>
              <a:t> Dark Matter Searches:</a:t>
            </a:r>
            <a:r>
              <a:rPr lang="en-GB" sz="1600" b="0" i="0" dirty="0">
                <a:solidFill>
                  <a:srgbClr val="374151"/>
                </a:solidFill>
                <a:effectLst/>
                <a:latin typeface="Söhne"/>
              </a:rPr>
              <a:t> The MAGIC telescope, with its high sensitivity to gamma rays, may play a role in ongoing and future experiments searching for signals of dark matter. Observations could be designed to investigate potential gamma-ray signatures associated with dark matter annihilation or decay, contributing to the broader effort in understanding the nature of dark matter.</a:t>
            </a:r>
            <a:endParaRPr lang="en-US" sz="1600" dirty="0"/>
          </a:p>
        </p:txBody>
      </p:sp>
    </p:spTree>
    <p:extLst>
      <p:ext uri="{BB962C8B-B14F-4D97-AF65-F5344CB8AC3E}">
        <p14:creationId xmlns:p14="http://schemas.microsoft.com/office/powerpoint/2010/main" val="76293244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C65B2F8CF761E4BB39A79009F557D9E" ma:contentTypeVersion="3" ma:contentTypeDescription="Create a new document." ma:contentTypeScope="" ma:versionID="50380910c099fa0fbce99b37533d5520">
  <xsd:schema xmlns:xsd="http://www.w3.org/2001/XMLSchema" xmlns:xs="http://www.w3.org/2001/XMLSchema" xmlns:p="http://schemas.microsoft.com/office/2006/metadata/properties" xmlns:ns3="f23751fe-5ab4-4ebd-a0fa-00310085f58a" targetNamespace="http://schemas.microsoft.com/office/2006/metadata/properties" ma:root="true" ma:fieldsID="57aeacd3f505b4439efab812f2e42d4b" ns3:_="">
    <xsd:import namespace="f23751fe-5ab4-4ebd-a0fa-00310085f58a"/>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3751fe-5ab4-4ebd-a0fa-00310085f58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35FEF8-1733-4347-95CE-3BB62B2B8DD7}">
  <ds:schemaRef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purl.org/dc/dcmitype/"/>
    <ds:schemaRef ds:uri="http://schemas.microsoft.com/office/2006/metadata/properties"/>
    <ds:schemaRef ds:uri="f23751fe-5ab4-4ebd-a0fa-00310085f58a"/>
    <ds:schemaRef ds:uri="http://www.w3.org/XML/1998/namespace"/>
    <ds:schemaRef ds:uri="http://purl.org/dc/terms/"/>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EF694D24-86E4-4CCB-AE2C-8B6F42F094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23751fe-5ab4-4ebd-a0fa-00310085f5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{EBFDE741-9F3E-4C93-9606-B06361CC652D}tf78438558_win32</Template>
  <TotalTime>96</TotalTime>
  <Words>771</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Arial</vt:lpstr>
      <vt:lpstr>Arial Black</vt:lpstr>
      <vt:lpstr>Century Gothic</vt:lpstr>
      <vt:lpstr>Sabon Next LT</vt:lpstr>
      <vt:lpstr>Söhne</vt:lpstr>
      <vt:lpstr>Office Theme</vt:lpstr>
      <vt:lpstr>MAGIC TELESCOPE PREDICTION </vt:lpstr>
      <vt:lpstr>Group MEMBERS</vt:lpstr>
      <vt:lpstr>Introduction</vt:lpstr>
      <vt:lpstr>objective</vt:lpstr>
      <vt:lpstr>Comparison between model </vt:lpstr>
      <vt:lpstr>APPLICATION</vt:lpstr>
      <vt:lpstr>APPLICATION</vt:lpstr>
      <vt:lpstr>FUTURE SCOPE</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MAGIC TELESCOPE PREDICTION</dc:title>
  <dc:subject/>
  <dc:creator>Chirag Dugar</dc:creator>
  <cp:lastModifiedBy>22BAI10115</cp:lastModifiedBy>
  <cp:revision>5</cp:revision>
  <dcterms:created xsi:type="dcterms:W3CDTF">2024-01-03T18:10:23Z</dcterms:created>
  <dcterms:modified xsi:type="dcterms:W3CDTF">2024-01-04T10:47:38Z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0x010100FC65B2F8CF761E4BB39A79009F557D9E</vt:lpwstr>
  </property>
  <property fmtid="{D5CDD505-2E9C-101B-9397-08002B2CF9AE}" pid="3" name="MediaServiceImageTags">
    <vt:lpwstr/>
  </property>
</Properties>
</file>