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400" r:id="rId2"/>
    <p:sldId id="392" r:id="rId3"/>
    <p:sldId id="425" r:id="rId4"/>
    <p:sldId id="41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368" r:id="rId16"/>
    <p:sldId id="390" r:id="rId17"/>
  </p:sldIdLst>
  <p:sldSz cx="9144000" cy="5143500" type="screen16x9"/>
  <p:notesSz cx="6858000" cy="9144000"/>
  <p:embeddedFontLst>
    <p:embeddedFont>
      <p:font typeface="Algerian" panose="020B0604020202020204" charset="0"/>
      <p:regular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Fira Sans Condensed" panose="020B0604020202020204" charset="0"/>
      <p:regular r:id="rId26"/>
      <p:bold r:id="rId27"/>
      <p:italic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Fredoka One" panose="020B0604020202020204" charset="0"/>
      <p:regular r:id="rId34"/>
    </p:embeddedFont>
    <p:embeddedFont>
      <p:font typeface="맑은 고딕" panose="020B0503020000020004" pitchFamily="34" charset="-127"/>
      <p:regular r:id="rId35"/>
      <p:bold r:id="rId36"/>
    </p:embeddedFont>
    <p:embeddedFont>
      <p:font typeface="Fira Sans Condensed ExtraBold" panose="020B0604020202020204" charset="0"/>
      <p:bold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E18"/>
    <a:srgbClr val="669900"/>
    <a:srgbClr val="71DA36"/>
    <a:srgbClr val="2ECC4C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D228F-A1CE-EDE3-D949-553BCA97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61C69F50-B339-9AF2-AB8C-957486D6B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382010"/>
            <a:ext cx="5625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SSD Architecture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 descr="Realtime human pose recognition through computer vision - Using TensorFlow  and PoseNet on a video feed">
            <a:extLst>
              <a:ext uri="{FF2B5EF4-FFF2-40B4-BE49-F238E27FC236}">
                <a16:creationId xmlns:a16="http://schemas.microsoft.com/office/drawing/2014/main" id="{8B3660D4-97F2-2B13-C54C-CC1306193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4"/>
          <a:stretch/>
        </p:blipFill>
        <p:spPr bwMode="auto">
          <a:xfrm>
            <a:off x="446520" y="1113846"/>
            <a:ext cx="8084415" cy="34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91EC8305-7635-FB32-E6DB-1C54A304B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261259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4CDB8-03A0-B784-D576-9B8F661E5EDF}"/>
              </a:ext>
            </a:extLst>
          </p:cNvPr>
          <p:cNvSpPr/>
          <p:nvPr/>
        </p:nvSpPr>
        <p:spPr>
          <a:xfrm>
            <a:off x="539065" y="1187921"/>
            <a:ext cx="48804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Rectified Linear Unit is the most commonly used activation function in deep learning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function returns 0 if it receives any negative input, but for any positive value  x  it returns that value back. So it can be written as  f(x)=max(0,x)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function is able to accelerate the training speed of deep neural networks compared to traditional activation functions since the derivative of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is 1 for a positive input.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Due to a constant, deep neural networks do not need to take additional time for computing error terms during training phase.</a:t>
            </a:r>
          </a:p>
        </p:txBody>
      </p:sp>
      <p:pic>
        <p:nvPicPr>
          <p:cNvPr id="5" name="Picture 2" descr="ReLU image">
            <a:extLst>
              <a:ext uri="{FF2B5EF4-FFF2-40B4-BE49-F238E27FC236}">
                <a16:creationId xmlns:a16="http://schemas.microsoft.com/office/drawing/2014/main" id="{F1B3B68B-A84C-6537-7A8F-2EF4FD61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68" y="1745506"/>
            <a:ext cx="29622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D40C2AA4-FEEF-2681-BEF1-B31CCFF45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79037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OpenCV Basic Syntax for DNN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E729F-EE4D-C802-3273-7C05ACA35B6D}"/>
              </a:ext>
            </a:extLst>
          </p:cNvPr>
          <p:cNvSpPr/>
          <p:nvPr/>
        </p:nvSpPr>
        <p:spPr>
          <a:xfrm>
            <a:off x="463171" y="1263493"/>
            <a:ext cx="62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cv2.dnn.blobFromImage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cv2.dnn.blobFromImages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DC4B8-4E32-A39C-D4E2-29B7887FFBCA}"/>
              </a:ext>
            </a:extLst>
          </p:cNvPr>
          <p:cNvSpPr/>
          <p:nvPr/>
        </p:nvSpPr>
        <p:spPr>
          <a:xfrm>
            <a:off x="463172" y="851792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Loading Image from Disk to DNN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51B8A-D31A-4ADB-3DC6-54CD04499C47}"/>
              </a:ext>
            </a:extLst>
          </p:cNvPr>
          <p:cNvSpPr/>
          <p:nvPr/>
        </p:nvSpPr>
        <p:spPr>
          <a:xfrm>
            <a:off x="463171" y="2363759"/>
            <a:ext cx="61360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cv2.dnn.createCaffeImporter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cv2.dnn.createTensorFlowImporter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cv2.dnn.createTorchImporter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cv2.dnn.readNetFromCaffe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cv2.dnn.readNetFromTensorFlow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cv2.dnn.readNetFromTorch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cv2.dnn.readhTorchBlob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A4832-25DF-010E-B530-350E8079F3E3}"/>
              </a:ext>
            </a:extLst>
          </p:cNvPr>
          <p:cNvSpPr/>
          <p:nvPr/>
        </p:nvSpPr>
        <p:spPr>
          <a:xfrm>
            <a:off x="463171" y="1963649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Import Model from various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CCCC3-A087-9DEB-7BCF-BF5355CA57FF}"/>
              </a:ext>
            </a:extLst>
          </p:cNvPr>
          <p:cNvSpPr/>
          <p:nvPr/>
        </p:nvSpPr>
        <p:spPr>
          <a:xfrm>
            <a:off x="463171" y="4438481"/>
            <a:ext cx="7302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.forward` method is used to forward-propagate our image and obtain the actual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217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E571D5BE-334A-0AA9-1A93-92D41F826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239375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cv2.dnn.blobFromImage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7CCBE-76B0-96E4-F576-72680FAFD00A}"/>
              </a:ext>
            </a:extLst>
          </p:cNvPr>
          <p:cNvSpPr/>
          <p:nvPr/>
        </p:nvSpPr>
        <p:spPr>
          <a:xfrm>
            <a:off x="449317" y="1034225"/>
            <a:ext cx="8245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Mean Subtracted Normalized Image = cv2.dnn.blobFromImage(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resizedImage,scalingFactor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, Spatial Size, Mean Subtraction Values)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blob = cv2.dnn.blobFromImage(imResizeBlob,0.007843, (300, 300), 127.5)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5" descr="Image for post">
            <a:extLst>
              <a:ext uri="{FF2B5EF4-FFF2-40B4-BE49-F238E27FC236}">
                <a16:creationId xmlns:a16="http://schemas.microsoft.com/office/drawing/2014/main" id="{80F111BD-266E-BCAD-1ACA-EDCA365F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80" y="2959741"/>
            <a:ext cx="4778166" cy="170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2FE8842A-6BBF-8117-A486-9654704C9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787" y="707521"/>
            <a:ext cx="7766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DNN in OpenCV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DB148FF8-7CD6-A26C-AF02-11FEE096475F}"/>
              </a:ext>
            </a:extLst>
          </p:cNvPr>
          <p:cNvSpPr/>
          <p:nvPr/>
        </p:nvSpPr>
        <p:spPr>
          <a:xfrm>
            <a:off x="271111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Select Backend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16B40C4B-4C19-0A53-09F6-4A97AFE2E452}"/>
              </a:ext>
            </a:extLst>
          </p:cNvPr>
          <p:cNvSpPr/>
          <p:nvPr/>
        </p:nvSpPr>
        <p:spPr>
          <a:xfrm>
            <a:off x="459579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Select target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1AF76E8-A24E-9E9B-B5DC-E4F3A4183ED6}"/>
              </a:ext>
            </a:extLst>
          </p:cNvPr>
          <p:cNvSpPr/>
          <p:nvPr/>
        </p:nvSpPr>
        <p:spPr>
          <a:xfrm>
            <a:off x="648047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426D868-CBB3-ECDD-639B-50AA535D6C57}"/>
              </a:ext>
            </a:extLst>
          </p:cNvPr>
          <p:cNvSpPr/>
          <p:nvPr/>
        </p:nvSpPr>
        <p:spPr>
          <a:xfrm>
            <a:off x="826437" y="172068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 Model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81FE855E-D713-CA63-2CCF-A302BD167BF9}"/>
              </a:ext>
            </a:extLst>
          </p:cNvPr>
          <p:cNvSpPr/>
          <p:nvPr/>
        </p:nvSpPr>
        <p:spPr>
          <a:xfrm>
            <a:off x="162399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 to Blob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023DC1D-5B23-6845-0F9D-067BCB15B5EA}"/>
              </a:ext>
            </a:extLst>
          </p:cNvPr>
          <p:cNvSpPr/>
          <p:nvPr/>
        </p:nvSpPr>
        <p:spPr>
          <a:xfrm>
            <a:off x="350867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Forward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3A125321-3399-72AE-A4B5-49E4467B8EB3}"/>
              </a:ext>
            </a:extLst>
          </p:cNvPr>
          <p:cNvSpPr/>
          <p:nvPr/>
        </p:nvSpPr>
        <p:spPr>
          <a:xfrm>
            <a:off x="539335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Post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7BCBA-57B3-34DB-FE01-AC348598A56D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21557" y="201874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B6EBA-735E-7E3D-A42E-F0BA911E0768}"/>
              </a:ext>
            </a:extLst>
          </p:cNvPr>
          <p:cNvCxnSpPr/>
          <p:nvPr/>
        </p:nvCxnSpPr>
        <p:spPr>
          <a:xfrm flipV="1">
            <a:off x="4296972" y="200858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1257B-3F34-6327-EC1E-73B6064A69B2}"/>
              </a:ext>
            </a:extLst>
          </p:cNvPr>
          <p:cNvCxnSpPr/>
          <p:nvPr/>
        </p:nvCxnSpPr>
        <p:spPr>
          <a:xfrm flipV="1">
            <a:off x="6200182" y="202890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id="{C93BD517-A489-5F3D-11D9-6D0842CE1C0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623997" y="2018748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B68787-B23A-064D-E381-D3855C56750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19117" y="37256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B407D-5AC0-9BB9-EC1C-EF45C254E02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03797" y="37256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1305826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33759" y="214204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10684F47-0DB1-D9B2-F52D-402FBA6B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7830" y="504809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Object Recognition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1A7AD-17FB-F82F-71C9-0083D23D8386}"/>
              </a:ext>
            </a:extLst>
          </p:cNvPr>
          <p:cNvSpPr/>
          <p:nvPr/>
        </p:nvSpPr>
        <p:spPr>
          <a:xfrm>
            <a:off x="1473360" y="1248311"/>
            <a:ext cx="6197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Object recognition is a computer vision technique for identifying objects in images or videos. Object recognition is a key output of deep learning and machine learning algorithms. When humans look at a photograph or watch a video, we can readily spot people, objects, scenes, and visual details.</a:t>
            </a:r>
          </a:p>
        </p:txBody>
      </p:sp>
      <p:pic>
        <p:nvPicPr>
          <p:cNvPr id="5" name="Picture 2" descr="How To Implement Object Recognition on Live Stream">
            <a:extLst>
              <a:ext uri="{FF2B5EF4-FFF2-40B4-BE49-F238E27FC236}">
                <a16:creationId xmlns:a16="http://schemas.microsoft.com/office/drawing/2014/main" id="{949500B5-5DCD-448C-45E8-4AB849E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60" y="2913355"/>
            <a:ext cx="6197282" cy="18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142;p64">
            <a:extLst>
              <a:ext uri="{FF2B5EF4-FFF2-40B4-BE49-F238E27FC236}">
                <a16:creationId xmlns:a16="http://schemas.microsoft.com/office/drawing/2014/main" id="{53F5FDD3-C581-0A6B-578A-2BB56E31C5DB}"/>
              </a:ext>
            </a:extLst>
          </p:cNvPr>
          <p:cNvGrpSpPr/>
          <p:nvPr/>
        </p:nvGrpSpPr>
        <p:grpSpPr>
          <a:xfrm rot="13845515" flipH="1">
            <a:off x="130655" y="-621333"/>
            <a:ext cx="723051" cy="2042473"/>
            <a:chOff x="731955" y="2811840"/>
            <a:chExt cx="564367" cy="1313910"/>
          </a:xfrm>
        </p:grpSpPr>
        <p:sp>
          <p:nvSpPr>
            <p:cNvPr id="133" name="Google Shape;2143;p64">
              <a:extLst>
                <a:ext uri="{FF2B5EF4-FFF2-40B4-BE49-F238E27FC236}">
                  <a16:creationId xmlns:a16="http://schemas.microsoft.com/office/drawing/2014/main" id="{A3151FD5-570F-665F-44AD-BC1E7A2470C4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44;p64">
              <a:extLst>
                <a:ext uri="{FF2B5EF4-FFF2-40B4-BE49-F238E27FC236}">
                  <a16:creationId xmlns:a16="http://schemas.microsoft.com/office/drawing/2014/main" id="{B398502F-4669-8987-110B-734784EF2A6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45;p64">
              <a:extLst>
                <a:ext uri="{FF2B5EF4-FFF2-40B4-BE49-F238E27FC236}">
                  <a16:creationId xmlns:a16="http://schemas.microsoft.com/office/drawing/2014/main" id="{901D41E0-B67E-644D-E429-13C80A0540E5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46;p64">
              <a:extLst>
                <a:ext uri="{FF2B5EF4-FFF2-40B4-BE49-F238E27FC236}">
                  <a16:creationId xmlns:a16="http://schemas.microsoft.com/office/drawing/2014/main" id="{26995AB7-EB78-35BE-B6EA-E74264CACEF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47;p64">
              <a:extLst>
                <a:ext uri="{FF2B5EF4-FFF2-40B4-BE49-F238E27FC236}">
                  <a16:creationId xmlns:a16="http://schemas.microsoft.com/office/drawing/2014/main" id="{EAE5910A-E7DF-4CF0-0A8D-A124220085D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48;p64">
              <a:extLst>
                <a:ext uri="{FF2B5EF4-FFF2-40B4-BE49-F238E27FC236}">
                  <a16:creationId xmlns:a16="http://schemas.microsoft.com/office/drawing/2014/main" id="{A7BC6481-FE3E-875C-4214-B90893083662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49;p64">
              <a:extLst>
                <a:ext uri="{FF2B5EF4-FFF2-40B4-BE49-F238E27FC236}">
                  <a16:creationId xmlns:a16="http://schemas.microsoft.com/office/drawing/2014/main" id="{1871E9B8-AC50-6812-3EEE-1FE7DE42AF9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150;p64">
              <a:extLst>
                <a:ext uri="{FF2B5EF4-FFF2-40B4-BE49-F238E27FC236}">
                  <a16:creationId xmlns:a16="http://schemas.microsoft.com/office/drawing/2014/main" id="{3F92F2AD-CF0C-0981-C685-FB32E4D71C4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51;p64">
              <a:extLst>
                <a:ext uri="{FF2B5EF4-FFF2-40B4-BE49-F238E27FC236}">
                  <a16:creationId xmlns:a16="http://schemas.microsoft.com/office/drawing/2014/main" id="{2128D40A-462B-5EA8-FE68-77BA607B6490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52;p64">
              <a:extLst>
                <a:ext uri="{FF2B5EF4-FFF2-40B4-BE49-F238E27FC236}">
                  <a16:creationId xmlns:a16="http://schemas.microsoft.com/office/drawing/2014/main" id="{B93C72B0-5704-FF51-F69C-6CA9CB42B598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53;p64">
              <a:extLst>
                <a:ext uri="{FF2B5EF4-FFF2-40B4-BE49-F238E27FC236}">
                  <a16:creationId xmlns:a16="http://schemas.microsoft.com/office/drawing/2014/main" id="{60A8D876-2407-7D19-3303-394B6129365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54;p64">
              <a:extLst>
                <a:ext uri="{FF2B5EF4-FFF2-40B4-BE49-F238E27FC236}">
                  <a16:creationId xmlns:a16="http://schemas.microsoft.com/office/drawing/2014/main" id="{F7FDCE49-CFD0-269E-863E-65885D6DBA2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55;p64">
              <a:extLst>
                <a:ext uri="{FF2B5EF4-FFF2-40B4-BE49-F238E27FC236}">
                  <a16:creationId xmlns:a16="http://schemas.microsoft.com/office/drawing/2014/main" id="{242C983D-E7D7-5E2D-CAC0-B5FA296E01B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56;p64">
              <a:extLst>
                <a:ext uri="{FF2B5EF4-FFF2-40B4-BE49-F238E27FC236}">
                  <a16:creationId xmlns:a16="http://schemas.microsoft.com/office/drawing/2014/main" id="{BBCEB0F9-D87D-0D10-3016-D1123CDE3D6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57;p64">
              <a:extLst>
                <a:ext uri="{FF2B5EF4-FFF2-40B4-BE49-F238E27FC236}">
                  <a16:creationId xmlns:a16="http://schemas.microsoft.com/office/drawing/2014/main" id="{5D2F20BF-2568-D1CD-BA84-04E9E39B2136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58;p64">
              <a:extLst>
                <a:ext uri="{FF2B5EF4-FFF2-40B4-BE49-F238E27FC236}">
                  <a16:creationId xmlns:a16="http://schemas.microsoft.com/office/drawing/2014/main" id="{ABCE30DD-0AC6-1ED1-1FA2-8C26F7958D2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59;p64">
              <a:extLst>
                <a:ext uri="{FF2B5EF4-FFF2-40B4-BE49-F238E27FC236}">
                  <a16:creationId xmlns:a16="http://schemas.microsoft.com/office/drawing/2014/main" id="{957B8A60-0BE8-E3CD-976C-E13016E883BB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60;p64">
              <a:extLst>
                <a:ext uri="{FF2B5EF4-FFF2-40B4-BE49-F238E27FC236}">
                  <a16:creationId xmlns:a16="http://schemas.microsoft.com/office/drawing/2014/main" id="{EA07DEF0-0A7E-2A17-C406-495908A0617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61;p64">
              <a:extLst>
                <a:ext uri="{FF2B5EF4-FFF2-40B4-BE49-F238E27FC236}">
                  <a16:creationId xmlns:a16="http://schemas.microsoft.com/office/drawing/2014/main" id="{56EAA06A-D969-5866-6D5F-880E175CBCFD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62;p64">
              <a:extLst>
                <a:ext uri="{FF2B5EF4-FFF2-40B4-BE49-F238E27FC236}">
                  <a16:creationId xmlns:a16="http://schemas.microsoft.com/office/drawing/2014/main" id="{66EAA017-C50E-2BCC-DB30-3BA2A93CAF2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63;p64">
              <a:extLst>
                <a:ext uri="{FF2B5EF4-FFF2-40B4-BE49-F238E27FC236}">
                  <a16:creationId xmlns:a16="http://schemas.microsoft.com/office/drawing/2014/main" id="{1E7F08B0-E252-EB00-ADAB-C965279958BB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64;p64">
              <a:extLst>
                <a:ext uri="{FF2B5EF4-FFF2-40B4-BE49-F238E27FC236}">
                  <a16:creationId xmlns:a16="http://schemas.microsoft.com/office/drawing/2014/main" id="{FC9AAFF1-40E6-3B61-13CC-E5B8AF882F4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65;p64">
              <a:extLst>
                <a:ext uri="{FF2B5EF4-FFF2-40B4-BE49-F238E27FC236}">
                  <a16:creationId xmlns:a16="http://schemas.microsoft.com/office/drawing/2014/main" id="{159FE29A-2E51-D69D-1448-1C1DF7B58C3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66;p64">
              <a:extLst>
                <a:ext uri="{FF2B5EF4-FFF2-40B4-BE49-F238E27FC236}">
                  <a16:creationId xmlns:a16="http://schemas.microsoft.com/office/drawing/2014/main" id="{68B8B7FC-939B-4F8E-DEB6-CC3E535D969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67;p64">
              <a:extLst>
                <a:ext uri="{FF2B5EF4-FFF2-40B4-BE49-F238E27FC236}">
                  <a16:creationId xmlns:a16="http://schemas.microsoft.com/office/drawing/2014/main" id="{9340478C-38BE-DFD6-E86E-BFDC182D0755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68;p64">
              <a:extLst>
                <a:ext uri="{FF2B5EF4-FFF2-40B4-BE49-F238E27FC236}">
                  <a16:creationId xmlns:a16="http://schemas.microsoft.com/office/drawing/2014/main" id="{A82E5F38-266C-ADB2-020B-ECB5319D2230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69;p64">
              <a:extLst>
                <a:ext uri="{FF2B5EF4-FFF2-40B4-BE49-F238E27FC236}">
                  <a16:creationId xmlns:a16="http://schemas.microsoft.com/office/drawing/2014/main" id="{AEED37A6-DE38-D9E0-2A65-F142A7FDDA0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70;p64">
              <a:extLst>
                <a:ext uri="{FF2B5EF4-FFF2-40B4-BE49-F238E27FC236}">
                  <a16:creationId xmlns:a16="http://schemas.microsoft.com/office/drawing/2014/main" id="{A802332C-C7E2-6903-B38D-206EF259F8B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71;p64">
              <a:extLst>
                <a:ext uri="{FF2B5EF4-FFF2-40B4-BE49-F238E27FC236}">
                  <a16:creationId xmlns:a16="http://schemas.microsoft.com/office/drawing/2014/main" id="{56DF5B9B-7DA9-17EC-A4E8-CC53A7B43E8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72;p64">
              <a:extLst>
                <a:ext uri="{FF2B5EF4-FFF2-40B4-BE49-F238E27FC236}">
                  <a16:creationId xmlns:a16="http://schemas.microsoft.com/office/drawing/2014/main" id="{36D16A41-91E0-C395-6A5A-4DAEE6028EAF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052;p48">
            <a:extLst>
              <a:ext uri="{FF2B5EF4-FFF2-40B4-BE49-F238E27FC236}">
                <a16:creationId xmlns:a16="http://schemas.microsoft.com/office/drawing/2014/main" id="{A2F92F75-33D8-8905-51F7-789D7ABA009E}"/>
              </a:ext>
            </a:extLst>
          </p:cNvPr>
          <p:cNvGrpSpPr/>
          <p:nvPr/>
        </p:nvGrpSpPr>
        <p:grpSpPr>
          <a:xfrm rot="20344054">
            <a:off x="8333245" y="4302275"/>
            <a:ext cx="668104" cy="895217"/>
            <a:chOff x="122038" y="7256931"/>
            <a:chExt cx="668104" cy="895217"/>
          </a:xfrm>
        </p:grpSpPr>
        <p:sp>
          <p:nvSpPr>
            <p:cNvPr id="164" name="Google Shape;1053;p48">
              <a:extLst>
                <a:ext uri="{FF2B5EF4-FFF2-40B4-BE49-F238E27FC236}">
                  <a16:creationId xmlns:a16="http://schemas.microsoft.com/office/drawing/2014/main" id="{A0936D75-1773-50D0-D1C7-11865C28CBE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4;p48">
              <a:extLst>
                <a:ext uri="{FF2B5EF4-FFF2-40B4-BE49-F238E27FC236}">
                  <a16:creationId xmlns:a16="http://schemas.microsoft.com/office/drawing/2014/main" id="{D12AF205-65D4-2A19-697C-4C8C1F9FB069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055;p48">
              <a:extLst>
                <a:ext uri="{FF2B5EF4-FFF2-40B4-BE49-F238E27FC236}">
                  <a16:creationId xmlns:a16="http://schemas.microsoft.com/office/drawing/2014/main" id="{F782E456-5E58-6539-5CFA-B7D93841E580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6;p48">
              <a:extLst>
                <a:ext uri="{FF2B5EF4-FFF2-40B4-BE49-F238E27FC236}">
                  <a16:creationId xmlns:a16="http://schemas.microsoft.com/office/drawing/2014/main" id="{E4EC1956-CA03-5A07-E915-FBEBB66205AE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;p48">
              <a:extLst>
                <a:ext uri="{FF2B5EF4-FFF2-40B4-BE49-F238E27FC236}">
                  <a16:creationId xmlns:a16="http://schemas.microsoft.com/office/drawing/2014/main" id="{4307CF47-7B53-662D-F60F-8CBAB7D03709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8;p48">
              <a:extLst>
                <a:ext uri="{FF2B5EF4-FFF2-40B4-BE49-F238E27FC236}">
                  <a16:creationId xmlns:a16="http://schemas.microsoft.com/office/drawing/2014/main" id="{258CE7CA-3007-12FA-7570-66571448EE1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318;p30">
            <a:extLst>
              <a:ext uri="{FF2B5EF4-FFF2-40B4-BE49-F238E27FC236}">
                <a16:creationId xmlns:a16="http://schemas.microsoft.com/office/drawing/2014/main" id="{3CCFECC2-6F22-B1EF-8FCB-C27008132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64" y="134672"/>
            <a:ext cx="78435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Implementing Object Recognition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D0E62B0-B77B-F6FB-B08B-B31B78CCF593}"/>
              </a:ext>
            </a:extLst>
          </p:cNvPr>
          <p:cNvGrpSpPr/>
          <p:nvPr/>
        </p:nvGrpSpPr>
        <p:grpSpPr>
          <a:xfrm>
            <a:off x="325811" y="916839"/>
            <a:ext cx="4529969" cy="1191789"/>
            <a:chOff x="696512" y="1841156"/>
            <a:chExt cx="5815499" cy="1586288"/>
          </a:xfrm>
          <a:solidFill>
            <a:schemeClr val="accent3"/>
          </a:solidFill>
        </p:grpSpPr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F6984AB9-F4C4-849D-2789-8F66E164D901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3" name="Parallelogram 39">
              <a:extLst>
                <a:ext uri="{FF2B5EF4-FFF2-40B4-BE49-F238E27FC236}">
                  <a16:creationId xmlns:a16="http://schemas.microsoft.com/office/drawing/2014/main" id="{35A778A7-8494-64B4-DC71-2F613B15690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296A15C-916D-C947-E238-35B65EC5E5FA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PRE-TRAINED MODEL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A243225-E0DC-FD62-7211-4DDA68487979}"/>
                </a:ext>
              </a:extLst>
            </p:cNvPr>
            <p:cNvSpPr/>
            <p:nvPr/>
          </p:nvSpPr>
          <p:spPr>
            <a:xfrm>
              <a:off x="696512" y="2050623"/>
              <a:ext cx="777315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D9D050F-D9FF-08E1-2C28-3AD961CCC965}"/>
              </a:ext>
            </a:extLst>
          </p:cNvPr>
          <p:cNvGrpSpPr/>
          <p:nvPr/>
        </p:nvGrpSpPr>
        <p:grpSpPr>
          <a:xfrm>
            <a:off x="4062238" y="2181837"/>
            <a:ext cx="4529969" cy="1191789"/>
            <a:chOff x="696512" y="1841156"/>
            <a:chExt cx="5815499" cy="1586288"/>
          </a:xfrm>
          <a:solidFill>
            <a:srgbClr val="E89E18"/>
          </a:solidFill>
        </p:grpSpPr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986C4A2D-0374-34EB-2B7E-98D5E33ED8B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0" name="Parallelogram 39">
              <a:extLst>
                <a:ext uri="{FF2B5EF4-FFF2-40B4-BE49-F238E27FC236}">
                  <a16:creationId xmlns:a16="http://schemas.microsoft.com/office/drawing/2014/main" id="{FE5CDA08-44BF-2E63-11A5-77811F19D7A8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453E812-4C80-AFDA-9DF1-1EFCEEC6BD97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TRANSFER LEARNING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69EE159-3D5E-F886-5B46-2D7E8A3BB9BD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B2FEC36-C1B7-189F-A426-B20ECF15CD0E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E2A5ED1-8214-1C45-C560-6BDD43888529}"/>
              </a:ext>
            </a:extLst>
          </p:cNvPr>
          <p:cNvGrpSpPr/>
          <p:nvPr/>
        </p:nvGrpSpPr>
        <p:grpSpPr>
          <a:xfrm>
            <a:off x="404193" y="3753133"/>
            <a:ext cx="4529969" cy="1191789"/>
            <a:chOff x="696512" y="1841156"/>
            <a:chExt cx="5815499" cy="1586288"/>
          </a:xfrm>
          <a:solidFill>
            <a:srgbClr val="669900"/>
          </a:solidFill>
        </p:grpSpPr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1F426B0D-FE9F-B1AF-823E-CAF57D47CE94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7" name="Parallelogram 39">
              <a:extLst>
                <a:ext uri="{FF2B5EF4-FFF2-40B4-BE49-F238E27FC236}">
                  <a16:creationId xmlns:a16="http://schemas.microsoft.com/office/drawing/2014/main" id="{D842F4D6-7410-8DF3-6842-B8F0E168A63F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63DEB0C-9F9B-B354-5991-6054A9C52981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BUILDING FROM SCRATCH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704369-8F6E-89F6-E02C-A99EBA3F9CA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CA0CF48-6029-D2E9-13AE-0C982B379DA6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35F9589-042E-E8D5-EEAA-44F77ACF0BB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C6DA895-8002-C94D-FEE4-54040FBD088C}"/>
              </a:ext>
            </a:extLst>
          </p:cNvPr>
          <p:cNvSpPr txBox="1"/>
          <p:nvPr/>
        </p:nvSpPr>
        <p:spPr>
          <a:xfrm>
            <a:off x="4147634" y="2461935"/>
            <a:ext cx="448724" cy="338554"/>
          </a:xfrm>
          <a:prstGeom prst="rect">
            <a:avLst/>
          </a:prstGeom>
          <a:solidFill>
            <a:srgbClr val="E89E18"/>
          </a:solidFill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rPr>
              <a:t>02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DA895-8002-C94D-FEE4-54040FBD088C}"/>
              </a:ext>
            </a:extLst>
          </p:cNvPr>
          <p:cNvSpPr txBox="1"/>
          <p:nvPr/>
        </p:nvSpPr>
        <p:spPr>
          <a:xfrm>
            <a:off x="413075" y="1193119"/>
            <a:ext cx="448724" cy="338554"/>
          </a:xfrm>
          <a:prstGeom prst="rect">
            <a:avLst/>
          </a:prstGeom>
          <a:solidFill>
            <a:schemeClr val="accent3"/>
          </a:solidFill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rPr>
              <a:t>01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63587DE6-3179-4B6E-BC72-76179699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306" y="177699"/>
            <a:ext cx="56293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Deep Neural Network - DNN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58B68-ADFD-5161-6E68-09A2A8E31174}"/>
              </a:ext>
            </a:extLst>
          </p:cNvPr>
          <p:cNvSpPr/>
          <p:nvPr/>
        </p:nvSpPr>
        <p:spPr>
          <a:xfrm>
            <a:off x="318884" y="1107893"/>
            <a:ext cx="48804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Solve Complex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When it gets new information in the system, it learns how to act accordingly to a new situation.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Learning becomes deeper when tasks you solve get harder.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Helps to load pre-trained Model from DL frameworks such </a:t>
            </a:r>
            <a:r>
              <a:rPr lang="en-US" altLang="ko-KR" sz="1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6" name="Picture 2" descr="https://www.kdnuggets.com/wp-content/uploads/deep-neural-network.jpg">
            <a:extLst>
              <a:ext uri="{FF2B5EF4-FFF2-40B4-BE49-F238E27FC236}">
                <a16:creationId xmlns:a16="http://schemas.microsoft.com/office/drawing/2014/main" id="{14A67554-B66B-6178-22F6-3263CA26A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/>
          <a:stretch/>
        </p:blipFill>
        <p:spPr bwMode="auto">
          <a:xfrm>
            <a:off x="5292138" y="1661661"/>
            <a:ext cx="3728967" cy="20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83635" y="343160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Tensorflow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Caffe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Darknet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Torch</a:t>
            </a:r>
          </a:p>
        </p:txBody>
      </p:sp>
    </p:spTree>
    <p:extLst>
      <p:ext uri="{BB962C8B-B14F-4D97-AF65-F5344CB8AC3E}">
        <p14:creationId xmlns:p14="http://schemas.microsoft.com/office/powerpoint/2010/main" val="250291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75E55B19-B008-94E0-64D5-9B1977AEC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113" y="404495"/>
            <a:ext cx="71917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Speed Comparison on Image Classification</a:t>
            </a:r>
            <a:r>
              <a:rPr lang="en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54E4-95DA-61F1-C946-E7B14614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167323"/>
            <a:ext cx="5638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BB4B8AF0-099E-AA4A-BE38-96193B2BE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779" y="166815"/>
            <a:ext cx="73907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Pre-trained Model for Object recognition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0B523-B9E6-B329-C390-5E779B509440}"/>
              </a:ext>
            </a:extLst>
          </p:cNvPr>
          <p:cNvSpPr/>
          <p:nvPr/>
        </p:nvSpPr>
        <p:spPr>
          <a:xfrm>
            <a:off x="1202892" y="1473166"/>
            <a:ext cx="2121689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-SSD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GoogleNet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Squeezenet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Faster R-CNN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ResNet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Inception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YOLO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VGGNet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5" name="Picture 2" descr="Ball chart reporting the Top-1 and Top-5 accuracy vs. computational... |  Download Scientific Diagram">
            <a:extLst>
              <a:ext uri="{FF2B5EF4-FFF2-40B4-BE49-F238E27FC236}">
                <a16:creationId xmlns:a16="http://schemas.microsoft.com/office/drawing/2014/main" id="{EC264D9D-1005-776F-C8F2-3A933DAF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3" y="1017408"/>
            <a:ext cx="4044934" cy="395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0EC6D547-C588-34F6-65F0-8528A0E10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64" y="404976"/>
            <a:ext cx="79603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SSD (Single shot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Multibox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Detector)</a:t>
            </a:r>
            <a:endParaRPr b="1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F1E1C-1A98-2D28-3ABD-6C998BE0984E}"/>
              </a:ext>
            </a:extLst>
          </p:cNvPr>
          <p:cNvSpPr/>
          <p:nvPr/>
        </p:nvSpPr>
        <p:spPr>
          <a:xfrm>
            <a:off x="376089" y="977676"/>
            <a:ext cx="828630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model is based on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separable convolutions which are a form of factorized convolutions. 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MobileNets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convolution applies a single filter to each input channel. The pointwise convolution then applies a 1 × 1 convolution to combine the outputs of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convolution.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standard convolution both filters and combines inputs into a new set of outputs in one step. </a:t>
            </a: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separable convolution splits this into two layers – a separate layer for filtering and a separate layer for combining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This factorization has the effect of drastically reducing computation and model size.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SSD architecture is a single convolution network that learns to predict bounding box locations and classify these locations in one pass. Hence, SSD can be trained end-to-end.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bilenet">
            <a:extLst>
              <a:ext uri="{FF2B5EF4-FFF2-40B4-BE49-F238E27FC236}">
                <a16:creationId xmlns:a16="http://schemas.microsoft.com/office/drawing/2014/main" id="{5059E729-1179-D5BD-56E7-C989A5C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31" y="778814"/>
            <a:ext cx="3906636" cy="413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29362D09-DB5D-0069-53CC-0C5B89E7958E}"/>
              </a:ext>
            </a:extLst>
          </p:cNvPr>
          <p:cNvSpPr txBox="1">
            <a:spLocks/>
          </p:cNvSpPr>
          <p:nvPr/>
        </p:nvSpPr>
        <p:spPr>
          <a:xfrm>
            <a:off x="2275449" y="36801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b="1" dirty="0" err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sz="32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SSD</a:t>
            </a:r>
          </a:p>
        </p:txBody>
      </p:sp>
    </p:spTree>
    <p:extLst>
      <p:ext uri="{BB962C8B-B14F-4D97-AF65-F5344CB8AC3E}">
        <p14:creationId xmlns:p14="http://schemas.microsoft.com/office/powerpoint/2010/main" val="1586926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512</Words>
  <Application>Microsoft Office PowerPoint</Application>
  <PresentationFormat>On-screen Show (16:9)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Cambria</vt:lpstr>
      <vt:lpstr>Wingdings</vt:lpstr>
      <vt:lpstr>Arial</vt:lpstr>
      <vt:lpstr>Squada One</vt:lpstr>
      <vt:lpstr>Cambria Math</vt:lpstr>
      <vt:lpstr>Fira Sans Condensed</vt:lpstr>
      <vt:lpstr>Barlow</vt:lpstr>
      <vt:lpstr>Fredoka One</vt:lpstr>
      <vt:lpstr>맑은 고딕</vt:lpstr>
      <vt:lpstr>Fira Sans Condensed ExtraBold</vt:lpstr>
      <vt:lpstr>Raleway</vt:lpstr>
      <vt:lpstr>Retato Slideshow by Slidesgo</vt:lpstr>
      <vt:lpstr>PowerPoint Presentation</vt:lpstr>
      <vt:lpstr>PowerPoint Presentation</vt:lpstr>
      <vt:lpstr>Object Recognition</vt:lpstr>
      <vt:lpstr>Implementing Object Recognition</vt:lpstr>
      <vt:lpstr>Deep Neural Network - DNN</vt:lpstr>
      <vt:lpstr>Speed Comparison on Image Classification.</vt:lpstr>
      <vt:lpstr>Pre-trained Model for Object recognition</vt:lpstr>
      <vt:lpstr>MobileNet SSD (Single shot Multibox Detector)</vt:lpstr>
      <vt:lpstr>PowerPoint Presentation</vt:lpstr>
      <vt:lpstr>MobileNet SSD Architecture</vt:lpstr>
      <vt:lpstr>ReLu</vt:lpstr>
      <vt:lpstr>OpenCV Basic Syntax for DNN</vt:lpstr>
      <vt:lpstr>cv2.dnn.blobFromImage</vt:lpstr>
      <vt:lpstr>Block Diagram – Workflow of DNN in OpenCV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68</cp:revision>
  <dcterms:modified xsi:type="dcterms:W3CDTF">2023-11-03T04:53:46Z</dcterms:modified>
</cp:coreProperties>
</file>