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3"/>
  </p:notesMasterIdLst>
  <p:sldIdLst>
    <p:sldId id="400" r:id="rId2"/>
    <p:sldId id="455" r:id="rId3"/>
    <p:sldId id="440" r:id="rId4"/>
    <p:sldId id="439" r:id="rId5"/>
    <p:sldId id="445" r:id="rId6"/>
    <p:sldId id="446" r:id="rId7"/>
    <p:sldId id="447" r:id="rId8"/>
    <p:sldId id="449" r:id="rId9"/>
    <p:sldId id="448" r:id="rId10"/>
    <p:sldId id="450" r:id="rId11"/>
    <p:sldId id="451" r:id="rId12"/>
    <p:sldId id="452" r:id="rId13"/>
    <p:sldId id="453" r:id="rId14"/>
    <p:sldId id="454" r:id="rId15"/>
    <p:sldId id="282" r:id="rId16"/>
    <p:sldId id="283" r:id="rId17"/>
    <p:sldId id="284" r:id="rId18"/>
    <p:sldId id="285" r:id="rId19"/>
    <p:sldId id="286" r:id="rId20"/>
    <p:sldId id="287" r:id="rId21"/>
    <p:sldId id="456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Algerian" panose="020B0604020202020204" charset="0"/>
      <p:regular r:id="rId29"/>
    </p:embeddedFont>
    <p:embeddedFont>
      <p:font typeface="Century Gothic" panose="020B060402020202020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  <p:embeddedFont>
      <p:font typeface="Fredoka One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C594888-49D7-4801-AF7E-2D30774B37F3}">
          <p14:sldIdLst>
            <p14:sldId id="400"/>
            <p14:sldId id="455"/>
            <p14:sldId id="440"/>
            <p14:sldId id="439"/>
            <p14:sldId id="445"/>
            <p14:sldId id="446"/>
            <p14:sldId id="447"/>
            <p14:sldId id="449"/>
            <p14:sldId id="448"/>
            <p14:sldId id="450"/>
            <p14:sldId id="451"/>
            <p14:sldId id="452"/>
            <p14:sldId id="453"/>
            <p14:sldId id="454"/>
            <p14:sldId id="282"/>
            <p14:sldId id="283"/>
            <p14:sldId id="284"/>
            <p14:sldId id="285"/>
            <p14:sldId id="286"/>
            <p14:sldId id="287"/>
            <p14:sldId id="4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71DA36"/>
    <a:srgbClr val="E89E18"/>
    <a:srgbClr val="2ECC4C"/>
    <a:srgbClr val="669900"/>
    <a:srgbClr val="FFFF8F"/>
    <a:srgbClr val="DAC2EC"/>
    <a:srgbClr val="FFECAF"/>
    <a:srgbClr val="FFB9B9"/>
    <a:srgbClr val="D8E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8ecf1f1e99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8ecf1f1e99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8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8ecf1f1e99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8ecf1f1e99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02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39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87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19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1055-4C83-4C47-8E5C-FF44B4BC58B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8B92-8538-4406-8F68-3AD78027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3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  <p:sldLayoutId id="2147483692" r:id="rId8"/>
    <p:sldLayoutId id="214748369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F7FF2-4B77-E449-CB45-0DEBDC4D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6C59E6-C5DC-FD00-B965-A6619E262EE1}"/>
              </a:ext>
            </a:extLst>
          </p:cNvPr>
          <p:cNvSpPr txBox="1">
            <a:spLocks/>
          </p:cNvSpPr>
          <p:nvPr/>
        </p:nvSpPr>
        <p:spPr>
          <a:xfrm>
            <a:off x="1047917" y="228631"/>
            <a:ext cx="6823589" cy="8058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I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E8312-FBB7-4306-1188-8B2E17099766}"/>
              </a:ext>
            </a:extLst>
          </p:cNvPr>
          <p:cNvSpPr txBox="1"/>
          <p:nvPr/>
        </p:nvSpPr>
        <p:spPr>
          <a:xfrm>
            <a:off x="1160205" y="1560526"/>
            <a:ext cx="6823589" cy="120032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No.Of.Correct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Predictions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Accuracy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 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Total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No.Of.Predictions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BCBCC-7765-1DB0-622D-EF443BD54578}"/>
              </a:ext>
            </a:extLst>
          </p:cNvPr>
          <p:cNvSpPr txBox="1"/>
          <p:nvPr/>
        </p:nvSpPr>
        <p:spPr>
          <a:xfrm>
            <a:off x="216308" y="3110285"/>
            <a:ext cx="8711381" cy="138499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							          TP+TN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No.Of.Correct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Predictions 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 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TP+FP+TN+FN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82D5F2-4942-0C9D-99D4-362EB9DBBA6B}"/>
              </a:ext>
            </a:extLst>
          </p:cNvPr>
          <p:cNvCxnSpPr/>
          <p:nvPr/>
        </p:nvCxnSpPr>
        <p:spPr>
          <a:xfrm>
            <a:off x="2961010" y="2160690"/>
            <a:ext cx="46506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6A0CDD-8B6B-E887-BEAC-458ADEF3A14F}"/>
              </a:ext>
            </a:extLst>
          </p:cNvPr>
          <p:cNvCxnSpPr>
            <a:cxnSpLocks/>
          </p:cNvCxnSpPr>
          <p:nvPr/>
        </p:nvCxnSpPr>
        <p:spPr>
          <a:xfrm>
            <a:off x="4797868" y="3802783"/>
            <a:ext cx="38381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3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1A9CD16-7537-D4FB-84BC-2D9910F1F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56949"/>
              </p:ext>
            </p:extLst>
          </p:nvPr>
        </p:nvGraphicFramePr>
        <p:xfrm>
          <a:off x="616614" y="861553"/>
          <a:ext cx="7910772" cy="3802587"/>
        </p:xfrm>
        <a:graphic>
          <a:graphicData uri="http://schemas.openxmlformats.org/drawingml/2006/table">
            <a:tbl>
              <a:tblPr firstRow="1" bandRow="1"/>
              <a:tblGrid>
                <a:gridCol w="3955386">
                  <a:extLst>
                    <a:ext uri="{9D8B030D-6E8A-4147-A177-3AD203B41FA5}">
                      <a16:colId xmlns:a16="http://schemas.microsoft.com/office/drawing/2014/main" val="3990243024"/>
                    </a:ext>
                  </a:extLst>
                </a:gridCol>
                <a:gridCol w="3955386">
                  <a:extLst>
                    <a:ext uri="{9D8B030D-6E8A-4147-A177-3AD203B41FA5}">
                      <a16:colId xmlns:a16="http://schemas.microsoft.com/office/drawing/2014/main" val="2077918020"/>
                    </a:ext>
                  </a:extLst>
                </a:gridCol>
              </a:tblGrid>
              <a:tr h="4675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1.True Positive(TP)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2.False Positive(FP)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55099"/>
                  </a:ext>
                </a:extLst>
              </a:tr>
              <a:tr h="122805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     :Covid</a:t>
                      </a:r>
                    </a:p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     :Covid</a:t>
                      </a:r>
                    </a:p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  :Patient Admitted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     :Non-Covid</a:t>
                      </a:r>
                    </a:p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     :Covid</a:t>
                      </a:r>
                    </a:p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  :Patient Admitted</a:t>
                      </a:r>
                    </a:p>
                    <a:p>
                      <a:endParaRPr lang="en-IN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23626"/>
                  </a:ext>
                </a:extLst>
              </a:tr>
              <a:tr h="40894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3.False Negative(FN)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4.True Negative(TN)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521249"/>
                  </a:ext>
                </a:extLst>
              </a:tr>
              <a:tr h="1392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     :Covid</a:t>
                      </a:r>
                    </a:p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     :Non-Covid</a:t>
                      </a:r>
                    </a:p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  :Patient  Not Admitted.</a:t>
                      </a:r>
                    </a:p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Rick of infecting Others</a:t>
                      </a:r>
                    </a:p>
                    <a:p>
                      <a:endParaRPr lang="en-IN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     :Not-Covid</a:t>
                      </a:r>
                    </a:p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     :Not-Covid</a:t>
                      </a:r>
                    </a:p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  :Patient Not Admitted</a:t>
                      </a:r>
                    </a:p>
                    <a:p>
                      <a:endParaRPr lang="en-IN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3089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A11AB1-FCA0-9B87-461C-B0B31117ABA4}"/>
              </a:ext>
            </a:extLst>
          </p:cNvPr>
          <p:cNvSpPr txBox="1">
            <a:spLocks/>
          </p:cNvSpPr>
          <p:nvPr/>
        </p:nvSpPr>
        <p:spPr>
          <a:xfrm>
            <a:off x="581479" y="182116"/>
            <a:ext cx="8334346" cy="5858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IN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764BC-6A90-6A5C-777A-27D32567233A}"/>
              </a:ext>
            </a:extLst>
          </p:cNvPr>
          <p:cNvSpPr txBox="1"/>
          <p:nvPr/>
        </p:nvSpPr>
        <p:spPr>
          <a:xfrm>
            <a:off x="3991322" y="1407377"/>
            <a:ext cx="49161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47E42-9072-8E6B-76F6-C50581851D8F}"/>
              </a:ext>
            </a:extLst>
          </p:cNvPr>
          <p:cNvSpPr txBox="1"/>
          <p:nvPr/>
        </p:nvSpPr>
        <p:spPr>
          <a:xfrm>
            <a:off x="7945079" y="1407377"/>
            <a:ext cx="49161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12606-4DFF-1734-AFA1-5BCFD6CB81E5}"/>
              </a:ext>
            </a:extLst>
          </p:cNvPr>
          <p:cNvSpPr txBox="1"/>
          <p:nvPr/>
        </p:nvSpPr>
        <p:spPr>
          <a:xfrm>
            <a:off x="7945079" y="3157621"/>
            <a:ext cx="49161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CEE4A-EFD4-C004-7B5C-2868AC25462D}"/>
              </a:ext>
            </a:extLst>
          </p:cNvPr>
          <p:cNvSpPr txBox="1"/>
          <p:nvPr/>
        </p:nvSpPr>
        <p:spPr>
          <a:xfrm>
            <a:off x="3991322" y="3135636"/>
            <a:ext cx="49161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725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6C59E6-C5DC-FD00-B965-A6619E262EE1}"/>
              </a:ext>
            </a:extLst>
          </p:cNvPr>
          <p:cNvSpPr txBox="1">
            <a:spLocks/>
          </p:cNvSpPr>
          <p:nvPr/>
        </p:nvSpPr>
        <p:spPr>
          <a:xfrm>
            <a:off x="1047917" y="228631"/>
            <a:ext cx="6823589" cy="8058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I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BCBCC-7765-1DB0-622D-EF443BD54578}"/>
              </a:ext>
            </a:extLst>
          </p:cNvPr>
          <p:cNvSpPr txBox="1"/>
          <p:nvPr/>
        </p:nvSpPr>
        <p:spPr>
          <a:xfrm>
            <a:off x="216309" y="1608057"/>
            <a:ext cx="8711381" cy="138499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							          1+90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No.Of.Correct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Predictions 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 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1+1+8+90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6A0CDD-8B6B-E887-BEAC-458ADEF3A14F}"/>
              </a:ext>
            </a:extLst>
          </p:cNvPr>
          <p:cNvCxnSpPr>
            <a:cxnSpLocks/>
          </p:cNvCxnSpPr>
          <p:nvPr/>
        </p:nvCxnSpPr>
        <p:spPr>
          <a:xfrm>
            <a:off x="4895839" y="2300554"/>
            <a:ext cx="38381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2A4E12-A853-A6A4-16E2-416F3C98020F}"/>
              </a:ext>
            </a:extLst>
          </p:cNvPr>
          <p:cNvSpPr txBox="1"/>
          <p:nvPr/>
        </p:nvSpPr>
        <p:spPr>
          <a:xfrm>
            <a:off x="2998307" y="3566667"/>
            <a:ext cx="2809568" cy="12311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91%(Accuracy</a:t>
            </a:r>
            <a:endParaRPr lang="en-IN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en-IN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3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E08A537-39DA-CC17-6C4B-4DF49C8F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18" y="170256"/>
            <a:ext cx="7053542" cy="611732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BC2DA-9AD2-F66C-7D9F-09840E6EB552}"/>
              </a:ext>
            </a:extLst>
          </p:cNvPr>
          <p:cNvSpPr txBox="1"/>
          <p:nvPr/>
        </p:nvSpPr>
        <p:spPr>
          <a:xfrm>
            <a:off x="3155962" y="1069514"/>
            <a:ext cx="2809568" cy="10618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TP</a:t>
            </a: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IN" sz="2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TP+FP</a:t>
            </a:r>
            <a:endParaRPr lang="en-IN" sz="21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101D74-F204-68A3-BDE8-DA7C5C5ABB52}"/>
              </a:ext>
            </a:extLst>
          </p:cNvPr>
          <p:cNvCxnSpPr>
            <a:cxnSpLocks/>
          </p:cNvCxnSpPr>
          <p:nvPr/>
        </p:nvCxnSpPr>
        <p:spPr>
          <a:xfrm>
            <a:off x="4610523" y="1588886"/>
            <a:ext cx="11946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A31573-BB18-6F55-2365-52017B94F37D}"/>
              </a:ext>
            </a:extLst>
          </p:cNvPr>
          <p:cNvSpPr txBox="1"/>
          <p:nvPr/>
        </p:nvSpPr>
        <p:spPr>
          <a:xfrm>
            <a:off x="2462789" y="2390523"/>
            <a:ext cx="4295468" cy="10618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</a:t>
            </a: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IN" sz="2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1+1                 </a:t>
            </a:r>
            <a:endParaRPr lang="en-IN" sz="21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0C47F9-8E13-E4F3-C21F-A5DF2E106707}"/>
              </a:ext>
            </a:extLst>
          </p:cNvPr>
          <p:cNvCxnSpPr>
            <a:cxnSpLocks/>
          </p:cNvCxnSpPr>
          <p:nvPr/>
        </p:nvCxnSpPr>
        <p:spPr>
          <a:xfrm>
            <a:off x="3898912" y="2908052"/>
            <a:ext cx="11946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86D06F-65EF-CC57-CF15-81A3121E233D}"/>
              </a:ext>
            </a:extLst>
          </p:cNvPr>
          <p:cNvSpPr txBox="1"/>
          <p:nvPr/>
        </p:nvSpPr>
        <p:spPr>
          <a:xfrm>
            <a:off x="5174647" y="2739793"/>
            <a:ext cx="28759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88E1E-928A-D27E-BCBF-123E739C26E1}"/>
              </a:ext>
            </a:extLst>
          </p:cNvPr>
          <p:cNvSpPr txBox="1"/>
          <p:nvPr/>
        </p:nvSpPr>
        <p:spPr>
          <a:xfrm>
            <a:off x="5543357" y="2762876"/>
            <a:ext cx="564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O.5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1F990-C550-6A1F-70EE-247BEFDA46F5}"/>
              </a:ext>
            </a:extLst>
          </p:cNvPr>
          <p:cNvSpPr txBox="1"/>
          <p:nvPr/>
        </p:nvSpPr>
        <p:spPr>
          <a:xfrm>
            <a:off x="1649737" y="3672820"/>
            <a:ext cx="5844526" cy="10618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1</a:t>
            </a: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If(FP=0) ,Precision </a:t>
            </a:r>
            <a:r>
              <a:rPr lang="en-IN" sz="2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1+0                 </a:t>
            </a:r>
            <a:endParaRPr lang="en-IN" sz="21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F0CE60-8B33-09EF-4998-9F9BDE289AB6}"/>
              </a:ext>
            </a:extLst>
          </p:cNvPr>
          <p:cNvCxnSpPr>
            <a:cxnSpLocks/>
          </p:cNvCxnSpPr>
          <p:nvPr/>
        </p:nvCxnSpPr>
        <p:spPr>
          <a:xfrm>
            <a:off x="4348737" y="4170954"/>
            <a:ext cx="1194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C8B5B-D8C9-2B6E-E1FE-316634A8D6F3}"/>
              </a:ext>
            </a:extLst>
          </p:cNvPr>
          <p:cNvSpPr txBox="1"/>
          <p:nvPr/>
        </p:nvSpPr>
        <p:spPr>
          <a:xfrm>
            <a:off x="5614333" y="3974746"/>
            <a:ext cx="28759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2CC03-590D-157B-65DA-90381FA94D18}"/>
              </a:ext>
            </a:extLst>
          </p:cNvPr>
          <p:cNvSpPr txBox="1"/>
          <p:nvPr/>
        </p:nvSpPr>
        <p:spPr>
          <a:xfrm>
            <a:off x="5901927" y="3990881"/>
            <a:ext cx="1200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1(100%)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5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8" grpId="0"/>
      <p:bldP spid="9" grpId="0"/>
      <p:bldP spid="10" grpId="0" animBg="1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E08A537-39DA-CC17-6C4B-4DF49C8F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18" y="170256"/>
            <a:ext cx="7053542" cy="611732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BC2DA-9AD2-F66C-7D9F-09840E6EB552}"/>
              </a:ext>
            </a:extLst>
          </p:cNvPr>
          <p:cNvSpPr txBox="1"/>
          <p:nvPr/>
        </p:nvSpPr>
        <p:spPr>
          <a:xfrm>
            <a:off x="3155962" y="1069514"/>
            <a:ext cx="2809568" cy="10618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TP</a:t>
            </a: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IN" sz="2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TP+FN</a:t>
            </a:r>
            <a:endParaRPr lang="en-IN" sz="21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101D74-F204-68A3-BDE8-DA7C5C5ABB52}"/>
              </a:ext>
            </a:extLst>
          </p:cNvPr>
          <p:cNvCxnSpPr>
            <a:cxnSpLocks/>
          </p:cNvCxnSpPr>
          <p:nvPr/>
        </p:nvCxnSpPr>
        <p:spPr>
          <a:xfrm>
            <a:off x="4610523" y="1588886"/>
            <a:ext cx="11946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A31573-BB18-6F55-2365-52017B94F37D}"/>
              </a:ext>
            </a:extLst>
          </p:cNvPr>
          <p:cNvSpPr txBox="1"/>
          <p:nvPr/>
        </p:nvSpPr>
        <p:spPr>
          <a:xfrm>
            <a:off x="2462789" y="2390523"/>
            <a:ext cx="4295468" cy="10618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</a:t>
            </a: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IN" sz="2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1+8                 </a:t>
            </a:r>
            <a:endParaRPr lang="en-IN" sz="21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0C47F9-8E13-E4F3-C21F-A5DF2E106707}"/>
              </a:ext>
            </a:extLst>
          </p:cNvPr>
          <p:cNvCxnSpPr>
            <a:cxnSpLocks/>
          </p:cNvCxnSpPr>
          <p:nvPr/>
        </p:nvCxnSpPr>
        <p:spPr>
          <a:xfrm>
            <a:off x="3898912" y="2908052"/>
            <a:ext cx="11946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86D06F-65EF-CC57-CF15-81A3121E233D}"/>
              </a:ext>
            </a:extLst>
          </p:cNvPr>
          <p:cNvSpPr txBox="1"/>
          <p:nvPr/>
        </p:nvSpPr>
        <p:spPr>
          <a:xfrm>
            <a:off x="5174647" y="2739793"/>
            <a:ext cx="28759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88E1E-928A-D27E-BCBF-123E739C26E1}"/>
              </a:ext>
            </a:extLst>
          </p:cNvPr>
          <p:cNvSpPr txBox="1"/>
          <p:nvPr/>
        </p:nvSpPr>
        <p:spPr>
          <a:xfrm>
            <a:off x="5543357" y="2762876"/>
            <a:ext cx="849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O.11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1F990-C550-6A1F-70EE-247BEFDA46F5}"/>
              </a:ext>
            </a:extLst>
          </p:cNvPr>
          <p:cNvSpPr txBox="1"/>
          <p:nvPr/>
        </p:nvSpPr>
        <p:spPr>
          <a:xfrm>
            <a:off x="1649737" y="3672820"/>
            <a:ext cx="5844526" cy="10618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1</a:t>
            </a: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If(FN=0) ,Precision </a:t>
            </a:r>
            <a:r>
              <a:rPr lang="en-IN" sz="2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1+0                 </a:t>
            </a:r>
            <a:endParaRPr lang="en-IN" sz="21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F0CE60-8B33-09EF-4998-9F9BDE289AB6}"/>
              </a:ext>
            </a:extLst>
          </p:cNvPr>
          <p:cNvCxnSpPr>
            <a:cxnSpLocks/>
          </p:cNvCxnSpPr>
          <p:nvPr/>
        </p:nvCxnSpPr>
        <p:spPr>
          <a:xfrm>
            <a:off x="4348737" y="4170954"/>
            <a:ext cx="1194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C8B5B-D8C9-2B6E-E1FE-316634A8D6F3}"/>
              </a:ext>
            </a:extLst>
          </p:cNvPr>
          <p:cNvSpPr txBox="1"/>
          <p:nvPr/>
        </p:nvSpPr>
        <p:spPr>
          <a:xfrm>
            <a:off x="5614333" y="3974746"/>
            <a:ext cx="28759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2CC03-590D-157B-65DA-90381FA94D18}"/>
              </a:ext>
            </a:extLst>
          </p:cNvPr>
          <p:cNvSpPr txBox="1"/>
          <p:nvPr/>
        </p:nvSpPr>
        <p:spPr>
          <a:xfrm>
            <a:off x="5901927" y="3990881"/>
            <a:ext cx="1200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1(100%)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8" grpId="0"/>
      <p:bldP spid="9" grpId="0"/>
      <p:bldP spid="10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191B-D7AE-FE53-48C3-04B64417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317416"/>
            <a:ext cx="7053542" cy="611732"/>
          </a:xfrm>
        </p:spPr>
        <p:txBody>
          <a:bodyPr/>
          <a:lstStyle/>
          <a:p>
            <a:r>
              <a:rPr lang="en-I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D689-453C-BF7F-B480-C94508C9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35" y="1119360"/>
            <a:ext cx="8080542" cy="1275410"/>
          </a:xfrm>
        </p:spPr>
        <p:txBody>
          <a:bodyPr>
            <a:normAutofit/>
          </a:bodyPr>
          <a:lstStyle/>
          <a:p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Precision and Recall in </a:t>
            </a:r>
            <a:r>
              <a:rPr lang="en-IN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Value</a:t>
            </a:r>
          </a:p>
          <a:p>
            <a:r>
              <a:rPr lang="en-IN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MODEL 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It has Good Precision and Recall</a:t>
            </a:r>
          </a:p>
          <a:p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B3F78-D14F-AD32-B0F9-101A822770A5}"/>
              </a:ext>
            </a:extLst>
          </p:cNvPr>
          <p:cNvSpPr txBox="1"/>
          <p:nvPr/>
        </p:nvSpPr>
        <p:spPr>
          <a:xfrm>
            <a:off x="1288044" y="2748731"/>
            <a:ext cx="6672724" cy="17081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= 0.5    ;    Precision = 1</a:t>
            </a:r>
          </a:p>
          <a:p>
            <a:endParaRPr lang="en-IN" sz="2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0.5+1</a:t>
            </a: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F1=                    = 0.75       (0----0.5—0.75--1)</a:t>
            </a:r>
          </a:p>
          <a:p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2BB7C3-8E73-B9B1-4AD0-B8D481D360BE}"/>
              </a:ext>
            </a:extLst>
          </p:cNvPr>
          <p:cNvCxnSpPr/>
          <p:nvPr/>
        </p:nvCxnSpPr>
        <p:spPr>
          <a:xfrm>
            <a:off x="3399503" y="3915697"/>
            <a:ext cx="9807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5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6E6A-2D8D-CFB0-713F-0DE57D41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700223"/>
          </a:xfrm>
        </p:spPr>
        <p:txBody>
          <a:bodyPr/>
          <a:lstStyle/>
          <a:p>
            <a:r>
              <a:rPr lang="en-IN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AD71-8C3F-CDCD-9C49-37EE1A444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40" y="1128252"/>
            <a:ext cx="7986251" cy="3558048"/>
          </a:xfrm>
        </p:spPr>
        <p:txBody>
          <a:bodyPr>
            <a:normAutofit/>
          </a:bodyPr>
          <a:lstStyle/>
          <a:p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or Mean</a:t>
            </a:r>
          </a:p>
          <a:p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FC80E-9C55-58AF-8F27-D25DB452A384}"/>
              </a:ext>
            </a:extLst>
          </p:cNvPr>
          <p:cNvSpPr txBox="1"/>
          <p:nvPr/>
        </p:nvSpPr>
        <p:spPr>
          <a:xfrm>
            <a:off x="2759790" y="1868529"/>
            <a:ext cx="361736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A+B           95+5</a:t>
            </a:r>
          </a:p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                 =  50</a:t>
            </a:r>
          </a:p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2                  2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9D2C2-D1E5-7CF0-AB96-9465DA8D83DE}"/>
              </a:ext>
            </a:extLst>
          </p:cNvPr>
          <p:cNvCxnSpPr>
            <a:cxnSpLocks/>
          </p:cNvCxnSpPr>
          <p:nvPr/>
        </p:nvCxnSpPr>
        <p:spPr>
          <a:xfrm>
            <a:off x="2910010" y="2499956"/>
            <a:ext cx="7239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A248C7-B7F0-747C-0445-C25062A6FBDA}"/>
              </a:ext>
            </a:extLst>
          </p:cNvPr>
          <p:cNvCxnSpPr>
            <a:cxnSpLocks/>
          </p:cNvCxnSpPr>
          <p:nvPr/>
        </p:nvCxnSpPr>
        <p:spPr>
          <a:xfrm>
            <a:off x="4222646" y="2499956"/>
            <a:ext cx="8853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3EE149-C535-01DD-BEAA-95D2E821C243}"/>
              </a:ext>
            </a:extLst>
          </p:cNvPr>
          <p:cNvSpPr txBox="1"/>
          <p:nvPr/>
        </p:nvSpPr>
        <p:spPr>
          <a:xfrm>
            <a:off x="3167216" y="3542093"/>
            <a:ext cx="306804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 -   Higher Value</a:t>
            </a:r>
          </a:p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   -   Lower value</a:t>
            </a:r>
          </a:p>
        </p:txBody>
      </p:sp>
    </p:spTree>
    <p:extLst>
      <p:ext uri="{BB962C8B-B14F-4D97-AF65-F5344CB8AC3E}">
        <p14:creationId xmlns:p14="http://schemas.microsoft.com/office/powerpoint/2010/main" val="22083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1EBD-335D-CBE2-490F-7603B97F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317417"/>
            <a:ext cx="7053542" cy="596984"/>
          </a:xfrm>
        </p:spPr>
        <p:txBody>
          <a:bodyPr/>
          <a:lstStyle/>
          <a:p>
            <a:r>
              <a:rPr lang="en-I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Harmonic 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0AD69-AD9E-ABCA-BAD9-A7A2B0AADF8C}"/>
              </a:ext>
            </a:extLst>
          </p:cNvPr>
          <p:cNvSpPr txBox="1"/>
          <p:nvPr/>
        </p:nvSpPr>
        <p:spPr>
          <a:xfrm>
            <a:off x="2777305" y="1295426"/>
            <a:ext cx="3589391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2(A*B)          2( 95*5 )</a:t>
            </a:r>
          </a:p>
          <a:p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                    =   15</a:t>
            </a:r>
          </a:p>
          <a:p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A+B              95+5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61EE91-816F-FC75-C44B-66F9DEC95055}"/>
              </a:ext>
            </a:extLst>
          </p:cNvPr>
          <p:cNvCxnSpPr/>
          <p:nvPr/>
        </p:nvCxnSpPr>
        <p:spPr>
          <a:xfrm>
            <a:off x="2868562" y="1745549"/>
            <a:ext cx="737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F74D93-EB25-BE41-F740-8173AFA0248B}"/>
              </a:ext>
            </a:extLst>
          </p:cNvPr>
          <p:cNvCxnSpPr>
            <a:cxnSpLocks/>
          </p:cNvCxnSpPr>
          <p:nvPr/>
        </p:nvCxnSpPr>
        <p:spPr>
          <a:xfrm>
            <a:off x="4118486" y="1745549"/>
            <a:ext cx="907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B1C21-C981-F540-895C-578029F19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" t="12473" r="32177" b="20717"/>
          <a:stretch/>
        </p:blipFill>
        <p:spPr>
          <a:xfrm>
            <a:off x="380986" y="2474530"/>
            <a:ext cx="3833660" cy="2189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5D9BADE-2CA1-EF71-CC3D-5A331D253548}"/>
              </a:ext>
            </a:extLst>
          </p:cNvPr>
          <p:cNvSpPr/>
          <p:nvPr/>
        </p:nvSpPr>
        <p:spPr>
          <a:xfrm>
            <a:off x="4572000" y="3383071"/>
            <a:ext cx="918088" cy="339213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776C-1C4C-D4D6-5E1B-7E59A11EEE0D}"/>
              </a:ext>
            </a:extLst>
          </p:cNvPr>
          <p:cNvSpPr txBox="1"/>
          <p:nvPr/>
        </p:nvSpPr>
        <p:spPr>
          <a:xfrm>
            <a:off x="5796995" y="3124597"/>
            <a:ext cx="2331024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(1+1</a:t>
            </a:r>
            <a:r>
              <a:rPr lang="en-IN" sz="1800" b="1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)PR</a:t>
            </a:r>
          </a:p>
          <a:p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F1    = </a:t>
            </a:r>
          </a:p>
          <a:p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1</a:t>
            </a:r>
            <a:r>
              <a:rPr lang="en-IN" sz="1800" b="1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(P+R)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855725-B576-1D98-B938-AF25A4845C64}"/>
              </a:ext>
            </a:extLst>
          </p:cNvPr>
          <p:cNvCxnSpPr>
            <a:cxnSpLocks/>
          </p:cNvCxnSpPr>
          <p:nvPr/>
        </p:nvCxnSpPr>
        <p:spPr>
          <a:xfrm>
            <a:off x="6962507" y="3552677"/>
            <a:ext cx="907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81E4-BD53-7395-51B3-45445F25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758E5C-14C6-B709-F50D-AC99AAE96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934351"/>
              </p:ext>
            </p:extLst>
          </p:nvPr>
        </p:nvGraphicFramePr>
        <p:xfrm>
          <a:off x="1679367" y="1373535"/>
          <a:ext cx="6096000" cy="323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983949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2100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5627399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64129"/>
                  </a:ext>
                </a:extLst>
              </a:tr>
              <a:tr h="836183"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SCORE(</a:t>
                      </a: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65242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SCORE(</a:t>
                      </a: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16212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SCORE(</a:t>
                      </a: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1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0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1354-B7FF-07D6-532E-A6CA0133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81963"/>
            <a:ext cx="8520600" cy="5727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are sub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as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CABC-3075-9447-C773-4B86B897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5" y="1150883"/>
            <a:ext cx="7615967" cy="378982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Value : Low – Gives Important to Precision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Value : high – Gives Important to Recall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1951A-1B83-EAD1-3148-AF871C4BD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4" t="16846" r="13597" b="18208"/>
          <a:stretch/>
        </p:blipFill>
        <p:spPr>
          <a:xfrm>
            <a:off x="1429401" y="1895168"/>
            <a:ext cx="6412132" cy="297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3"/>
          <p:cNvSpPr/>
          <p:nvPr/>
        </p:nvSpPr>
        <p:spPr>
          <a:xfrm>
            <a:off x="4231997" y="4674893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3"/>
          <p:cNvSpPr/>
          <p:nvPr/>
        </p:nvSpPr>
        <p:spPr>
          <a:xfrm>
            <a:off x="4458600" y="4561203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3"/>
          <p:cNvSpPr/>
          <p:nvPr/>
        </p:nvSpPr>
        <p:spPr>
          <a:xfrm>
            <a:off x="7934675" y="133536"/>
            <a:ext cx="674400" cy="6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3"/>
          <p:cNvSpPr/>
          <p:nvPr/>
        </p:nvSpPr>
        <p:spPr>
          <a:xfrm>
            <a:off x="7533146" y="671874"/>
            <a:ext cx="192300" cy="19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E73FB-888B-997A-D46E-0C3C143A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66" y="1261678"/>
            <a:ext cx="3417440" cy="3412925"/>
          </a:xfrm>
          <a:prstGeom prst="rect">
            <a:avLst/>
          </a:prstGeom>
        </p:spPr>
      </p:pic>
      <p:sp>
        <p:nvSpPr>
          <p:cNvPr id="9" name="Google Shape;537;p43">
            <a:extLst>
              <a:ext uri="{FF2B5EF4-FFF2-40B4-BE49-F238E27FC236}">
                <a16:creationId xmlns:a16="http://schemas.microsoft.com/office/drawing/2014/main" id="{FC72C320-A3D1-3491-25D3-DFD71DDBEA92}"/>
              </a:ext>
            </a:extLst>
          </p:cNvPr>
          <p:cNvSpPr txBox="1">
            <a:spLocks/>
          </p:cNvSpPr>
          <p:nvPr/>
        </p:nvSpPr>
        <p:spPr>
          <a:xfrm>
            <a:off x="4703789" y="3311797"/>
            <a:ext cx="3961557" cy="108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en-I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</a:p>
          <a:p>
            <a:pPr algn="ctr"/>
            <a:r>
              <a:rPr lang="en-I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ta-IN" sz="32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C9D11E-595B-B984-922E-C244C1E45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331" y="391410"/>
            <a:ext cx="658425" cy="896190"/>
          </a:xfrm>
          <a:prstGeom prst="rect">
            <a:avLst/>
          </a:prstGeom>
        </p:spPr>
      </p:pic>
      <p:grpSp>
        <p:nvGrpSpPr>
          <p:cNvPr id="21" name="Google Shape;1188;p50">
            <a:extLst>
              <a:ext uri="{FF2B5EF4-FFF2-40B4-BE49-F238E27FC236}">
                <a16:creationId xmlns:a16="http://schemas.microsoft.com/office/drawing/2014/main" id="{B739F2B1-EAD8-01FE-23B1-86250210E982}"/>
              </a:ext>
            </a:extLst>
          </p:cNvPr>
          <p:cNvGrpSpPr/>
          <p:nvPr/>
        </p:nvGrpSpPr>
        <p:grpSpPr>
          <a:xfrm rot="17560958" flipV="1">
            <a:off x="2722517" y="-602427"/>
            <a:ext cx="877308" cy="2074402"/>
            <a:chOff x="731955" y="2811840"/>
            <a:chExt cx="564367" cy="1313910"/>
          </a:xfrm>
        </p:grpSpPr>
        <p:sp>
          <p:nvSpPr>
            <p:cNvPr id="22" name="Google Shape;1189;p50">
              <a:extLst>
                <a:ext uri="{FF2B5EF4-FFF2-40B4-BE49-F238E27FC236}">
                  <a16:creationId xmlns:a16="http://schemas.microsoft.com/office/drawing/2014/main" id="{1E820BCB-3369-A360-1951-B070E0C728E5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0;p50">
              <a:extLst>
                <a:ext uri="{FF2B5EF4-FFF2-40B4-BE49-F238E27FC236}">
                  <a16:creationId xmlns:a16="http://schemas.microsoft.com/office/drawing/2014/main" id="{27CADFB4-10F0-2694-B67D-A2C0828D9ABF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1;p50">
              <a:extLst>
                <a:ext uri="{FF2B5EF4-FFF2-40B4-BE49-F238E27FC236}">
                  <a16:creationId xmlns:a16="http://schemas.microsoft.com/office/drawing/2014/main" id="{D53DE818-5A16-FA91-106A-8A086336D4D6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2;p50">
              <a:extLst>
                <a:ext uri="{FF2B5EF4-FFF2-40B4-BE49-F238E27FC236}">
                  <a16:creationId xmlns:a16="http://schemas.microsoft.com/office/drawing/2014/main" id="{7F7ED659-ABBD-347B-6C85-EDE17DE5EA92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3;p50">
              <a:extLst>
                <a:ext uri="{FF2B5EF4-FFF2-40B4-BE49-F238E27FC236}">
                  <a16:creationId xmlns:a16="http://schemas.microsoft.com/office/drawing/2014/main" id="{21318470-6CD2-C7C4-D1D7-8E82CF531215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4;p50">
              <a:extLst>
                <a:ext uri="{FF2B5EF4-FFF2-40B4-BE49-F238E27FC236}">
                  <a16:creationId xmlns:a16="http://schemas.microsoft.com/office/drawing/2014/main" id="{918B1C64-F2D9-FAF0-07B2-36C152AEA896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5;p50">
              <a:extLst>
                <a:ext uri="{FF2B5EF4-FFF2-40B4-BE49-F238E27FC236}">
                  <a16:creationId xmlns:a16="http://schemas.microsoft.com/office/drawing/2014/main" id="{5FB7D5D2-B1D7-E7D8-E0D4-746D37C15CBB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6;p50">
              <a:extLst>
                <a:ext uri="{FF2B5EF4-FFF2-40B4-BE49-F238E27FC236}">
                  <a16:creationId xmlns:a16="http://schemas.microsoft.com/office/drawing/2014/main" id="{B99C1F5A-25D8-2C96-FBF3-48EEC4C7BFAF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7;p50">
              <a:extLst>
                <a:ext uri="{FF2B5EF4-FFF2-40B4-BE49-F238E27FC236}">
                  <a16:creationId xmlns:a16="http://schemas.microsoft.com/office/drawing/2014/main" id="{A14D7772-179B-7A09-EA19-6E946E891FDD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8;p50">
              <a:extLst>
                <a:ext uri="{FF2B5EF4-FFF2-40B4-BE49-F238E27FC236}">
                  <a16:creationId xmlns:a16="http://schemas.microsoft.com/office/drawing/2014/main" id="{9D89DEB2-4577-D6C9-690B-DA58C84A1E9D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9;p50">
              <a:extLst>
                <a:ext uri="{FF2B5EF4-FFF2-40B4-BE49-F238E27FC236}">
                  <a16:creationId xmlns:a16="http://schemas.microsoft.com/office/drawing/2014/main" id="{C27B2BD1-2E7D-83FF-7F6E-B33FB059B414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0;p50">
              <a:extLst>
                <a:ext uri="{FF2B5EF4-FFF2-40B4-BE49-F238E27FC236}">
                  <a16:creationId xmlns:a16="http://schemas.microsoft.com/office/drawing/2014/main" id="{BCE7CA26-4306-10B2-6E08-C4CBAFD07E1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1;p50">
              <a:extLst>
                <a:ext uri="{FF2B5EF4-FFF2-40B4-BE49-F238E27FC236}">
                  <a16:creationId xmlns:a16="http://schemas.microsoft.com/office/drawing/2014/main" id="{9B916C00-0081-D518-2DC0-AE4CD17BA17A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2;p50">
              <a:extLst>
                <a:ext uri="{FF2B5EF4-FFF2-40B4-BE49-F238E27FC236}">
                  <a16:creationId xmlns:a16="http://schemas.microsoft.com/office/drawing/2014/main" id="{430EC4C5-D9B8-1337-774F-CC7A96DD3DD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3;p50">
              <a:extLst>
                <a:ext uri="{FF2B5EF4-FFF2-40B4-BE49-F238E27FC236}">
                  <a16:creationId xmlns:a16="http://schemas.microsoft.com/office/drawing/2014/main" id="{A6CA8750-D423-7224-2DB5-9E1254A3AB2B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04;p50">
              <a:extLst>
                <a:ext uri="{FF2B5EF4-FFF2-40B4-BE49-F238E27FC236}">
                  <a16:creationId xmlns:a16="http://schemas.microsoft.com/office/drawing/2014/main" id="{2D99E036-4CCB-8668-940C-FA7CCCA8D81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5;p50">
              <a:extLst>
                <a:ext uri="{FF2B5EF4-FFF2-40B4-BE49-F238E27FC236}">
                  <a16:creationId xmlns:a16="http://schemas.microsoft.com/office/drawing/2014/main" id="{56890ACE-5487-00C1-CB74-639C23AE28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6;p50">
              <a:extLst>
                <a:ext uri="{FF2B5EF4-FFF2-40B4-BE49-F238E27FC236}">
                  <a16:creationId xmlns:a16="http://schemas.microsoft.com/office/drawing/2014/main" id="{3496022A-DCAC-0704-00EA-081B4116920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7;p50">
              <a:extLst>
                <a:ext uri="{FF2B5EF4-FFF2-40B4-BE49-F238E27FC236}">
                  <a16:creationId xmlns:a16="http://schemas.microsoft.com/office/drawing/2014/main" id="{1316AD1C-55A1-EB71-9076-1B7878D49192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8;p50">
              <a:extLst>
                <a:ext uri="{FF2B5EF4-FFF2-40B4-BE49-F238E27FC236}">
                  <a16:creationId xmlns:a16="http://schemas.microsoft.com/office/drawing/2014/main" id="{CB8A56BB-4D3A-F125-DD14-4857505008D5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9;p50">
              <a:extLst>
                <a:ext uri="{FF2B5EF4-FFF2-40B4-BE49-F238E27FC236}">
                  <a16:creationId xmlns:a16="http://schemas.microsoft.com/office/drawing/2014/main" id="{61887629-8095-1129-8311-806DB8C496C6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0;p50">
              <a:extLst>
                <a:ext uri="{FF2B5EF4-FFF2-40B4-BE49-F238E27FC236}">
                  <a16:creationId xmlns:a16="http://schemas.microsoft.com/office/drawing/2014/main" id="{475C507F-9038-2640-665A-D13E1F4C688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1;p50">
              <a:extLst>
                <a:ext uri="{FF2B5EF4-FFF2-40B4-BE49-F238E27FC236}">
                  <a16:creationId xmlns:a16="http://schemas.microsoft.com/office/drawing/2014/main" id="{422899A4-E44E-1C00-34B1-3883C4C72CCA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2;p50">
              <a:extLst>
                <a:ext uri="{FF2B5EF4-FFF2-40B4-BE49-F238E27FC236}">
                  <a16:creationId xmlns:a16="http://schemas.microsoft.com/office/drawing/2014/main" id="{0322EA4D-3742-7918-E49D-CCD77BB85B5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13;p50">
              <a:extLst>
                <a:ext uri="{FF2B5EF4-FFF2-40B4-BE49-F238E27FC236}">
                  <a16:creationId xmlns:a16="http://schemas.microsoft.com/office/drawing/2014/main" id="{1F8066D2-553C-572E-1188-62B91E60685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14;p50">
              <a:extLst>
                <a:ext uri="{FF2B5EF4-FFF2-40B4-BE49-F238E27FC236}">
                  <a16:creationId xmlns:a16="http://schemas.microsoft.com/office/drawing/2014/main" id="{448BA29D-8512-B5C8-0B54-5C507E666E3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5;p50">
              <a:extLst>
                <a:ext uri="{FF2B5EF4-FFF2-40B4-BE49-F238E27FC236}">
                  <a16:creationId xmlns:a16="http://schemas.microsoft.com/office/drawing/2014/main" id="{14227BCB-B0C6-C068-0A42-F4F527A68714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6;p50">
              <a:extLst>
                <a:ext uri="{FF2B5EF4-FFF2-40B4-BE49-F238E27FC236}">
                  <a16:creationId xmlns:a16="http://schemas.microsoft.com/office/drawing/2014/main" id="{3617DEB5-6334-7CA8-ABD5-7FD88BE9D003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7;p50">
              <a:extLst>
                <a:ext uri="{FF2B5EF4-FFF2-40B4-BE49-F238E27FC236}">
                  <a16:creationId xmlns:a16="http://schemas.microsoft.com/office/drawing/2014/main" id="{3D29D742-EEA8-1FCD-C95E-19EA7A12CB28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8;p50">
              <a:extLst>
                <a:ext uri="{FF2B5EF4-FFF2-40B4-BE49-F238E27FC236}">
                  <a16:creationId xmlns:a16="http://schemas.microsoft.com/office/drawing/2014/main" id="{06F1AB54-70BF-6D6F-79E9-3A626B75A4BC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48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FA50-A9EC-CC43-11C6-0CBBEFB9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339539"/>
            <a:ext cx="7053542" cy="641229"/>
          </a:xfrm>
        </p:spPr>
        <p:txBody>
          <a:bodyPr/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7B24-D6AF-7A51-557F-6B32FB7C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3" y="1187246"/>
            <a:ext cx="7449413" cy="349905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Value : 1 –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Equal Important to Precision and Recall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AC1F8-8BE1-FD80-FAC0-6954239E768F}"/>
              </a:ext>
            </a:extLst>
          </p:cNvPr>
          <p:cNvSpPr txBox="1"/>
          <p:nvPr/>
        </p:nvSpPr>
        <p:spPr>
          <a:xfrm>
            <a:off x="1317855" y="2571750"/>
            <a:ext cx="2847847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(1+1</a:t>
            </a:r>
            <a:r>
              <a:rPr lang="en-IN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)PR</a:t>
            </a: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F1    = </a:t>
            </a: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</a:t>
            </a:r>
            <a:r>
              <a:rPr lang="en-IN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(P+R)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EC179D-3E30-88AE-6E95-661600DCB432}"/>
              </a:ext>
            </a:extLst>
          </p:cNvPr>
          <p:cNvCxnSpPr/>
          <p:nvPr/>
        </p:nvCxnSpPr>
        <p:spPr>
          <a:xfrm>
            <a:off x="2355222" y="3033415"/>
            <a:ext cx="12831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0F17BF-0255-803D-F5D3-C99A01D0DADC}"/>
              </a:ext>
            </a:extLst>
          </p:cNvPr>
          <p:cNvSpPr txBox="1"/>
          <p:nvPr/>
        </p:nvSpPr>
        <p:spPr>
          <a:xfrm>
            <a:off x="5203069" y="2571750"/>
            <a:ext cx="2847847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2PR</a:t>
            </a: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F1    = </a:t>
            </a: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P+R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DE8EAC-9238-00E7-654C-F40EEE091BC2}"/>
              </a:ext>
            </a:extLst>
          </p:cNvPr>
          <p:cNvSpPr/>
          <p:nvPr/>
        </p:nvSpPr>
        <p:spPr>
          <a:xfrm>
            <a:off x="4452923" y="2936773"/>
            <a:ext cx="406300" cy="339213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AFDCC-F836-CCFB-79C3-9606898EEB27}"/>
              </a:ext>
            </a:extLst>
          </p:cNvPr>
          <p:cNvCxnSpPr/>
          <p:nvPr/>
        </p:nvCxnSpPr>
        <p:spPr>
          <a:xfrm>
            <a:off x="6196753" y="3033415"/>
            <a:ext cx="12831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8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3"/>
          <p:cNvSpPr/>
          <p:nvPr/>
        </p:nvSpPr>
        <p:spPr>
          <a:xfrm>
            <a:off x="4231997" y="4674893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3"/>
          <p:cNvSpPr/>
          <p:nvPr/>
        </p:nvSpPr>
        <p:spPr>
          <a:xfrm>
            <a:off x="4458600" y="4561203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3"/>
          <p:cNvSpPr/>
          <p:nvPr/>
        </p:nvSpPr>
        <p:spPr>
          <a:xfrm>
            <a:off x="7934675" y="133536"/>
            <a:ext cx="674400" cy="6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3"/>
          <p:cNvSpPr/>
          <p:nvPr/>
        </p:nvSpPr>
        <p:spPr>
          <a:xfrm>
            <a:off x="7533146" y="671874"/>
            <a:ext cx="192300" cy="19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E73FB-888B-997A-D46E-0C3C143A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66" y="1261678"/>
            <a:ext cx="3417440" cy="3412925"/>
          </a:xfrm>
          <a:prstGeom prst="rect">
            <a:avLst/>
          </a:prstGeom>
        </p:spPr>
      </p:pic>
      <p:sp>
        <p:nvSpPr>
          <p:cNvPr id="9" name="Google Shape;537;p43">
            <a:extLst>
              <a:ext uri="{FF2B5EF4-FFF2-40B4-BE49-F238E27FC236}">
                <a16:creationId xmlns:a16="http://schemas.microsoft.com/office/drawing/2014/main" id="{FC72C320-A3D1-3491-25D3-DFD71DDBEA92}"/>
              </a:ext>
            </a:extLst>
          </p:cNvPr>
          <p:cNvSpPr txBox="1">
            <a:spLocks/>
          </p:cNvSpPr>
          <p:nvPr/>
        </p:nvSpPr>
        <p:spPr>
          <a:xfrm>
            <a:off x="4345397" y="3366328"/>
            <a:ext cx="5048499" cy="108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en-I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algn="ctr"/>
            <a:r>
              <a:rPr lang="en-I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-Classification</a:t>
            </a:r>
            <a:endParaRPr lang="ta-IN" sz="3200" b="1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C9D11E-595B-B984-922E-C244C1E45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331" y="391410"/>
            <a:ext cx="658425" cy="896190"/>
          </a:xfrm>
          <a:prstGeom prst="rect">
            <a:avLst/>
          </a:prstGeom>
        </p:spPr>
      </p:pic>
      <p:grpSp>
        <p:nvGrpSpPr>
          <p:cNvPr id="21" name="Google Shape;1188;p50">
            <a:extLst>
              <a:ext uri="{FF2B5EF4-FFF2-40B4-BE49-F238E27FC236}">
                <a16:creationId xmlns:a16="http://schemas.microsoft.com/office/drawing/2014/main" id="{B739F2B1-EAD8-01FE-23B1-86250210E982}"/>
              </a:ext>
            </a:extLst>
          </p:cNvPr>
          <p:cNvGrpSpPr/>
          <p:nvPr/>
        </p:nvGrpSpPr>
        <p:grpSpPr>
          <a:xfrm rot="17560958" flipV="1">
            <a:off x="2722517" y="-602427"/>
            <a:ext cx="877308" cy="2074402"/>
            <a:chOff x="731955" y="2811840"/>
            <a:chExt cx="564367" cy="1313910"/>
          </a:xfrm>
        </p:grpSpPr>
        <p:sp>
          <p:nvSpPr>
            <p:cNvPr id="22" name="Google Shape;1189;p50">
              <a:extLst>
                <a:ext uri="{FF2B5EF4-FFF2-40B4-BE49-F238E27FC236}">
                  <a16:creationId xmlns:a16="http://schemas.microsoft.com/office/drawing/2014/main" id="{1E820BCB-3369-A360-1951-B070E0C728E5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0;p50">
              <a:extLst>
                <a:ext uri="{FF2B5EF4-FFF2-40B4-BE49-F238E27FC236}">
                  <a16:creationId xmlns:a16="http://schemas.microsoft.com/office/drawing/2014/main" id="{27CADFB4-10F0-2694-B67D-A2C0828D9ABF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1;p50">
              <a:extLst>
                <a:ext uri="{FF2B5EF4-FFF2-40B4-BE49-F238E27FC236}">
                  <a16:creationId xmlns:a16="http://schemas.microsoft.com/office/drawing/2014/main" id="{D53DE818-5A16-FA91-106A-8A086336D4D6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2;p50">
              <a:extLst>
                <a:ext uri="{FF2B5EF4-FFF2-40B4-BE49-F238E27FC236}">
                  <a16:creationId xmlns:a16="http://schemas.microsoft.com/office/drawing/2014/main" id="{7F7ED659-ABBD-347B-6C85-EDE17DE5EA92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3;p50">
              <a:extLst>
                <a:ext uri="{FF2B5EF4-FFF2-40B4-BE49-F238E27FC236}">
                  <a16:creationId xmlns:a16="http://schemas.microsoft.com/office/drawing/2014/main" id="{21318470-6CD2-C7C4-D1D7-8E82CF531215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4;p50">
              <a:extLst>
                <a:ext uri="{FF2B5EF4-FFF2-40B4-BE49-F238E27FC236}">
                  <a16:creationId xmlns:a16="http://schemas.microsoft.com/office/drawing/2014/main" id="{918B1C64-F2D9-FAF0-07B2-36C152AEA896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5;p50">
              <a:extLst>
                <a:ext uri="{FF2B5EF4-FFF2-40B4-BE49-F238E27FC236}">
                  <a16:creationId xmlns:a16="http://schemas.microsoft.com/office/drawing/2014/main" id="{5FB7D5D2-B1D7-E7D8-E0D4-746D37C15CBB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6;p50">
              <a:extLst>
                <a:ext uri="{FF2B5EF4-FFF2-40B4-BE49-F238E27FC236}">
                  <a16:creationId xmlns:a16="http://schemas.microsoft.com/office/drawing/2014/main" id="{B99C1F5A-25D8-2C96-FBF3-48EEC4C7BFAF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7;p50">
              <a:extLst>
                <a:ext uri="{FF2B5EF4-FFF2-40B4-BE49-F238E27FC236}">
                  <a16:creationId xmlns:a16="http://schemas.microsoft.com/office/drawing/2014/main" id="{A14D7772-179B-7A09-EA19-6E946E891FDD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8;p50">
              <a:extLst>
                <a:ext uri="{FF2B5EF4-FFF2-40B4-BE49-F238E27FC236}">
                  <a16:creationId xmlns:a16="http://schemas.microsoft.com/office/drawing/2014/main" id="{9D89DEB2-4577-D6C9-690B-DA58C84A1E9D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9;p50">
              <a:extLst>
                <a:ext uri="{FF2B5EF4-FFF2-40B4-BE49-F238E27FC236}">
                  <a16:creationId xmlns:a16="http://schemas.microsoft.com/office/drawing/2014/main" id="{C27B2BD1-2E7D-83FF-7F6E-B33FB059B414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0;p50">
              <a:extLst>
                <a:ext uri="{FF2B5EF4-FFF2-40B4-BE49-F238E27FC236}">
                  <a16:creationId xmlns:a16="http://schemas.microsoft.com/office/drawing/2014/main" id="{BCE7CA26-4306-10B2-6E08-C4CBAFD07E1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1;p50">
              <a:extLst>
                <a:ext uri="{FF2B5EF4-FFF2-40B4-BE49-F238E27FC236}">
                  <a16:creationId xmlns:a16="http://schemas.microsoft.com/office/drawing/2014/main" id="{9B916C00-0081-D518-2DC0-AE4CD17BA17A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2;p50">
              <a:extLst>
                <a:ext uri="{FF2B5EF4-FFF2-40B4-BE49-F238E27FC236}">
                  <a16:creationId xmlns:a16="http://schemas.microsoft.com/office/drawing/2014/main" id="{430EC4C5-D9B8-1337-774F-CC7A96DD3DD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3;p50">
              <a:extLst>
                <a:ext uri="{FF2B5EF4-FFF2-40B4-BE49-F238E27FC236}">
                  <a16:creationId xmlns:a16="http://schemas.microsoft.com/office/drawing/2014/main" id="{A6CA8750-D423-7224-2DB5-9E1254A3AB2B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04;p50">
              <a:extLst>
                <a:ext uri="{FF2B5EF4-FFF2-40B4-BE49-F238E27FC236}">
                  <a16:creationId xmlns:a16="http://schemas.microsoft.com/office/drawing/2014/main" id="{2D99E036-4CCB-8668-940C-FA7CCCA8D81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5;p50">
              <a:extLst>
                <a:ext uri="{FF2B5EF4-FFF2-40B4-BE49-F238E27FC236}">
                  <a16:creationId xmlns:a16="http://schemas.microsoft.com/office/drawing/2014/main" id="{56890ACE-5487-00C1-CB74-639C23AE28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6;p50">
              <a:extLst>
                <a:ext uri="{FF2B5EF4-FFF2-40B4-BE49-F238E27FC236}">
                  <a16:creationId xmlns:a16="http://schemas.microsoft.com/office/drawing/2014/main" id="{3496022A-DCAC-0704-00EA-081B4116920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7;p50">
              <a:extLst>
                <a:ext uri="{FF2B5EF4-FFF2-40B4-BE49-F238E27FC236}">
                  <a16:creationId xmlns:a16="http://schemas.microsoft.com/office/drawing/2014/main" id="{1316AD1C-55A1-EB71-9076-1B7878D49192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8;p50">
              <a:extLst>
                <a:ext uri="{FF2B5EF4-FFF2-40B4-BE49-F238E27FC236}">
                  <a16:creationId xmlns:a16="http://schemas.microsoft.com/office/drawing/2014/main" id="{CB8A56BB-4D3A-F125-DD14-4857505008D5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9;p50">
              <a:extLst>
                <a:ext uri="{FF2B5EF4-FFF2-40B4-BE49-F238E27FC236}">
                  <a16:creationId xmlns:a16="http://schemas.microsoft.com/office/drawing/2014/main" id="{61887629-8095-1129-8311-806DB8C496C6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0;p50">
              <a:extLst>
                <a:ext uri="{FF2B5EF4-FFF2-40B4-BE49-F238E27FC236}">
                  <a16:creationId xmlns:a16="http://schemas.microsoft.com/office/drawing/2014/main" id="{475C507F-9038-2640-665A-D13E1F4C688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1;p50">
              <a:extLst>
                <a:ext uri="{FF2B5EF4-FFF2-40B4-BE49-F238E27FC236}">
                  <a16:creationId xmlns:a16="http://schemas.microsoft.com/office/drawing/2014/main" id="{422899A4-E44E-1C00-34B1-3883C4C72CCA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2;p50">
              <a:extLst>
                <a:ext uri="{FF2B5EF4-FFF2-40B4-BE49-F238E27FC236}">
                  <a16:creationId xmlns:a16="http://schemas.microsoft.com/office/drawing/2014/main" id="{0322EA4D-3742-7918-E49D-CCD77BB85B5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13;p50">
              <a:extLst>
                <a:ext uri="{FF2B5EF4-FFF2-40B4-BE49-F238E27FC236}">
                  <a16:creationId xmlns:a16="http://schemas.microsoft.com/office/drawing/2014/main" id="{1F8066D2-553C-572E-1188-62B91E60685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14;p50">
              <a:extLst>
                <a:ext uri="{FF2B5EF4-FFF2-40B4-BE49-F238E27FC236}">
                  <a16:creationId xmlns:a16="http://schemas.microsoft.com/office/drawing/2014/main" id="{448BA29D-8512-B5C8-0B54-5C507E666E3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5;p50">
              <a:extLst>
                <a:ext uri="{FF2B5EF4-FFF2-40B4-BE49-F238E27FC236}">
                  <a16:creationId xmlns:a16="http://schemas.microsoft.com/office/drawing/2014/main" id="{14227BCB-B0C6-C068-0A42-F4F527A68714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6;p50">
              <a:extLst>
                <a:ext uri="{FF2B5EF4-FFF2-40B4-BE49-F238E27FC236}">
                  <a16:creationId xmlns:a16="http://schemas.microsoft.com/office/drawing/2014/main" id="{3617DEB5-6334-7CA8-ABD5-7FD88BE9D003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7;p50">
              <a:extLst>
                <a:ext uri="{FF2B5EF4-FFF2-40B4-BE49-F238E27FC236}">
                  <a16:creationId xmlns:a16="http://schemas.microsoft.com/office/drawing/2014/main" id="{3D29D742-EEA8-1FCD-C95E-19EA7A12CB28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8;p50">
              <a:extLst>
                <a:ext uri="{FF2B5EF4-FFF2-40B4-BE49-F238E27FC236}">
                  <a16:creationId xmlns:a16="http://schemas.microsoft.com/office/drawing/2014/main" id="{06F1AB54-70BF-6D6F-79E9-3A626B75A4BC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75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516D141-B6E4-B6A9-E063-D0F4118D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7" y="548346"/>
            <a:ext cx="8349521" cy="825476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Metrics-Classification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3366086-AE93-2383-163A-03DA14FD1399}"/>
              </a:ext>
            </a:extLst>
          </p:cNvPr>
          <p:cNvSpPr txBox="1">
            <a:spLocks/>
          </p:cNvSpPr>
          <p:nvPr/>
        </p:nvSpPr>
        <p:spPr>
          <a:xfrm>
            <a:off x="449705" y="1580796"/>
            <a:ext cx="8244590" cy="282161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Performance of a classification model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</p:txBody>
      </p:sp>
      <p:pic>
        <p:nvPicPr>
          <p:cNvPr id="1026" name="Picture 2" descr="Evaluation Metrics - Measure the quality of the Statistical ">
            <a:extLst>
              <a:ext uri="{FF2B5EF4-FFF2-40B4-BE49-F238E27FC236}">
                <a16:creationId xmlns:a16="http://schemas.microsoft.com/office/drawing/2014/main" id="{ED234DE9-4E98-7A52-600D-C23C7F9FE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23448" r="4641" b="2376"/>
          <a:stretch/>
        </p:blipFill>
        <p:spPr bwMode="auto">
          <a:xfrm>
            <a:off x="4784834" y="2571750"/>
            <a:ext cx="4146332" cy="191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0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3BB96C8-5D7C-4965-0DCA-66D8AB58779A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7763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We Know!!!...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260AA8-867F-C744-F451-D06CE312AB15}"/>
              </a:ext>
            </a:extLst>
          </p:cNvPr>
          <p:cNvSpPr/>
          <p:nvPr/>
        </p:nvSpPr>
        <p:spPr>
          <a:xfrm>
            <a:off x="3051385" y="1393278"/>
            <a:ext cx="2438400" cy="92423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100%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(data)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ECFD21-3496-3EDD-5FFD-96CA232CF8D8}"/>
              </a:ext>
            </a:extLst>
          </p:cNvPr>
          <p:cNvSpPr/>
          <p:nvPr/>
        </p:nvSpPr>
        <p:spPr>
          <a:xfrm>
            <a:off x="534327" y="3648912"/>
            <a:ext cx="2438400" cy="92423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70%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(Data to train the model)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564AB2-4550-1552-8B83-BEA7791FC768}"/>
              </a:ext>
            </a:extLst>
          </p:cNvPr>
          <p:cNvSpPr/>
          <p:nvPr/>
        </p:nvSpPr>
        <p:spPr>
          <a:xfrm>
            <a:off x="5489785" y="3648912"/>
            <a:ext cx="2438400" cy="92423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30%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(Data to test the model)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5FE4019C-CBC9-7276-592B-5D8592DCD2B3}"/>
              </a:ext>
            </a:extLst>
          </p:cNvPr>
          <p:cNvSpPr/>
          <p:nvPr/>
        </p:nvSpPr>
        <p:spPr>
          <a:xfrm>
            <a:off x="3051386" y="3957314"/>
            <a:ext cx="2340422" cy="307428"/>
          </a:xfrm>
          <a:prstGeom prst="left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AC10E91-F01D-54D6-093D-18BB1C9458FC}"/>
              </a:ext>
            </a:extLst>
          </p:cNvPr>
          <p:cNvSpPr/>
          <p:nvPr/>
        </p:nvSpPr>
        <p:spPr>
          <a:xfrm>
            <a:off x="4095464" y="2457302"/>
            <a:ext cx="260131" cy="150001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5EC090-6760-E804-E982-5FC0D181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3" y="150501"/>
            <a:ext cx="9404723" cy="874637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E26938-1C88-A3D4-B3A8-16A2708A11DD}"/>
              </a:ext>
            </a:extLst>
          </p:cNvPr>
          <p:cNvSpPr txBox="1">
            <a:spLocks/>
          </p:cNvSpPr>
          <p:nvPr/>
        </p:nvSpPr>
        <p:spPr>
          <a:xfrm>
            <a:off x="551655" y="1265656"/>
            <a:ext cx="8266881" cy="354136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Building Blocks Of Classification Evaluation</a:t>
            </a: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</a:t>
            </a: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</a:t>
            </a: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</a:t>
            </a: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 Test Results Should Be Taken As a Dataset</a:t>
            </a:r>
          </a:p>
        </p:txBody>
      </p:sp>
    </p:spTree>
    <p:extLst>
      <p:ext uri="{BB962C8B-B14F-4D97-AF65-F5344CB8AC3E}">
        <p14:creationId xmlns:p14="http://schemas.microsoft.com/office/powerpoint/2010/main" val="38212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1A9CD16-7537-D4FB-84BC-2D9910F1F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650845"/>
              </p:ext>
            </p:extLst>
          </p:nvPr>
        </p:nvGraphicFramePr>
        <p:xfrm>
          <a:off x="616614" y="861553"/>
          <a:ext cx="7910772" cy="3567604"/>
        </p:xfrm>
        <a:graphic>
          <a:graphicData uri="http://schemas.openxmlformats.org/drawingml/2006/table">
            <a:tbl>
              <a:tblPr firstRow="1" bandRow="1"/>
              <a:tblGrid>
                <a:gridCol w="3955386">
                  <a:extLst>
                    <a:ext uri="{9D8B030D-6E8A-4147-A177-3AD203B41FA5}">
                      <a16:colId xmlns:a16="http://schemas.microsoft.com/office/drawing/2014/main" val="3990243024"/>
                    </a:ext>
                  </a:extLst>
                </a:gridCol>
                <a:gridCol w="3955386">
                  <a:extLst>
                    <a:ext uri="{9D8B030D-6E8A-4147-A177-3AD203B41FA5}">
                      <a16:colId xmlns:a16="http://schemas.microsoft.com/office/drawing/2014/main" val="2077918020"/>
                    </a:ext>
                  </a:extLst>
                </a:gridCol>
              </a:tblGrid>
              <a:tr h="4675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1.True Positive(TP)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2.False Positive(FP)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55099"/>
                  </a:ext>
                </a:extLst>
              </a:tr>
              <a:tr h="122805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     :Covid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     :Covid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  :Patient Admitted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     :Non-Covid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     :Covid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  :Patient Admitted</a:t>
                      </a:r>
                    </a:p>
                    <a:p>
                      <a:endParaRPr lang="en-IN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23626"/>
                  </a:ext>
                </a:extLst>
              </a:tr>
              <a:tr h="40894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3.False Negative(FN)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4.True Negative(TN)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521249"/>
                  </a:ext>
                </a:extLst>
              </a:tr>
              <a:tr h="13925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     :Covid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     :Non-Covid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  :Patient  Not Admitted.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Rick of infecting Others</a:t>
                      </a:r>
                    </a:p>
                    <a:p>
                      <a:endParaRPr lang="en-IN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     :Not-Covid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     :Not-Covid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  :Patient Not Admitted</a:t>
                      </a:r>
                    </a:p>
                    <a:p>
                      <a:endParaRPr lang="en-IN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308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58A9C-3DE1-0FD3-1EF0-B54EE1F24F87}"/>
              </a:ext>
            </a:extLst>
          </p:cNvPr>
          <p:cNvSpPr txBox="1"/>
          <p:nvPr/>
        </p:nvSpPr>
        <p:spPr>
          <a:xfrm>
            <a:off x="2610136" y="4452262"/>
            <a:ext cx="4277032" cy="646331"/>
          </a:xfrm>
          <a:prstGeom prst="rect">
            <a:avLst/>
          </a:prstGeom>
          <a:solidFill>
            <a:srgbClr val="E6B729"/>
          </a:solidFill>
          <a:ln w="28575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Covid       :  Positive Class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Non-Covid    :  Negative Class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A11AB1-FCA0-9B87-461C-B0B31117ABA4}"/>
              </a:ext>
            </a:extLst>
          </p:cNvPr>
          <p:cNvSpPr txBox="1">
            <a:spLocks/>
          </p:cNvSpPr>
          <p:nvPr/>
        </p:nvSpPr>
        <p:spPr>
          <a:xfrm>
            <a:off x="581479" y="182116"/>
            <a:ext cx="8334346" cy="5858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IN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569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C2A18A-3055-A857-AB53-76A069F683E7}"/>
              </a:ext>
            </a:extLst>
          </p:cNvPr>
          <p:cNvSpPr txBox="1">
            <a:spLocks/>
          </p:cNvSpPr>
          <p:nvPr/>
        </p:nvSpPr>
        <p:spPr>
          <a:xfrm>
            <a:off x="390473" y="133852"/>
            <a:ext cx="8166788" cy="5858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IN" sz="28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sz="2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2CF2533-867B-2F0F-2711-B944A06E3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30154"/>
              </p:ext>
            </p:extLst>
          </p:nvPr>
        </p:nvGraphicFramePr>
        <p:xfrm>
          <a:off x="1008463" y="632460"/>
          <a:ext cx="7114457" cy="4440000"/>
        </p:xfrm>
        <a:graphic>
          <a:graphicData uri="http://schemas.openxmlformats.org/drawingml/2006/table">
            <a:tbl>
              <a:tblPr firstRow="1" bandRow="1"/>
              <a:tblGrid>
                <a:gridCol w="760214">
                  <a:extLst>
                    <a:ext uri="{9D8B030D-6E8A-4147-A177-3AD203B41FA5}">
                      <a16:colId xmlns:a16="http://schemas.microsoft.com/office/drawing/2014/main" val="109033041"/>
                    </a:ext>
                  </a:extLst>
                </a:gridCol>
                <a:gridCol w="1704026">
                  <a:extLst>
                    <a:ext uri="{9D8B030D-6E8A-4147-A177-3AD203B41FA5}">
                      <a16:colId xmlns:a16="http://schemas.microsoft.com/office/drawing/2014/main" val="3223355362"/>
                    </a:ext>
                  </a:extLst>
                </a:gridCol>
                <a:gridCol w="1626572">
                  <a:extLst>
                    <a:ext uri="{9D8B030D-6E8A-4147-A177-3AD203B41FA5}">
                      <a16:colId xmlns:a16="http://schemas.microsoft.com/office/drawing/2014/main" val="3614493794"/>
                    </a:ext>
                  </a:extLst>
                </a:gridCol>
                <a:gridCol w="1600754">
                  <a:extLst>
                    <a:ext uri="{9D8B030D-6E8A-4147-A177-3AD203B41FA5}">
                      <a16:colId xmlns:a16="http://schemas.microsoft.com/office/drawing/2014/main" val="1454191899"/>
                    </a:ext>
                  </a:extLst>
                </a:gridCol>
                <a:gridCol w="1422891">
                  <a:extLst>
                    <a:ext uri="{9D8B030D-6E8A-4147-A177-3AD203B41FA5}">
                      <a16:colId xmlns:a16="http://schemas.microsoft.com/office/drawing/2014/main" val="1101684613"/>
                    </a:ext>
                  </a:extLst>
                </a:gridCol>
              </a:tblGrid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SI.NO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Oxygen Level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31151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82611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69918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537087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1766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855686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66987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435041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92126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44234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53466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922548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98934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878178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652417"/>
                  </a:ext>
                </a:extLst>
              </a:tr>
              <a:tr h="2775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entury Gothic" panose="020B050202020202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I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151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167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2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F7A4571-1155-433B-BA3F-A626A64B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73" y="89835"/>
            <a:ext cx="7620054" cy="626876"/>
          </a:xfrm>
        </p:spPr>
        <p:txBody>
          <a:bodyPr/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0BC5-D3CA-FC9D-FAA0-520A9C8FBB9F}"/>
              </a:ext>
            </a:extLst>
          </p:cNvPr>
          <p:cNvSpPr txBox="1"/>
          <p:nvPr/>
        </p:nvSpPr>
        <p:spPr>
          <a:xfrm>
            <a:off x="3114122" y="884656"/>
            <a:ext cx="3205316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Non-Covid  -  0</a:t>
            </a:r>
          </a:p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Covid          -  1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1FD96-D9FA-1FA8-48E5-FAE71AF25059}"/>
              </a:ext>
            </a:extLst>
          </p:cNvPr>
          <p:cNvSpPr txBox="1"/>
          <p:nvPr/>
        </p:nvSpPr>
        <p:spPr>
          <a:xfrm>
            <a:off x="2597928" y="2279381"/>
            <a:ext cx="4237702" cy="12003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 no of Sample - 100</a:t>
            </a:r>
          </a:p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Non-Covid              -  91</a:t>
            </a:r>
          </a:p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Covid                       -  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D20D5-27EB-054B-ED3E-47112623C4EF}"/>
              </a:ext>
            </a:extLst>
          </p:cNvPr>
          <p:cNvSpPr txBox="1"/>
          <p:nvPr/>
        </p:nvSpPr>
        <p:spPr>
          <a:xfrm>
            <a:off x="3178030" y="4442477"/>
            <a:ext cx="3077495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Imbalanced Dataset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E519105-2218-67FF-638B-35A01069E522}"/>
              </a:ext>
            </a:extLst>
          </p:cNvPr>
          <p:cNvSpPr/>
          <p:nvPr/>
        </p:nvSpPr>
        <p:spPr>
          <a:xfrm>
            <a:off x="4426971" y="3660993"/>
            <a:ext cx="442451" cy="6002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01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599</Words>
  <Application>Microsoft Office PowerPoint</Application>
  <PresentationFormat>On-screen Show (16:9)</PresentationFormat>
  <Paragraphs>265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Times New Roman</vt:lpstr>
      <vt:lpstr>Cambria Math</vt:lpstr>
      <vt:lpstr>Cambria</vt:lpstr>
      <vt:lpstr>Algerian</vt:lpstr>
      <vt:lpstr>Century Gothic</vt:lpstr>
      <vt:lpstr>Raleway</vt:lpstr>
      <vt:lpstr>Arial</vt:lpstr>
      <vt:lpstr>Wingdings</vt:lpstr>
      <vt:lpstr>Fredoka One</vt:lpstr>
      <vt:lpstr>Retato Slideshow by Slidesgo</vt:lpstr>
      <vt:lpstr>PowerPoint Presentation</vt:lpstr>
      <vt:lpstr>PowerPoint Presentation</vt:lpstr>
      <vt:lpstr>PowerPoint Presentation</vt:lpstr>
      <vt:lpstr>Evaluation Metrics-Classification</vt:lpstr>
      <vt:lpstr>PowerPoint Presentation</vt:lpstr>
      <vt:lpstr>Confusion Matrix</vt:lpstr>
      <vt:lpstr>PowerPoint Presentation</vt:lpstr>
      <vt:lpstr>PowerPoint Presentation</vt:lpstr>
      <vt:lpstr>Cont…</vt:lpstr>
      <vt:lpstr>PowerPoint Presentation</vt:lpstr>
      <vt:lpstr>PowerPoint Presentation</vt:lpstr>
      <vt:lpstr>PowerPoint Presentation</vt:lpstr>
      <vt:lpstr>Precision</vt:lpstr>
      <vt:lpstr>Recall</vt:lpstr>
      <vt:lpstr>F1 Score</vt:lpstr>
      <vt:lpstr>Cont…</vt:lpstr>
      <vt:lpstr>Harmonic Mean</vt:lpstr>
      <vt:lpstr>Cont…</vt:lpstr>
      <vt:lpstr>Why we are sub Beta value as 1?</vt:lpstr>
      <vt:lpstr>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115</cp:revision>
  <dcterms:modified xsi:type="dcterms:W3CDTF">2023-12-16T16:03:16Z</dcterms:modified>
</cp:coreProperties>
</file>