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Aptos Narrow" panose="020B0004020202020204" pitchFamily="34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Neue Machina" panose="020B0604020202020204" charset="0"/>
      <p:regular r:id="rId19"/>
    </p:embeddedFont>
    <p:embeddedFont>
      <p:font typeface="Zuume Rough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38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ui.shadcn.com/" TargetMode="External"/><Relationship Id="rId3" Type="http://schemas.openxmlformats.org/officeDocument/2006/relationships/hyperlink" Target="https://ai.google.dev/" TargetMode="External"/><Relationship Id="rId7" Type="http://schemas.openxmlformats.org/officeDocument/2006/relationships/hyperlink" Target="https://www.naukri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areeroverflow.io/" TargetMode="External"/><Relationship Id="rId5" Type="http://schemas.openxmlformats.org/officeDocument/2006/relationships/hyperlink" Target="https://www.linkedin.com/jobs/" TargetMode="External"/><Relationship Id="rId4" Type="http://schemas.openxmlformats.org/officeDocument/2006/relationships/hyperlink" Target="https://resume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5158071" y="4270374"/>
            <a:ext cx="7971857" cy="20495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200"/>
              </a:lnSpc>
            </a:pPr>
            <a:r>
              <a:rPr lang="en-US" sz="20000" spc="-600" dirty="0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PITCH DECK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82732" y="7393827"/>
            <a:ext cx="1795835" cy="446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2656" spc="-106">
                <a:solidFill>
                  <a:srgbClr val="292828"/>
                </a:solidFill>
                <a:latin typeface="DM Sans"/>
                <a:ea typeface="DM Sans"/>
                <a:cs typeface="DM Sans"/>
                <a:sym typeface="DM Sans"/>
              </a:rPr>
              <a:t>Team Name: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82732" y="8188653"/>
            <a:ext cx="2859956" cy="446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2656" spc="-106">
                <a:solidFill>
                  <a:srgbClr val="292828"/>
                </a:solidFill>
                <a:latin typeface="DM Sans"/>
                <a:ea typeface="DM Sans"/>
                <a:cs typeface="DM Sans"/>
                <a:sym typeface="DM Sans"/>
              </a:rPr>
              <a:t>Problem Statement: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5514" y="8983479"/>
            <a:ext cx="1937891" cy="446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19"/>
              </a:lnSpc>
              <a:spcBef>
                <a:spcPct val="0"/>
              </a:spcBef>
            </a:pPr>
            <a:r>
              <a:rPr lang="en-US" sz="2656" spc="-106">
                <a:solidFill>
                  <a:srgbClr val="292828"/>
                </a:solidFill>
                <a:latin typeface="DM Sans"/>
                <a:ea typeface="DM Sans"/>
                <a:cs typeface="DM Sans"/>
                <a:sym typeface="DM Sans"/>
              </a:rPr>
              <a:t>Team Leader:</a:t>
            </a:r>
          </a:p>
        </p:txBody>
      </p:sp>
      <p:sp>
        <p:nvSpPr>
          <p:cNvPr id="13" name="AutoShape 13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143000" y="8948355"/>
            <a:ext cx="9821495" cy="9639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-83" dirty="0">
                <a:latin typeface="Neue Machina"/>
                <a:ea typeface="Neue Machina"/>
                <a:cs typeface="Neue Machina"/>
                <a:sym typeface="Neue Machina"/>
              </a:rPr>
              <a:t>SREE ADITYA </a:t>
            </a:r>
          </a:p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-83" dirty="0">
                <a:latin typeface="Neue Machina"/>
                <a:ea typeface="Neue Machina"/>
                <a:cs typeface="Neue Machina"/>
                <a:sym typeface="Neue Machina"/>
              </a:rPr>
              <a:t>sreeaditya24110041@snuchennai.edu.in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569033" y="8188653"/>
            <a:ext cx="1589038" cy="46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-83" dirty="0">
                <a:latin typeface="Neue Machina"/>
                <a:ea typeface="Neue Machina"/>
                <a:cs typeface="Neue Machina"/>
                <a:sym typeface="Neue Machina"/>
              </a:rPr>
              <a:t>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78517" y="7374777"/>
            <a:ext cx="4308083" cy="463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spc="-83" dirty="0">
                <a:latin typeface="Neue Machina"/>
                <a:ea typeface="Neue Machina"/>
                <a:cs typeface="Neue Machina"/>
                <a:sym typeface="Neue Machina"/>
              </a:rPr>
              <a:t>404_TEAM NOT FOUND</a:t>
            </a:r>
          </a:p>
        </p:txBody>
      </p:sp>
      <p:sp>
        <p:nvSpPr>
          <p:cNvPr id="18" name="Freeform 18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PROBLEM STATEMENT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7165F-58C1-78C1-83FA-18740612A1B8}"/>
              </a:ext>
            </a:extLst>
          </p:cNvPr>
          <p:cNvSpPr txBox="1"/>
          <p:nvPr/>
        </p:nvSpPr>
        <p:spPr>
          <a:xfrm>
            <a:off x="970069" y="2961304"/>
            <a:ext cx="1586183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Job Seekers:</a:t>
            </a:r>
            <a:r>
              <a:rPr lang="en-US" sz="3200" dirty="0"/>
              <a:t>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Struggle to create resumes that stand out in Applicant Tracking Systems (ATS).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Lack tools to identify skill gaps and improve their profiles.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Need effective interview preparation resources.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Recruiters: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Spend excessive time sifting through resumes.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Face challenges in matching resumes to job descriptions accurately.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/>
              <a:t>Current Solutions: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Fragmented tools (e.g., </a:t>
            </a:r>
            <a:r>
              <a:rPr lang="en-US" sz="3200" dirty="0" err="1"/>
              <a:t>Jobscan</a:t>
            </a:r>
            <a:r>
              <a:rPr lang="en-US" sz="3200" dirty="0"/>
              <a:t> for ATS, Interviewing.io for mock interview).	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3200" dirty="0"/>
              <a:t>Lack of a unified platform that addresses all aspects of the job search process.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PROPOSED SOLUTION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02364F64-09A8-3030-EFEE-2E954593C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29" y="2656864"/>
            <a:ext cx="15614290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Innovative Career Growth Solution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Enhances career development with AI-driven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 Optimization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Improves resumes to increase job seeker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Job Matching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Connects candidates with the right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Streamlined Job Search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Provides a seamless, data-driven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Stakeholder 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Delivers intelligent career insights and boosts hiring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Interview Preparation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Helps users get ready for interviews with AI insights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with structured </a:t>
            </a:r>
            <a:r>
              <a:rPr lang="en-I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resources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All this at one place in a website where both the recruiter and the recruit can connect, assess opportunities, and streamline the hiring process efficiently.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977718" y="1083379"/>
            <a:ext cx="8332564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INNOVATION AND UNIQUENESS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60288F-94BE-D463-62AA-96986A040EFD}"/>
              </a:ext>
            </a:extLst>
          </p:cNvPr>
          <p:cNvSpPr txBox="1"/>
          <p:nvPr/>
        </p:nvSpPr>
        <p:spPr>
          <a:xfrm>
            <a:off x="1092837" y="2719639"/>
            <a:ext cx="1596003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AI-Driven Resume Enhancement: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Uses advanced LLM (Gemini 1.5 flash) to optimize resumes for ATS and readability.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Provides real-time suggestions for improving content and keywords.</a:t>
            </a:r>
          </a:p>
          <a:p>
            <a:r>
              <a:rPr lang="en-US" sz="2800" b="1" dirty="0"/>
              <a:t>Skill Gap Analysis: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Identifies missing skills and recommends courses or certifications.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Helps job seekers align their profiles with industry requirements.</a:t>
            </a:r>
          </a:p>
          <a:p>
            <a:r>
              <a:rPr lang="en-US" sz="2800" b="1" dirty="0"/>
              <a:t>Interview Simulation: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Offers mock interviews with AI-generated feedback on clarity, relevance, and confidence.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Tailors questions to specific job roles and industries.</a:t>
            </a:r>
          </a:p>
          <a:p>
            <a:r>
              <a:rPr lang="en-US" sz="2800" b="1" dirty="0"/>
              <a:t>Portfolio Automation: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Generates professional portfolios from resume data.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Allows customization of themes, layouts, and content.</a:t>
            </a:r>
          </a:p>
          <a:p>
            <a:r>
              <a:rPr lang="en-US" sz="2800" b="1" dirty="0"/>
              <a:t>Benchmarking: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Outperforms existing tools like </a:t>
            </a:r>
            <a:r>
              <a:rPr lang="en-US" sz="2800" dirty="0" err="1"/>
              <a:t>Jobscan</a:t>
            </a:r>
            <a:r>
              <a:rPr lang="en-US" sz="2800" dirty="0"/>
              <a:t> and </a:t>
            </a:r>
            <a:r>
              <a:rPr lang="en-US" sz="2800" dirty="0" err="1"/>
              <a:t>Huntr</a:t>
            </a:r>
            <a:r>
              <a:rPr lang="en-US" sz="2800" dirty="0"/>
              <a:t> by offering a unified platform.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dirty="0"/>
              <a:t>Combines resume optimization, skill matching, interview prep, and portfolio building in one solution.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E91C454-CE48-6AA9-A178-F37308969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34" y="1947105"/>
            <a:ext cx="14361113" cy="7867617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9922872" cy="7550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 dirty="0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TECHNICAL ARCHITECTURE flowchart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758452" y="87722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7DCD-AC43-A53B-12D7-0FE956F14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53E80FC-AF44-E581-7CEE-DF2BB5B051AE}"/>
              </a:ext>
            </a:extLst>
          </p:cNvPr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 dirty="0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 dirty="0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2416122A-CE10-D114-4F75-01D2325C630D}"/>
              </a:ext>
            </a:extLst>
          </p:cNvPr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6BFEA168-74C3-8ED4-FE1E-B072FD22C3B5}"/>
              </a:ext>
            </a:extLst>
          </p:cNvPr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D2DD441C-5ED2-C2B3-CD23-D9F12CD0C52A}"/>
              </a:ext>
            </a:extLst>
          </p:cNvPr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2A68005B-3D0B-38C1-8BDD-B81F9F70FA98}"/>
              </a:ext>
            </a:extLst>
          </p:cNvPr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A9CBE2E-4341-0EDE-66D9-8475979E7686}"/>
              </a:ext>
            </a:extLst>
          </p:cNvPr>
          <p:cNvSpPr/>
          <p:nvPr/>
        </p:nvSpPr>
        <p:spPr>
          <a:xfrm flipV="1">
            <a:off x="2546971" y="363565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445483A7-1E12-69A3-A063-1EA728CF71D7}"/>
              </a:ext>
            </a:extLst>
          </p:cNvPr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D7E589E9-9DFD-73B3-E07A-3B54DDC897AE}"/>
              </a:ext>
            </a:extLst>
          </p:cNvPr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132FD59F-EDEF-9D03-5B0B-DBC2D43718B3}"/>
              </a:ext>
            </a:extLst>
          </p:cNvPr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205D91C8-6853-EC1E-EC4F-A4918071D5CD}"/>
              </a:ext>
            </a:extLst>
          </p:cNvPr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TECHNICAL ARCHITECTURE</a:t>
            </a: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4D6D0A3-260A-4185-9746-3C03822F979D}"/>
              </a:ext>
            </a:extLst>
          </p:cNvPr>
          <p:cNvSpPr/>
          <p:nvPr/>
        </p:nvSpPr>
        <p:spPr>
          <a:xfrm>
            <a:off x="16758452" y="87722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A822E84D-FEAE-EF63-82E4-2CEA8C72970A}"/>
              </a:ext>
            </a:extLst>
          </p:cNvPr>
          <p:cNvGrpSpPr/>
          <p:nvPr/>
        </p:nvGrpSpPr>
        <p:grpSpPr>
          <a:xfrm>
            <a:off x="2801821" y="2409143"/>
            <a:ext cx="5875967" cy="2325537"/>
            <a:chOff x="2578566" y="2781299"/>
            <a:chExt cx="4355622" cy="1322436"/>
          </a:xfrm>
          <a:solidFill>
            <a:schemeClr val="bg1">
              <a:lumMod val="85000"/>
            </a:schemeClr>
          </a:solidFill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9260CCF8-AAF6-5EE1-C13B-5049D74F6AC7}"/>
                </a:ext>
              </a:extLst>
            </p:cNvPr>
            <p:cNvSpPr/>
            <p:nvPr/>
          </p:nvSpPr>
          <p:spPr>
            <a:xfrm>
              <a:off x="2578566" y="2781300"/>
              <a:ext cx="4355622" cy="132243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31F7781-5A8C-B20F-E8B9-9044E37D96E8}"/>
                </a:ext>
              </a:extLst>
            </p:cNvPr>
            <p:cNvSpPr/>
            <p:nvPr/>
          </p:nvSpPr>
          <p:spPr>
            <a:xfrm>
              <a:off x="2578566" y="2781299"/>
              <a:ext cx="4355622" cy="4572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77A502D-CD48-6C5C-B7EF-EA3C89587B09}"/>
              </a:ext>
            </a:extLst>
          </p:cNvPr>
          <p:cNvSpPr txBox="1"/>
          <p:nvPr/>
        </p:nvSpPr>
        <p:spPr>
          <a:xfrm>
            <a:off x="3101281" y="3410925"/>
            <a:ext cx="58759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Using Next.js, Clerk Auth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 UI for resume building &amp;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Secure authentication with Clerk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848804B-ABF0-2926-B00E-1C8964AF84BB}"/>
              </a:ext>
            </a:extLst>
          </p:cNvPr>
          <p:cNvGrpSpPr/>
          <p:nvPr/>
        </p:nvGrpSpPr>
        <p:grpSpPr>
          <a:xfrm>
            <a:off x="10332408" y="6621664"/>
            <a:ext cx="5875967" cy="2325537"/>
            <a:chOff x="2578566" y="2781299"/>
            <a:chExt cx="4355622" cy="1322436"/>
          </a:xfrm>
          <a:solidFill>
            <a:schemeClr val="bg1">
              <a:lumMod val="85000"/>
            </a:schemeClr>
          </a:solidFill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6C2A2A4A-DD58-82AB-C1A6-E3A2AB2BC302}"/>
                </a:ext>
              </a:extLst>
            </p:cNvPr>
            <p:cNvSpPr/>
            <p:nvPr/>
          </p:nvSpPr>
          <p:spPr>
            <a:xfrm>
              <a:off x="2578566" y="2781300"/>
              <a:ext cx="4355622" cy="132243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6CE186D-30BB-9864-475A-97D6454C3632}"/>
                </a:ext>
              </a:extLst>
            </p:cNvPr>
            <p:cNvSpPr/>
            <p:nvPr/>
          </p:nvSpPr>
          <p:spPr>
            <a:xfrm>
              <a:off x="2578566" y="2781299"/>
              <a:ext cx="4355622" cy="4572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9794B7E-27B8-9C7C-0D1C-2BC63A069527}"/>
              </a:ext>
            </a:extLst>
          </p:cNvPr>
          <p:cNvSpPr/>
          <p:nvPr/>
        </p:nvSpPr>
        <p:spPr>
          <a:xfrm>
            <a:off x="2606503" y="6679300"/>
            <a:ext cx="6115704" cy="2325533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1BD6877-942C-BD59-4070-AAF3EB6DB2ED}"/>
              </a:ext>
            </a:extLst>
          </p:cNvPr>
          <p:cNvSpPr/>
          <p:nvPr/>
        </p:nvSpPr>
        <p:spPr>
          <a:xfrm>
            <a:off x="2606503" y="6679298"/>
            <a:ext cx="6115704" cy="803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0BA354B-3185-0D92-08F8-AEE1CEBECF0E}"/>
              </a:ext>
            </a:extLst>
          </p:cNvPr>
          <p:cNvGrpSpPr/>
          <p:nvPr/>
        </p:nvGrpSpPr>
        <p:grpSpPr>
          <a:xfrm>
            <a:off x="10337616" y="2334664"/>
            <a:ext cx="5875967" cy="2325537"/>
            <a:chOff x="2578566" y="2781299"/>
            <a:chExt cx="4355622" cy="1322436"/>
          </a:xfrm>
          <a:solidFill>
            <a:schemeClr val="bg1">
              <a:lumMod val="85000"/>
            </a:schemeClr>
          </a:solidFill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103D9B60-11A9-5F8F-1CAE-66B7EECDAF20}"/>
                </a:ext>
              </a:extLst>
            </p:cNvPr>
            <p:cNvSpPr/>
            <p:nvPr/>
          </p:nvSpPr>
          <p:spPr>
            <a:xfrm>
              <a:off x="2578566" y="2781300"/>
              <a:ext cx="4355622" cy="132243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99A1D765-2767-94EE-AFE2-DE07B9B31896}"/>
                </a:ext>
              </a:extLst>
            </p:cNvPr>
            <p:cNvSpPr/>
            <p:nvPr/>
          </p:nvSpPr>
          <p:spPr>
            <a:xfrm>
              <a:off x="2578566" y="2781299"/>
              <a:ext cx="4355622" cy="4572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C93A9564-4895-987B-B4C6-1C66C40F83D0}"/>
              </a:ext>
            </a:extLst>
          </p:cNvPr>
          <p:cNvSpPr txBox="1"/>
          <p:nvPr/>
        </p:nvSpPr>
        <p:spPr>
          <a:xfrm>
            <a:off x="10449248" y="3351947"/>
            <a:ext cx="5628952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Backend (Node.js, Prisma)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Handles resume &amp; cover letter generation with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Manages database operations using Prisma ORM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A64480D-23EC-A271-F698-440E5520367D}"/>
              </a:ext>
            </a:extLst>
          </p:cNvPr>
          <p:cNvSpPr txBox="1"/>
          <p:nvPr/>
        </p:nvSpPr>
        <p:spPr>
          <a:xfrm>
            <a:off x="10617108" y="7439081"/>
            <a:ext cx="5316981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Built with Prisma(</a:t>
            </a:r>
            <a:r>
              <a:rPr lang="en-US" sz="1800" dirty="0" err="1"/>
              <a:t>Postgrasql</a:t>
            </a:r>
            <a:r>
              <a:rPr lang="en-US" sz="18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Stores resume details, parsed skills, and job recommendations.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Stores user details, authentication tokens, and session management.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459FD88-8F36-7D0B-92D1-CA6E0CB01992}"/>
              </a:ext>
            </a:extLst>
          </p:cNvPr>
          <p:cNvSpPr txBox="1"/>
          <p:nvPr/>
        </p:nvSpPr>
        <p:spPr>
          <a:xfrm>
            <a:off x="3100646" y="7567213"/>
            <a:ext cx="5560543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Hosted with </a:t>
            </a:r>
            <a:r>
              <a:rPr lang="en-IN" sz="2400" dirty="0" err="1"/>
              <a:t>Vercel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Future improvements or correcting bugs</a:t>
            </a:r>
            <a:r>
              <a:rPr lang="en-US" sz="2400" dirty="0"/>
              <a:t>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474F833-C640-448F-CB82-5B426244C888}"/>
              </a:ext>
            </a:extLst>
          </p:cNvPr>
          <p:cNvSpPr txBox="1"/>
          <p:nvPr/>
        </p:nvSpPr>
        <p:spPr>
          <a:xfrm>
            <a:off x="2853210" y="2501973"/>
            <a:ext cx="5846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FRONTEND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C506C1-2A8B-3EE0-EC97-8107D8EF13D6}"/>
              </a:ext>
            </a:extLst>
          </p:cNvPr>
          <p:cNvSpPr txBox="1"/>
          <p:nvPr/>
        </p:nvSpPr>
        <p:spPr>
          <a:xfrm>
            <a:off x="10449248" y="2413025"/>
            <a:ext cx="562895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BACKEND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198C4E4-5810-865D-478C-F26436C6308C}"/>
              </a:ext>
            </a:extLst>
          </p:cNvPr>
          <p:cNvSpPr txBox="1"/>
          <p:nvPr/>
        </p:nvSpPr>
        <p:spPr>
          <a:xfrm>
            <a:off x="10449249" y="6661118"/>
            <a:ext cx="5628952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DATABASE</a:t>
            </a:r>
            <a:endParaRPr lang="en-IN" sz="3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848EFE8-C441-C376-3334-D897EAB30F80}"/>
              </a:ext>
            </a:extLst>
          </p:cNvPr>
          <p:cNvSpPr txBox="1"/>
          <p:nvPr/>
        </p:nvSpPr>
        <p:spPr>
          <a:xfrm>
            <a:off x="2801821" y="6771440"/>
            <a:ext cx="573257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HOSTING/FUTURE IMPROVEMENTS</a:t>
            </a:r>
          </a:p>
        </p:txBody>
      </p:sp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9AC6135E-0C0F-6EF4-7849-E49CE3C88279}"/>
              </a:ext>
            </a:extLst>
          </p:cNvPr>
          <p:cNvSpPr/>
          <p:nvPr/>
        </p:nvSpPr>
        <p:spPr>
          <a:xfrm>
            <a:off x="8722207" y="3410925"/>
            <a:ext cx="1610201" cy="53574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87FB1DE6-8C40-3E12-5F34-FA6E8BF33D0C}"/>
              </a:ext>
            </a:extLst>
          </p:cNvPr>
          <p:cNvSpPr/>
          <p:nvPr/>
        </p:nvSpPr>
        <p:spPr>
          <a:xfrm rot="5400000">
            <a:off x="12334911" y="5256862"/>
            <a:ext cx="1881377" cy="75162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43DDA025-B271-EE9C-BB99-98F97EC56BAD}"/>
              </a:ext>
            </a:extLst>
          </p:cNvPr>
          <p:cNvSpPr/>
          <p:nvPr/>
        </p:nvSpPr>
        <p:spPr>
          <a:xfrm rot="10800000">
            <a:off x="8710816" y="7624872"/>
            <a:ext cx="1610201" cy="53574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016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FEASIBILITY AND VIABILITY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BF60D0-28C9-E7A3-61CF-092BE2F68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5859" y="2451901"/>
            <a:ext cx="10482742" cy="60682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9984E4-89F3-3BCF-4834-A85CDA4A2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60" y="2451901"/>
            <a:ext cx="4422530" cy="60682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DEMO, IMPACT AND BENEFITS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8EA880-12B3-40BC-75AC-655EAB7AE702}"/>
              </a:ext>
            </a:extLst>
          </p:cNvPr>
          <p:cNvSpPr txBox="1"/>
          <p:nvPr/>
        </p:nvSpPr>
        <p:spPr>
          <a:xfrm>
            <a:off x="1271478" y="2863834"/>
            <a:ext cx="1429566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Impact 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Empowers job seekers with AI-generated resumes &amp; cover letters.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Provides market insights to align skills with industry trends.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Saves time by automating resume building &amp; research.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Benefits 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AI-powered resume &amp; cover letter optimization using Google Gemini.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Real-time job market insights with salary trends &amp; skill demand.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Secure &amp; seamless login with Clerk authentication.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Fast &amp; scalable performance with Next.js, Node.js, and </a:t>
            </a:r>
            <a:r>
              <a:rPr kumimoji="0" lang="en-US" altLang="en-US" sz="3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Vercel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User-friendly interface with customizable templates.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Transforms job hunting with AI-driven career intelligence!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0074" y="601690"/>
            <a:ext cx="2118930" cy="17405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SNUC</a:t>
            </a:r>
          </a:p>
          <a:p>
            <a:pPr algn="ctr">
              <a:lnSpc>
                <a:spcPts val="6047"/>
              </a:lnSpc>
            </a:pPr>
            <a:r>
              <a:rPr lang="en-US" sz="7956" spc="-238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HACKS</a:t>
            </a:r>
          </a:p>
        </p:txBody>
      </p:sp>
      <p:sp>
        <p:nvSpPr>
          <p:cNvPr id="3" name="AutoShape 3"/>
          <p:cNvSpPr/>
          <p:nvPr/>
        </p:nvSpPr>
        <p:spPr>
          <a:xfrm>
            <a:off x="340074" y="9939197"/>
            <a:ext cx="1632209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H="1">
            <a:off x="340074" y="2342285"/>
            <a:ext cx="0" cy="75969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 flipV="1">
            <a:off x="18096666" y="363565"/>
            <a:ext cx="0" cy="798660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2578567" y="363565"/>
            <a:ext cx="1551809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2578567" y="355684"/>
            <a:ext cx="0" cy="198660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340074" y="2342285"/>
            <a:ext cx="223849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2578567" y="580833"/>
            <a:ext cx="1298857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AutoShape 10"/>
          <p:cNvSpPr/>
          <p:nvPr/>
        </p:nvSpPr>
        <p:spPr>
          <a:xfrm flipH="1">
            <a:off x="17873411" y="1985206"/>
            <a:ext cx="0" cy="6564589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5512973" y="1083379"/>
            <a:ext cx="7262055" cy="901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370" spc="-221" dirty="0">
                <a:solidFill>
                  <a:srgbClr val="292828"/>
                </a:solidFill>
                <a:latin typeface="Zuume Rough Bold"/>
                <a:ea typeface="Zuume Rough Bold"/>
                <a:cs typeface="Zuume Rough Bold"/>
                <a:sym typeface="Zuume Rough Bold"/>
              </a:rPr>
              <a:t>RESEARCH AND REFERENCES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6494695" y="8330586"/>
            <a:ext cx="1621021" cy="1628828"/>
          </a:xfrm>
          <a:custGeom>
            <a:avLst/>
            <a:gdLst/>
            <a:ahLst/>
            <a:cxnLst/>
            <a:rect l="l" t="t" r="r" b="b"/>
            <a:pathLst>
              <a:path w="1621021" h="1628828">
                <a:moveTo>
                  <a:pt x="0" y="0"/>
                </a:moveTo>
                <a:lnTo>
                  <a:pt x="1621021" y="0"/>
                </a:lnTo>
                <a:lnTo>
                  <a:pt x="1621021" y="1628828"/>
                </a:lnTo>
                <a:lnTo>
                  <a:pt x="0" y="1628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29" t="-64429" r="-66341" b="-680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67DAB-EC0A-915A-A8FC-D92EFFC888C1}"/>
              </a:ext>
            </a:extLst>
          </p:cNvPr>
          <p:cNvSpPr txBox="1"/>
          <p:nvPr/>
        </p:nvSpPr>
        <p:spPr>
          <a:xfrm>
            <a:off x="1447800" y="2781300"/>
            <a:ext cx="126491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🔗 </a:t>
            </a:r>
            <a:r>
              <a:rPr lang="en-IN" sz="3600" b="1" dirty="0"/>
              <a:t>AI &amp; Resume Optimization:</a:t>
            </a: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Google Gemini AI - </a:t>
            </a:r>
            <a:r>
              <a:rPr lang="en-IN" sz="3600" dirty="0">
                <a:hlinkClick r:id="rId3"/>
              </a:rPr>
              <a:t>https://ai.google.dev/</a:t>
            </a: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Resume.io - </a:t>
            </a:r>
            <a:r>
              <a:rPr lang="en-IN" sz="3600" dirty="0">
                <a:hlinkClick r:id="rId4"/>
              </a:rPr>
              <a:t>https://resume.io/</a:t>
            </a:r>
            <a:endParaRPr lang="en-IN" sz="3600" dirty="0"/>
          </a:p>
          <a:p>
            <a:r>
              <a:rPr lang="en-IN" sz="3600" dirty="0"/>
              <a:t>🔗 </a:t>
            </a:r>
            <a:r>
              <a:rPr lang="en-IN" sz="3600" b="1" dirty="0"/>
              <a:t>Job Market Trends &amp; Career Insights:</a:t>
            </a: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LinkedIn Jobs - </a:t>
            </a:r>
            <a:r>
              <a:rPr lang="en-IN" sz="3600" dirty="0">
                <a:hlinkClick r:id="rId5"/>
              </a:rPr>
              <a:t>https://www.linkedin.com/jobs/</a:t>
            </a: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Career Overflow - </a:t>
            </a:r>
            <a:r>
              <a:rPr lang="en-IN" sz="3600" dirty="0">
                <a:hlinkClick r:id="rId6"/>
              </a:rPr>
              <a:t>https://www.careeroverflow.io/</a:t>
            </a:r>
            <a:endParaRPr lang="en-IN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 Naukri - </a:t>
            </a:r>
            <a:r>
              <a:rPr lang="en-IN" sz="3600" dirty="0">
                <a:hlinkClick r:id="rId7"/>
              </a:rPr>
              <a:t>https://www.naukri.com/</a:t>
            </a:r>
            <a:r>
              <a:rPr lang="en-IN" sz="3600" dirty="0"/>
              <a:t> </a:t>
            </a:r>
          </a:p>
          <a:p>
            <a:r>
              <a:rPr lang="en-IN" sz="3600" dirty="0"/>
              <a:t>🔗 </a:t>
            </a:r>
            <a:r>
              <a:rPr lang="en-IN" sz="3600" b="1" dirty="0"/>
              <a:t>Components used 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For frontend UI – Modern UI </a:t>
            </a:r>
            <a:r>
              <a:rPr lang="en-IN" sz="3600" dirty="0">
                <a:hlinkClick r:id="rId8"/>
              </a:rPr>
              <a:t>https://ui.shadcn.com/</a:t>
            </a:r>
            <a:r>
              <a:rPr lang="en-IN" sz="3600" dirty="0"/>
              <a:t> </a:t>
            </a:r>
          </a:p>
          <a:p>
            <a:endParaRPr lang="en-IN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654</Words>
  <Application>Microsoft Office PowerPoint</Application>
  <PresentationFormat>Custom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DM Sans</vt:lpstr>
      <vt:lpstr>Calibri</vt:lpstr>
      <vt:lpstr>Neue Machina</vt:lpstr>
      <vt:lpstr>Aptos Narrow</vt:lpstr>
      <vt:lpstr>Zuume Rough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</dc:title>
  <dc:creator>Sunil R</dc:creator>
  <cp:lastModifiedBy>Sunil R</cp:lastModifiedBy>
  <cp:revision>5</cp:revision>
  <dcterms:created xsi:type="dcterms:W3CDTF">2006-08-16T00:00:00Z</dcterms:created>
  <dcterms:modified xsi:type="dcterms:W3CDTF">2025-02-24T11:20:46Z</dcterms:modified>
  <dc:identifier>DAGf-58SdIg</dc:identifier>
</cp:coreProperties>
</file>