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70" r:id="rId9"/>
    <p:sldId id="269" r:id="rId10"/>
    <p:sldId id="262" r:id="rId11"/>
    <p:sldId id="263" r:id="rId12"/>
    <p:sldId id="264"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EF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3447" autoAdjust="0"/>
  </p:normalViewPr>
  <p:slideViewPr>
    <p:cSldViewPr snapToGrid="0">
      <p:cViewPr varScale="1">
        <p:scale>
          <a:sx n="63" d="100"/>
          <a:sy n="63" d="100"/>
        </p:scale>
        <p:origin x="5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a:latin typeface="Verdana" panose="020B0604030504040204" pitchFamily="34" charset="0"/>
                <a:ea typeface="Verdana" panose="020B0604030504040204" pitchFamily="34" charset="0"/>
              </a:rPr>
              <a:t>E-Farmer</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IN" sz="1800" b="0" i="0" u="none" strike="noStrike" dirty="0">
                <a:solidFill>
                  <a:srgbClr val="000000"/>
                </a:solidFill>
                <a:effectLst/>
                <a:latin typeface="Calibri" panose="020F0502020204030204" pitchFamily="34" charset="0"/>
              </a:rPr>
              <a:t>CSE-G14</a:t>
            </a:r>
            <a:r>
              <a:rPr lang="en-IN" dirty="0"/>
              <a:t> </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US" sz="1800" dirty="0">
                <a:solidFill>
                  <a:schemeClr val="tx1"/>
                </a:solidFill>
                <a:latin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RAGHAVENDRA M DEVADAS</a:t>
            </a:r>
            <a:endParaRPr lang="en-GB" sz="1700" dirty="0">
              <a:solidFill>
                <a:schemeClr val="tx1"/>
              </a:solidFill>
            </a:endParaRPr>
          </a:p>
          <a:p>
            <a:pPr algn="l"/>
            <a:r>
              <a:rPr lang="en-GB" sz="1700" dirty="0">
                <a:solidFill>
                  <a:schemeClr val="tx1"/>
                </a:solidFill>
              </a:rPr>
              <a:t>Assistant Professor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7" name="Table 6">
            <a:extLst>
              <a:ext uri="{FF2B5EF4-FFF2-40B4-BE49-F238E27FC236}">
                <a16:creationId xmlns:a16="http://schemas.microsoft.com/office/drawing/2014/main" id="{39C53F41-A41D-5435-FF51-5C9E3F0DBAB4}"/>
              </a:ext>
            </a:extLst>
          </p:cNvPr>
          <p:cNvGraphicFramePr>
            <a:graphicFrameLocks noGrp="1"/>
          </p:cNvGraphicFramePr>
          <p:nvPr>
            <p:extLst>
              <p:ext uri="{D42A27DB-BD31-4B8C-83A1-F6EECF244321}">
                <p14:modId xmlns:p14="http://schemas.microsoft.com/office/powerpoint/2010/main" val="3203886264"/>
              </p:ext>
            </p:extLst>
          </p:nvPr>
        </p:nvGraphicFramePr>
        <p:xfrm>
          <a:off x="630904" y="4080004"/>
          <a:ext cx="5511528" cy="1396233"/>
        </p:xfrm>
        <a:graphic>
          <a:graphicData uri="http://schemas.openxmlformats.org/drawingml/2006/table">
            <a:tbl>
              <a:tblPr firstRow="1" bandRow="1">
                <a:tableStyleId>{5C22544A-7EE6-4342-B048-85BDC9FD1C3A}</a:tableStyleId>
              </a:tblPr>
              <a:tblGrid>
                <a:gridCol w="2224056">
                  <a:extLst>
                    <a:ext uri="{9D8B030D-6E8A-4147-A177-3AD203B41FA5}">
                      <a16:colId xmlns:a16="http://schemas.microsoft.com/office/drawing/2014/main" val="424206956"/>
                    </a:ext>
                  </a:extLst>
                </a:gridCol>
                <a:gridCol w="3287472">
                  <a:extLst>
                    <a:ext uri="{9D8B030D-6E8A-4147-A177-3AD203B41FA5}">
                      <a16:colId xmlns:a16="http://schemas.microsoft.com/office/drawing/2014/main" val="2820131119"/>
                    </a:ext>
                  </a:extLst>
                </a:gridCol>
              </a:tblGrid>
              <a:tr h="465411">
                <a:tc>
                  <a:txBody>
                    <a:bodyPr/>
                    <a:lstStyle/>
                    <a:p>
                      <a:pPr algn="ctr"/>
                      <a:r>
                        <a:rPr lang="en-IN" dirty="0">
                          <a:latin typeface="Times New Roman" panose="02020603050405020304" pitchFamily="18" charset="0"/>
                          <a:cs typeface="Times New Roman" panose="02020603050405020304" pitchFamily="18" charset="0"/>
                        </a:rPr>
                        <a:t>20201CSE0171</a:t>
                      </a:r>
                    </a:p>
                  </a:txBody>
                  <a:tcPr/>
                </a:tc>
                <a:tc>
                  <a:txBody>
                    <a:bodyPr/>
                    <a:lstStyle/>
                    <a:p>
                      <a:pPr algn="ctr"/>
                      <a:r>
                        <a:rPr lang="en-US" sz="1800" b="1" kern="1200" dirty="0">
                          <a:solidFill>
                            <a:schemeClr val="lt1"/>
                          </a:solidFill>
                          <a:effectLst/>
                          <a:latin typeface="Times New Roman" panose="02020603050405020304" pitchFamily="18" charset="0"/>
                          <a:ea typeface="+mn-ea"/>
                          <a:cs typeface="Times New Roman" panose="02020603050405020304" pitchFamily="18" charset="0"/>
                        </a:rPr>
                        <a:t>D SREE BHARGAV REDDY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5533030"/>
                  </a:ext>
                </a:extLst>
              </a:tr>
              <a:tr h="465411">
                <a:tc>
                  <a:txBody>
                    <a:bodyPr/>
                    <a:lstStyle/>
                    <a:p>
                      <a:pPr algn="ctr"/>
                      <a:r>
                        <a:rPr lang="en-IN" dirty="0">
                          <a:latin typeface="Times New Roman" panose="02020603050405020304" pitchFamily="18" charset="0"/>
                          <a:cs typeface="Times New Roman" panose="02020603050405020304" pitchFamily="18" charset="0"/>
                        </a:rPr>
                        <a:t>20201CSE0116</a:t>
                      </a: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M ABHIRAM REDDY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243549"/>
                  </a:ext>
                </a:extLst>
              </a:tr>
              <a:tr h="465411">
                <a:tc>
                  <a:txBody>
                    <a:bodyPr/>
                    <a:lstStyle/>
                    <a:p>
                      <a:pPr algn="ctr"/>
                      <a:r>
                        <a:rPr lang="en-IN" dirty="0">
                          <a:latin typeface="Times New Roman" panose="02020603050405020304" pitchFamily="18" charset="0"/>
                          <a:cs typeface="Times New Roman" panose="02020603050405020304" pitchFamily="18" charset="0"/>
                        </a:rPr>
                        <a:t>20201CSE0170</a:t>
                      </a:r>
                    </a:p>
                  </a:txBody>
                  <a:tcP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KODIDALA BABU</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7147058"/>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cxnSp>
        <p:nvCxnSpPr>
          <p:cNvPr id="11" name="Straight Arrow Connector 10">
            <a:extLst>
              <a:ext uri="{FF2B5EF4-FFF2-40B4-BE49-F238E27FC236}">
                <a16:creationId xmlns:a16="http://schemas.microsoft.com/office/drawing/2014/main" id="{CC8A659D-3EA3-9D19-D726-68ADEA98047C}"/>
              </a:ext>
            </a:extLst>
          </p:cNvPr>
          <p:cNvCxnSpPr/>
          <p:nvPr/>
        </p:nvCxnSpPr>
        <p:spPr>
          <a:xfrm>
            <a:off x="1524000" y="1595120"/>
            <a:ext cx="9550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aphicFrame>
        <p:nvGraphicFramePr>
          <p:cNvPr id="14" name="Content Placeholder 13">
            <a:extLst>
              <a:ext uri="{FF2B5EF4-FFF2-40B4-BE49-F238E27FC236}">
                <a16:creationId xmlns:a16="http://schemas.microsoft.com/office/drawing/2014/main" id="{233CA2F1-3D66-1B6D-54FC-678594404B6C}"/>
              </a:ext>
            </a:extLst>
          </p:cNvPr>
          <p:cNvGraphicFramePr>
            <a:graphicFrameLocks noGrp="1"/>
          </p:cNvGraphicFramePr>
          <p:nvPr>
            <p:ph idx="1"/>
            <p:extLst>
              <p:ext uri="{D42A27DB-BD31-4B8C-83A1-F6EECF244321}">
                <p14:modId xmlns:p14="http://schemas.microsoft.com/office/powerpoint/2010/main" val="2142559922"/>
              </p:ext>
            </p:extLst>
          </p:nvPr>
        </p:nvGraphicFramePr>
        <p:xfrm>
          <a:off x="563880" y="1361440"/>
          <a:ext cx="11064239" cy="4277360"/>
        </p:xfrm>
        <a:graphic>
          <a:graphicData uri="http://schemas.openxmlformats.org/drawingml/2006/table">
            <a:tbl>
              <a:tblPr firstRow="1" bandRow="1">
                <a:tableStyleId>{5C22544A-7EE6-4342-B048-85BDC9FD1C3A}</a:tableStyleId>
              </a:tblPr>
              <a:tblGrid>
                <a:gridCol w="2415753">
                  <a:extLst>
                    <a:ext uri="{9D8B030D-6E8A-4147-A177-3AD203B41FA5}">
                      <a16:colId xmlns:a16="http://schemas.microsoft.com/office/drawing/2014/main" val="1123699090"/>
                    </a:ext>
                  </a:extLst>
                </a:gridCol>
                <a:gridCol w="2029247">
                  <a:extLst>
                    <a:ext uri="{9D8B030D-6E8A-4147-A177-3AD203B41FA5}">
                      <a16:colId xmlns:a16="http://schemas.microsoft.com/office/drawing/2014/main" val="1607603992"/>
                    </a:ext>
                  </a:extLst>
                </a:gridCol>
                <a:gridCol w="2275840">
                  <a:extLst>
                    <a:ext uri="{9D8B030D-6E8A-4147-A177-3AD203B41FA5}">
                      <a16:colId xmlns:a16="http://schemas.microsoft.com/office/drawing/2014/main" val="2181139116"/>
                    </a:ext>
                  </a:extLst>
                </a:gridCol>
                <a:gridCol w="2204720">
                  <a:extLst>
                    <a:ext uri="{9D8B030D-6E8A-4147-A177-3AD203B41FA5}">
                      <a16:colId xmlns:a16="http://schemas.microsoft.com/office/drawing/2014/main" val="3516738635"/>
                    </a:ext>
                  </a:extLst>
                </a:gridCol>
                <a:gridCol w="2138679">
                  <a:extLst>
                    <a:ext uri="{9D8B030D-6E8A-4147-A177-3AD203B41FA5}">
                      <a16:colId xmlns:a16="http://schemas.microsoft.com/office/drawing/2014/main" val="2852914486"/>
                    </a:ext>
                  </a:extLst>
                </a:gridCol>
              </a:tblGrid>
              <a:tr h="855472">
                <a:tc>
                  <a:txBody>
                    <a:bodyPr/>
                    <a:lstStyle/>
                    <a:p>
                      <a:pPr algn="ctr"/>
                      <a:r>
                        <a:rPr lang="en-IN" dirty="0">
                          <a:latin typeface="Times New Roman" panose="02020603050405020304" pitchFamily="18" charset="0"/>
                          <a:cs typeface="Times New Roman" panose="02020603050405020304" pitchFamily="18" charset="0"/>
                        </a:rPr>
                        <a:t>Month’s</a:t>
                      </a:r>
                    </a:p>
                  </a:txBody>
                  <a:tcPr/>
                </a:tc>
                <a:tc>
                  <a:txBody>
                    <a:bodyPr/>
                    <a:lstStyle/>
                    <a:p>
                      <a:pPr algn="ctr"/>
                      <a:r>
                        <a:rPr lang="en-IN" dirty="0"/>
                        <a:t> October</a:t>
                      </a:r>
                    </a:p>
                  </a:txBody>
                  <a:tcPr anchor="ctr"/>
                </a:tc>
                <a:tc>
                  <a:txBody>
                    <a:bodyPr/>
                    <a:lstStyle/>
                    <a:p>
                      <a:pPr algn="ctr"/>
                      <a:r>
                        <a:rPr lang="en-IN" dirty="0"/>
                        <a:t>November</a:t>
                      </a:r>
                    </a:p>
                  </a:txBody>
                  <a:tcPr anchor="ctr"/>
                </a:tc>
                <a:tc>
                  <a:txBody>
                    <a:bodyPr/>
                    <a:lstStyle/>
                    <a:p>
                      <a:pPr algn="ctr"/>
                      <a:r>
                        <a:rPr lang="en-IN" dirty="0"/>
                        <a:t>December</a:t>
                      </a:r>
                    </a:p>
                  </a:txBody>
                  <a:tcPr anchor="ctr"/>
                </a:tc>
                <a:tc>
                  <a:txBody>
                    <a:bodyPr/>
                    <a:lstStyle/>
                    <a:p>
                      <a:pPr algn="ctr"/>
                      <a:r>
                        <a:rPr lang="en-IN" dirty="0"/>
                        <a:t>January</a:t>
                      </a:r>
                    </a:p>
                  </a:txBody>
                  <a:tcPr anchor="ctr"/>
                </a:tc>
                <a:extLst>
                  <a:ext uri="{0D108BD9-81ED-4DB2-BD59-A6C34878D82A}">
                    <a16:rowId xmlns:a16="http://schemas.microsoft.com/office/drawing/2014/main" val="1053880860"/>
                  </a:ext>
                </a:extLst>
              </a:tr>
              <a:tr h="855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Project Planning and Design</a:t>
                      </a:r>
                    </a:p>
                  </a:txBody>
                  <a:tcPr anchor="ctr">
                    <a:solidFill>
                      <a:schemeClr val="tx1">
                        <a:lumMod val="75000"/>
                        <a:lumOff val="25000"/>
                      </a:schemeClr>
                    </a:solidFill>
                  </a:tcPr>
                </a:tc>
                <a:tc>
                  <a:txBody>
                    <a:bodyPr/>
                    <a:lstStyle/>
                    <a:p>
                      <a:pPr algn="ctr"/>
                      <a:endParaRPr lang="en-IN"/>
                    </a:p>
                  </a:txBody>
                  <a:tcPr anchor="ctr"/>
                </a:tc>
                <a:tc>
                  <a:txBody>
                    <a:bodyPr/>
                    <a:lstStyle/>
                    <a:p>
                      <a:pPr algn="ctr"/>
                      <a:endParaRPr lang="en-IN"/>
                    </a:p>
                  </a:txBody>
                  <a:tcPr anchor="ctr"/>
                </a:tc>
                <a:tc>
                  <a:txBody>
                    <a:bodyPr/>
                    <a:lstStyle/>
                    <a:p>
                      <a:pPr algn="ctr"/>
                      <a:endParaRPr lang="en-IN" dirty="0"/>
                    </a:p>
                  </a:txBody>
                  <a:tcPr anchor="ctr"/>
                </a:tc>
                <a:tc>
                  <a:txBody>
                    <a:bodyPr/>
                    <a:lstStyle/>
                    <a:p>
                      <a:pPr algn="ctr"/>
                      <a:endParaRPr lang="en-IN"/>
                    </a:p>
                  </a:txBody>
                  <a:tcPr anchor="ctr"/>
                </a:tc>
                <a:extLst>
                  <a:ext uri="{0D108BD9-81ED-4DB2-BD59-A6C34878D82A}">
                    <a16:rowId xmlns:a16="http://schemas.microsoft.com/office/drawing/2014/main" val="1662506851"/>
                  </a:ext>
                </a:extLst>
              </a:tr>
              <a:tr h="855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Development and Testing</a:t>
                      </a:r>
                    </a:p>
                  </a:txBody>
                  <a:tcPr anchor="ctr">
                    <a:solidFill>
                      <a:schemeClr val="tx1">
                        <a:lumMod val="75000"/>
                        <a:lumOff val="25000"/>
                      </a:schemeClr>
                    </a:solidFill>
                  </a:tcPr>
                </a:tc>
                <a:tc>
                  <a:txBody>
                    <a:bodyPr/>
                    <a:lstStyle/>
                    <a:p>
                      <a:pPr algn="ctr"/>
                      <a:endParaRPr lang="en-IN"/>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a:p>
                  </a:txBody>
                  <a:tcPr anchor="ctr"/>
                </a:tc>
                <a:extLst>
                  <a:ext uri="{0D108BD9-81ED-4DB2-BD59-A6C34878D82A}">
                    <a16:rowId xmlns:a16="http://schemas.microsoft.com/office/drawing/2014/main" val="790965461"/>
                  </a:ext>
                </a:extLst>
              </a:tr>
              <a:tr h="855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Deployment</a:t>
                      </a:r>
                    </a:p>
                  </a:txBody>
                  <a:tcPr anchor="ctr">
                    <a:solidFill>
                      <a:schemeClr val="tx1">
                        <a:lumMod val="75000"/>
                        <a:lumOff val="25000"/>
                      </a:schemeClr>
                    </a:solidFill>
                  </a:tcPr>
                </a:tc>
                <a:tc>
                  <a:txBody>
                    <a:bodyPr/>
                    <a:lstStyle/>
                    <a:p>
                      <a:pPr algn="ctr"/>
                      <a:endParaRPr lang="en-IN"/>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3349228077"/>
                  </a:ext>
                </a:extLst>
              </a:tr>
              <a:tr h="855472">
                <a:tc>
                  <a:txBody>
                    <a:bodyPr/>
                    <a:lstStyle/>
                    <a:p>
                      <a:pPr algn="ctr"/>
                      <a:r>
                        <a:rPr lang="en-US" sz="1800" b="1" i="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Maintenance and Support</a:t>
                      </a:r>
                      <a:endParaRPr lang="en-IN" b="1" dirty="0">
                        <a:solidFill>
                          <a:schemeClr val="bg1"/>
                        </a:solidFill>
                      </a:endParaRPr>
                    </a:p>
                  </a:txBody>
                  <a:tcPr anchor="ctr">
                    <a:solidFill>
                      <a:schemeClr val="tx1">
                        <a:lumMod val="75000"/>
                        <a:lumOff val="25000"/>
                      </a:schemeClr>
                    </a:solidFill>
                  </a:tcPr>
                </a:tc>
                <a:tc>
                  <a:txBody>
                    <a:bodyPr/>
                    <a:lstStyle/>
                    <a:p>
                      <a:pPr algn="ctr"/>
                      <a:endParaRPr lang="en-IN"/>
                    </a:p>
                  </a:txBody>
                  <a:tcPr anchor="ctr"/>
                </a:tc>
                <a:tc>
                  <a:txBody>
                    <a:bodyPr/>
                    <a:lstStyle/>
                    <a:p>
                      <a:pPr algn="ctr"/>
                      <a:endParaRPr lang="en-IN" dirty="0"/>
                    </a:p>
                  </a:txBody>
                  <a:tcPr anchor="ctr"/>
                </a:tc>
                <a:tc>
                  <a:txBody>
                    <a:bodyPr/>
                    <a:lstStyle/>
                    <a:p>
                      <a:pPr algn="ctr"/>
                      <a:endParaRPr lang="en-IN"/>
                    </a:p>
                  </a:txBody>
                  <a:tcPr anchor="ctr"/>
                </a:tc>
                <a:tc>
                  <a:txBody>
                    <a:bodyPr/>
                    <a:lstStyle/>
                    <a:p>
                      <a:pPr algn="ctr"/>
                      <a:endParaRPr lang="en-IN" dirty="0"/>
                    </a:p>
                  </a:txBody>
                  <a:tcPr anchor="ctr"/>
                </a:tc>
                <a:extLst>
                  <a:ext uri="{0D108BD9-81ED-4DB2-BD59-A6C34878D82A}">
                    <a16:rowId xmlns:a16="http://schemas.microsoft.com/office/drawing/2014/main" val="1871793115"/>
                  </a:ext>
                </a:extLst>
              </a:tr>
            </a:tbl>
          </a:graphicData>
        </a:graphic>
      </p:graphicFrame>
      <p:cxnSp>
        <p:nvCxnSpPr>
          <p:cNvPr id="16" name="Straight Arrow Connector 15">
            <a:extLst>
              <a:ext uri="{FF2B5EF4-FFF2-40B4-BE49-F238E27FC236}">
                <a16:creationId xmlns:a16="http://schemas.microsoft.com/office/drawing/2014/main" id="{AE6F415D-EA90-24FD-657A-E44751C264D8}"/>
              </a:ext>
            </a:extLst>
          </p:cNvPr>
          <p:cNvCxnSpPr/>
          <p:nvPr/>
        </p:nvCxnSpPr>
        <p:spPr>
          <a:xfrm>
            <a:off x="1371600" y="1788160"/>
            <a:ext cx="802640"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7" name="Arrow: Pentagon 16">
            <a:extLst>
              <a:ext uri="{FF2B5EF4-FFF2-40B4-BE49-F238E27FC236}">
                <a16:creationId xmlns:a16="http://schemas.microsoft.com/office/drawing/2014/main" id="{99A2B5A8-4BF2-E651-B0FB-AF1F110643FA}"/>
              </a:ext>
            </a:extLst>
          </p:cNvPr>
          <p:cNvSpPr/>
          <p:nvPr/>
        </p:nvSpPr>
        <p:spPr>
          <a:xfrm>
            <a:off x="2997200" y="2265680"/>
            <a:ext cx="1991360" cy="72136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Week 1 - 4</a:t>
            </a:r>
          </a:p>
        </p:txBody>
      </p:sp>
      <p:sp>
        <p:nvSpPr>
          <p:cNvPr id="18" name="Arrow: Pentagon 17">
            <a:extLst>
              <a:ext uri="{FF2B5EF4-FFF2-40B4-BE49-F238E27FC236}">
                <a16:creationId xmlns:a16="http://schemas.microsoft.com/office/drawing/2014/main" id="{2FF10CAD-E2A5-DE6D-DCA1-BF72E3E313D0}"/>
              </a:ext>
            </a:extLst>
          </p:cNvPr>
          <p:cNvSpPr/>
          <p:nvPr/>
        </p:nvSpPr>
        <p:spPr>
          <a:xfrm>
            <a:off x="5100318" y="3139440"/>
            <a:ext cx="2174241" cy="72136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Week 4 - 8</a:t>
            </a:r>
          </a:p>
        </p:txBody>
      </p:sp>
      <p:sp>
        <p:nvSpPr>
          <p:cNvPr id="19" name="Arrow: Pentagon 18">
            <a:extLst>
              <a:ext uri="{FF2B5EF4-FFF2-40B4-BE49-F238E27FC236}">
                <a16:creationId xmlns:a16="http://schemas.microsoft.com/office/drawing/2014/main" id="{9D277E05-A444-5287-8E31-C206F2213DCF}"/>
              </a:ext>
            </a:extLst>
          </p:cNvPr>
          <p:cNvSpPr/>
          <p:nvPr/>
        </p:nvSpPr>
        <p:spPr>
          <a:xfrm>
            <a:off x="7345680" y="3992880"/>
            <a:ext cx="2143760" cy="72136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Week 8 - 12</a:t>
            </a:r>
          </a:p>
        </p:txBody>
      </p:sp>
      <p:sp>
        <p:nvSpPr>
          <p:cNvPr id="20" name="Arrow: Pentagon 19">
            <a:extLst>
              <a:ext uri="{FF2B5EF4-FFF2-40B4-BE49-F238E27FC236}">
                <a16:creationId xmlns:a16="http://schemas.microsoft.com/office/drawing/2014/main" id="{66C35C1A-1D1F-BB70-32B9-AF31FEB12BA4}"/>
              </a:ext>
            </a:extLst>
          </p:cNvPr>
          <p:cNvSpPr/>
          <p:nvPr/>
        </p:nvSpPr>
        <p:spPr>
          <a:xfrm>
            <a:off x="9489439" y="4815840"/>
            <a:ext cx="2138679" cy="72136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Week 12 - 16</a:t>
            </a:r>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571625"/>
            <a:ext cx="10515600" cy="4351338"/>
          </a:xfrm>
        </p:spPr>
        <p:txBody>
          <a:bodyPr>
            <a:normAutofit/>
          </a:bodyPr>
          <a:lstStyle/>
          <a:p>
            <a:pPr marL="0" indent="0" algn="just">
              <a:lnSpc>
                <a:spcPct val="170000"/>
              </a:lnSpc>
              <a:buNone/>
              <a:tabLst>
                <a:tab pos="953135" algn="l"/>
                <a:tab pos="9537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The Farmer’s Mart project envisions delivering an intuitive and secure online grocery shopping platform, simplifying user navigation, and ensuring data privacy.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tabLst>
                <a:tab pos="953135" algn="l"/>
                <a:tab pos="9537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The outcome anticipates efficient order processing, real-time inventory tracking, and optimized inventory management for timely restocking.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tabLst>
                <a:tab pos="953135" algn="l"/>
                <a:tab pos="9537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By focusing on sustainability and quality assurance, the project aims to provide a competitive and reliable solution for consumers seeking diverse and eco-friendly grocery options.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tabLst>
                <a:tab pos="953135" algn="l"/>
                <a:tab pos="9537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The project aspires to reshape the digital grocery retail landscape, offering a trustworthy, responsive, and environmentally conscious platform.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541145"/>
            <a:ext cx="10515600" cy="4351338"/>
          </a:xfrm>
        </p:spPr>
        <p:txBody>
          <a:bodyPr>
            <a:normAutofit/>
          </a:bodyPr>
          <a:lstStyle/>
          <a:p>
            <a:pPr algn="just">
              <a:lnSpc>
                <a:spcPct val="160000"/>
              </a:lnSpc>
            </a:pPr>
            <a:r>
              <a:rPr lang="en-US" sz="1800" dirty="0">
                <a:effectLst/>
                <a:latin typeface="Times New Roman" panose="02020603050405020304" pitchFamily="18" charset="0"/>
                <a:ea typeface="Times New Roman" panose="02020603050405020304" pitchFamily="18" charset="0"/>
              </a:rPr>
              <a:t>In conclusion, the E-Farmer e-commerce website project holds great potential for transforming the agricultural landscape. By leveraging digital technologies, E-Farmer aims to empower farmers, enhance their access to essential products, and contribute to the overall development of the agricultural sector</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160000"/>
              </a:lnSpc>
            </a:pPr>
            <a:r>
              <a:rPr lang="en-US" sz="1800" dirty="0">
                <a:effectLst/>
                <a:latin typeface="Times New Roman" panose="02020603050405020304" pitchFamily="18" charset="0"/>
                <a:ea typeface="Times New Roman" panose="02020603050405020304" pitchFamily="18" charset="0"/>
              </a:rPr>
              <a:t>Farmer's Mart is prepared to disrupt online grocery retail by emphasizing user-centric design, extensive product selection, and solid security measures. The simplified approach keeps the emphasis on rapid order processing, real-time inventory management, and responsive customer service. Farmer's Mart wants to transform the digital grocery shopping experience, delivering a dependable and ecologically conscientious platform for modern consumers, with an uncompromising commitment to innovation, sustainability, and quality assurance.</a:t>
            </a:r>
            <a:endParaRPr lang="en-IN" sz="1800" dirty="0">
              <a:effectLst/>
              <a:latin typeface="Times New Roman" panose="02020603050405020304" pitchFamily="18" charset="0"/>
              <a:ea typeface="Times New Roman" panose="02020603050405020304" pitchFamily="18" charset="0"/>
            </a:endParaRPr>
          </a:p>
          <a:p>
            <a:pPr>
              <a:lnSpc>
                <a:spcPct val="160000"/>
              </a:lnSpc>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80185"/>
            <a:ext cx="10515600" cy="4351338"/>
          </a:xfrm>
        </p:spPr>
        <p:txBody>
          <a:bodyPr>
            <a:normAutofit/>
          </a:bodyPr>
          <a:lstStyle/>
          <a:p>
            <a:pPr marL="0" indent="0" algn="just">
              <a:lnSpc>
                <a:spcPct val="170000"/>
              </a:lnSpc>
              <a:buNone/>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pt-PT"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Karunarathna, K. N. N. S., &amp; Vidanagama, D. U. (2015). </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E-farmer Management System for Agrarian Service Centre in Sri Lanka.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pt-P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Tharani, K., Varsini, N., &amp; Revathi, K. (2019). </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E-Farmer Self Service. </a:t>
            </a:r>
            <a:r>
              <a:rPr lang="en-US" sz="1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South Asian Journal of Engineering and Technology</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203-204.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Novianti</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 &amp; Anjani, D. (2020).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Pengujian</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E-FARMER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Perhitungan</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Keuntungan</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Blackbox Testing Boundary Value Analysis. </a:t>
            </a:r>
            <a:r>
              <a:rPr lang="pt-PT" sz="1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Jurnal Nasional Informatika (JUNIF)</a:t>
            </a:r>
            <a:r>
              <a:rPr lang="pt-PT"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pt-PT"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77-81.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pt-PT"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Novianti, D. (2018). Pengaruh Bauran Promosi Terhadap Tingkat Penjualan Petani Pada Aplikasi E-commerce ‘E-farmer for Android'. </a:t>
            </a:r>
            <a:r>
              <a:rPr lang="en-US" sz="1800" i="1"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Rabit</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60-68.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a:xfrm>
            <a:off x="838200" y="1995488"/>
            <a:ext cx="10515600" cy="4351338"/>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Paper ID </a:t>
            </a:r>
            <a:r>
              <a:rPr lang="en-US" sz="2400" dirty="0">
                <a:latin typeface="Times New Roman" panose="02020603050405020304" pitchFamily="18" charset="0"/>
                <a:cs typeface="Times New Roman" panose="02020603050405020304" pitchFamily="18" charset="0"/>
              </a:rPr>
              <a:t>: </a:t>
            </a:r>
            <a:r>
              <a:rPr lang="en-IN" sz="2400" b="1" i="0" u="none" strike="noStrike" baseline="0" dirty="0">
                <a:solidFill>
                  <a:srgbClr val="FF0000"/>
                </a:solidFill>
                <a:latin typeface="Times New Roman" panose="02020603050405020304" pitchFamily="18" charset="0"/>
                <a:cs typeface="Times New Roman" panose="02020603050405020304" pitchFamily="18" charset="0"/>
              </a:rPr>
              <a:t>212063</a:t>
            </a:r>
          </a:p>
          <a:p>
            <a:pPr marL="0" indent="0" algn="just">
              <a:lnSpc>
                <a:spcPct val="150000"/>
              </a:lnSpc>
              <a:buNone/>
            </a:pPr>
            <a:r>
              <a:rPr lang="en-IN" sz="2400" b="1" i="0" u="none" strike="noStrike" baseline="0" dirty="0">
                <a:latin typeface="Times New Roman" panose="02020603050405020304" pitchFamily="18" charset="0"/>
                <a:cs typeface="Times New Roman" panose="02020603050405020304" pitchFamily="18" charset="0"/>
              </a:rPr>
              <a:t>Unique Contents </a:t>
            </a:r>
            <a:r>
              <a:rPr lang="en-IN" sz="2400" i="0" u="none" strike="noStrike" baseline="0" dirty="0">
                <a:latin typeface="Times New Roman" panose="02020603050405020304" pitchFamily="18" charset="0"/>
                <a:cs typeface="Times New Roman" panose="02020603050405020304" pitchFamily="18" charset="0"/>
              </a:rPr>
              <a:t>: 92% (out of 100%)</a:t>
            </a:r>
          </a:p>
          <a:p>
            <a:pPr marL="0" indent="0" algn="just">
              <a:lnSpc>
                <a:spcPct val="150000"/>
              </a:lnSpc>
              <a:buNone/>
            </a:pPr>
            <a:r>
              <a:rPr lang="en-IN" sz="2400" b="1" i="0" u="none" strike="noStrike" baseline="0" dirty="0">
                <a:latin typeface="Times New Roman" panose="02020603050405020304" pitchFamily="18" charset="0"/>
                <a:cs typeface="Times New Roman" panose="02020603050405020304" pitchFamily="18" charset="0"/>
              </a:rPr>
              <a:t>Paper (Accepted / </a:t>
            </a:r>
            <a:r>
              <a:rPr lang="en-US" sz="2400" b="1" i="0" u="none" strike="noStrike" baseline="0" dirty="0">
                <a:latin typeface="Times New Roman" panose="02020603050405020304" pitchFamily="18" charset="0"/>
                <a:cs typeface="Times New Roman" panose="02020603050405020304" pitchFamily="18" charset="0"/>
              </a:rPr>
              <a:t>Rejected) </a:t>
            </a:r>
            <a:r>
              <a:rPr lang="en-US" sz="2400" i="0" u="none" strike="noStrike" baseline="0" dirty="0">
                <a:latin typeface="Times New Roman" panose="02020603050405020304" pitchFamily="18" charset="0"/>
                <a:cs typeface="Times New Roman" panose="02020603050405020304" pitchFamily="18" charset="0"/>
              </a:rPr>
              <a:t>: Accepted</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Publisher</a:t>
            </a:r>
            <a:r>
              <a:rPr lang="en-US" sz="2400" dirty="0">
                <a:latin typeface="Times New Roman" panose="02020603050405020304" pitchFamily="18" charset="0"/>
                <a:cs typeface="Times New Roman" panose="02020603050405020304" pitchFamily="18" charset="0"/>
              </a:rPr>
              <a:t> : </a:t>
            </a:r>
            <a:r>
              <a:rPr lang="en-IN" sz="2400" i="0" u="none" strike="noStrike" baseline="0" dirty="0">
                <a:latin typeface="Times New Roman" panose="02020603050405020304" pitchFamily="18" charset="0"/>
                <a:cs typeface="Times New Roman" panose="02020603050405020304" pitchFamily="18" charset="0"/>
              </a:rPr>
              <a:t>IJNRD</a:t>
            </a:r>
            <a:r>
              <a:rPr lang="en-US" sz="2400" i="0" u="none" strike="noStrike" baseline="0" dirty="0">
                <a:latin typeface="Times New Roman" panose="02020603050405020304" pitchFamily="18" charset="0"/>
                <a:cs typeface="Times New Roman" panose="02020603050405020304" pitchFamily="18" charset="0"/>
              </a:rPr>
              <a:t> (</a:t>
            </a:r>
            <a:r>
              <a:rPr lang="en-US" sz="2400" i="0" u="none" strike="noStrike" baseline="0" dirty="0">
                <a:solidFill>
                  <a:srgbClr val="333333"/>
                </a:solidFill>
                <a:latin typeface="Times New Roman" panose="02020603050405020304" pitchFamily="18" charset="0"/>
                <a:cs typeface="Times New Roman" panose="02020603050405020304" pitchFamily="18" charset="0"/>
              </a:rPr>
              <a:t>International Journal of Novel Research and </a:t>
            </a:r>
            <a:r>
              <a:rPr lang="en-IN" sz="2400" i="0" u="none" strike="noStrike" baseline="0" dirty="0">
                <a:solidFill>
                  <a:srgbClr val="333333"/>
                </a:solidFill>
                <a:latin typeface="Times New Roman" panose="02020603050405020304" pitchFamily="18" charset="0"/>
                <a:cs typeface="Times New Roman" panose="02020603050405020304" pitchFamily="18" charset="0"/>
              </a:rPr>
              <a:t>Development)</a:t>
            </a:r>
          </a:p>
          <a:p>
            <a:pPr marL="0" indent="0" algn="just">
              <a:lnSpc>
                <a:spcPct val="150000"/>
              </a:lnSpc>
              <a:buNone/>
            </a:pPr>
            <a:endParaRPr lang="en-US" sz="240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39545"/>
            <a:ext cx="10515600" cy="4351338"/>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E-farming is beginning to have a major impact on the agricultural sector. The way people go about purchasing agricultural products is of great concern. Most of the time customers have to travel far distances to get agricultural products and getting the right quality is not ensured.</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Even after all the hard work and the production done by the farmers, in today’s market, the farmers are cheated by the Agents, leading to a great loss. This project aims to help farmers as well as customers for buying and selling agricultural products directly using a computerized approach. The "E-commerce Website for Grocery Retail" project introduces a user-friendly online platform designed to revolutionize grocery shopping. Providing a diverse array of grocery products, the website prioritizes convenience through an intuitive interface, personalized user accounts, and advanced search features. Security is paramount, with robust payment gateways ensuring safe financial transactions and data privacy.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10" name="Content Placeholder 9">
            <a:extLst>
              <a:ext uri="{FF2B5EF4-FFF2-40B4-BE49-F238E27FC236}">
                <a16:creationId xmlns:a16="http://schemas.microsoft.com/office/drawing/2014/main" id="{3AD857B0-9524-9F43-3F31-CC9F05D1DC8B}"/>
              </a:ext>
            </a:extLst>
          </p:cNvPr>
          <p:cNvGraphicFramePr>
            <a:graphicFrameLocks noGrp="1"/>
          </p:cNvGraphicFramePr>
          <p:nvPr>
            <p:ph idx="1"/>
            <p:extLst>
              <p:ext uri="{D42A27DB-BD31-4B8C-83A1-F6EECF244321}">
                <p14:modId xmlns:p14="http://schemas.microsoft.com/office/powerpoint/2010/main" val="3358729965"/>
              </p:ext>
            </p:extLst>
          </p:nvPr>
        </p:nvGraphicFramePr>
        <p:xfrm>
          <a:off x="751842" y="1341120"/>
          <a:ext cx="10601958" cy="4435224"/>
        </p:xfrm>
        <a:graphic>
          <a:graphicData uri="http://schemas.openxmlformats.org/drawingml/2006/table">
            <a:tbl>
              <a:tblPr firstRow="1" bandRow="1">
                <a:tableStyleId>{5C22544A-7EE6-4342-B048-85BDC9FD1C3A}</a:tableStyleId>
              </a:tblPr>
              <a:tblGrid>
                <a:gridCol w="3533986">
                  <a:extLst>
                    <a:ext uri="{9D8B030D-6E8A-4147-A177-3AD203B41FA5}">
                      <a16:colId xmlns:a16="http://schemas.microsoft.com/office/drawing/2014/main" val="2921206099"/>
                    </a:ext>
                  </a:extLst>
                </a:gridCol>
                <a:gridCol w="3533986">
                  <a:extLst>
                    <a:ext uri="{9D8B030D-6E8A-4147-A177-3AD203B41FA5}">
                      <a16:colId xmlns:a16="http://schemas.microsoft.com/office/drawing/2014/main" val="4047655910"/>
                    </a:ext>
                  </a:extLst>
                </a:gridCol>
                <a:gridCol w="3533986">
                  <a:extLst>
                    <a:ext uri="{9D8B030D-6E8A-4147-A177-3AD203B41FA5}">
                      <a16:colId xmlns:a16="http://schemas.microsoft.com/office/drawing/2014/main" val="4161569367"/>
                    </a:ext>
                  </a:extLst>
                </a:gridCol>
              </a:tblGrid>
              <a:tr h="442344">
                <a:tc>
                  <a:txBody>
                    <a:bodyPr/>
                    <a:lstStyle/>
                    <a:p>
                      <a:pPr algn="ctr"/>
                      <a:r>
                        <a:rPr lang="en-IN" dirty="0">
                          <a:latin typeface="Times New Roman" panose="02020603050405020304" pitchFamily="18" charset="0"/>
                          <a:cs typeface="Times New Roman" panose="02020603050405020304" pitchFamily="18" charset="0"/>
                        </a:rPr>
                        <a:t>Title &amp; Author</a:t>
                      </a:r>
                    </a:p>
                  </a:txBody>
                  <a:tcPr/>
                </a:tc>
                <a:tc>
                  <a:txBody>
                    <a:bodyPr/>
                    <a:lstStyle/>
                    <a:p>
                      <a:pPr algn="ctr"/>
                      <a:r>
                        <a:rPr lang="en-IN" dirty="0">
                          <a:latin typeface="Times New Roman" panose="02020603050405020304" pitchFamily="18" charset="0"/>
                          <a:cs typeface="Times New Roman" panose="02020603050405020304" pitchFamily="18" charset="0"/>
                        </a:rPr>
                        <a:t>Abstract</a:t>
                      </a:r>
                    </a:p>
                  </a:txBody>
                  <a:tcPr/>
                </a:tc>
                <a:tc>
                  <a:txBody>
                    <a:bodyPr/>
                    <a:lstStyle/>
                    <a:p>
                      <a:pPr algn="ctr"/>
                      <a:r>
                        <a:rPr lang="en-IN" dirty="0">
                          <a:latin typeface="Times New Roman" panose="02020603050405020304" pitchFamily="18" charset="0"/>
                          <a:cs typeface="Times New Roman" panose="02020603050405020304" pitchFamily="18" charset="0"/>
                        </a:rPr>
                        <a:t>Year of Published</a:t>
                      </a:r>
                    </a:p>
                  </a:txBody>
                  <a:tcPr/>
                </a:tc>
                <a:extLst>
                  <a:ext uri="{0D108BD9-81ED-4DB2-BD59-A6C34878D82A}">
                    <a16:rowId xmlns:a16="http://schemas.microsoft.com/office/drawing/2014/main" val="3099118805"/>
                  </a:ext>
                </a:extLst>
              </a:tr>
              <a:tr h="1123499">
                <a:tc>
                  <a:txBody>
                    <a:bodyPr/>
                    <a:lstStyle/>
                    <a:p>
                      <a:pPr algn="ctr"/>
                      <a:r>
                        <a:rPr lang="en-US" sz="1400" b="1" u="sng" kern="1200" dirty="0">
                          <a:solidFill>
                            <a:schemeClr val="dk1"/>
                          </a:solidFill>
                          <a:effectLst/>
                          <a:latin typeface="Times New Roman" panose="02020603050405020304" pitchFamily="18" charset="0"/>
                          <a:ea typeface="+mn-ea"/>
                          <a:cs typeface="Times New Roman" panose="02020603050405020304" pitchFamily="18" charset="0"/>
                        </a:rPr>
                        <a:t>E-farmer Management System for Agrarian Service Centre in Sri Lanka</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Karunarathna</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KNNS Vida agama, DU)</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E-farmer Management System (EFMS) would be constructed with Web-based technologies and the C# programming language to give users integration and accessibility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2015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130537"/>
                  </a:ext>
                </a:extLst>
              </a:tr>
              <a:tr h="709578">
                <a:tc>
                  <a:txBody>
                    <a:bodyPr/>
                    <a:lstStyle/>
                    <a:p>
                      <a:pPr algn="ctr"/>
                      <a:r>
                        <a:rPr lang="en-US" sz="1400" b="1" u="sng" kern="1200" dirty="0">
                          <a:solidFill>
                            <a:schemeClr val="dk1"/>
                          </a:solidFill>
                          <a:effectLst/>
                          <a:latin typeface="Times New Roman" panose="02020603050405020304" pitchFamily="18" charset="0"/>
                          <a:ea typeface="+mn-ea"/>
                          <a:cs typeface="Times New Roman" panose="02020603050405020304" pitchFamily="18" charset="0"/>
                        </a:rPr>
                        <a:t>E-Farmer Self Service</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(Tharani K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Varsini</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N ,Revathi K ,Sri Karthick M)</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website will guide the farmers to access new farming techniques and compare the current market rate of different products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3500230"/>
                  </a:ext>
                </a:extLst>
              </a:tr>
              <a:tr h="1123499">
                <a:tc>
                  <a:txBody>
                    <a:bodyPr/>
                    <a:lstStyle/>
                    <a:p>
                      <a:pPr algn="ctr"/>
                      <a:r>
                        <a:rPr lang="en-US" sz="1400" b="1" u="sng" kern="1200" dirty="0">
                          <a:solidFill>
                            <a:schemeClr val="dk1"/>
                          </a:solidFill>
                          <a:effectLst/>
                          <a:latin typeface="Times New Roman" panose="02020603050405020304" pitchFamily="18" charset="0"/>
                          <a:ea typeface="+mn-ea"/>
                          <a:cs typeface="Times New Roman" panose="02020603050405020304" pitchFamily="18" charset="0"/>
                        </a:rPr>
                        <a:t>E-Farmer Management System for Empowering Sri Lankan Small-Scale Agriculture-Based Producers</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(KPP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Sandareka</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 RMM Pradeep , MPL Perera ,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N.Wedasinghe</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According to the Ministry of Rural Development, the major goals of Dedicated Economic Centers are to ensure farm producers earn appropriate prices for their goods by offering a targeted market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8316400"/>
                  </a:ext>
                </a:extLst>
              </a:tr>
              <a:tr h="9165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sng" kern="1200" dirty="0">
                          <a:solidFill>
                            <a:schemeClr val="dk1"/>
                          </a:solidFill>
                          <a:effectLst/>
                          <a:latin typeface="Times New Roman" panose="02020603050405020304" pitchFamily="18" charset="0"/>
                          <a:ea typeface="+mn-ea"/>
                          <a:cs typeface="Times New Roman" panose="02020603050405020304" pitchFamily="18" charset="0"/>
                        </a:rPr>
                        <a:t>E-BUSINESS TO SUPPORT SALES OF FARMER CROPS BASED ON MOBILE APPLICATIONS</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(Muhammad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Aiman</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Abdul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Hafizh</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 Ari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Purno</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Wahyu Wibowo)</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agricultural sector is essential because it is the leading sector and supports the Indonesian economy.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42985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893888"/>
            <a:ext cx="10515600" cy="4351338"/>
          </a:xfrm>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There is no computerized system for the farmer to sell their product. Currently, the farmer goes to nearest market handover his product to a particular agent, agent ask the farmer to visit the market after a specific time to collect the cash earned out of the sold product. Agent sells the product to another agent or a dealer at the cost of that market. Every Agent tries to cuts his commission out of that. There is no way for farmer to know about the deal and the exact amount at which their product was sold.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There is no transparency. No facility is present for the farmers to know the product rates at different markets where they can sell their products for achieving high profits. </a:t>
            </a: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19225"/>
            <a:ext cx="10515600" cy="4351338"/>
          </a:xfrm>
        </p:spPr>
        <p:txBody>
          <a:bodyPr>
            <a:normAutofit fontScale="85000" lnSpcReduction="10000"/>
          </a:bodyPr>
          <a:lstStyle/>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This E-Famers Website namely Farmer’s Mart for direct selling of product from Farmer’s to Customers. </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The proposed methods for Farmer’s Mart include a user-centric design for an intuitive interface and streamlined navigation.</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A comprehensive product curation system will manage a diverse range of groceries. </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Efficient order processing will be achieved with real-time inventory tracking. </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Data analytics will optimize inventory management for timely restocking. </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70000"/>
              </a:lnSpc>
              <a:buFont typeface="+mj-lt"/>
              <a:buAutoNum type="arabicPeriod"/>
            </a:pPr>
            <a:r>
              <a:rPr lang="en-US" sz="2100" dirty="0">
                <a:effectLst/>
                <a:latin typeface="Times New Roman" panose="02020603050405020304" pitchFamily="18" charset="0"/>
                <a:ea typeface="Times New Roman" panose="02020603050405020304" pitchFamily="18" charset="0"/>
              </a:rPr>
              <a:t>Responsive customer support will address queries promptly. Continuous innovation and updates will ensure the platform remains competitive. </a:t>
            </a:r>
            <a:endParaRPr lang="en-IN"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896745"/>
            <a:ext cx="10515600" cy="4351338"/>
          </a:xfrm>
        </p:spPr>
        <p:txBody>
          <a:bodyPr/>
          <a:lstStyle/>
          <a:p>
            <a:pPr marL="342900" lvl="0" indent="-342900" algn="just">
              <a:lnSpc>
                <a:spcPct val="150000"/>
              </a:lnSpc>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Redefine the traditional grocery shopping experience by introducing an innovative and efficient online platform that seamlessly integrates with modern consumer lifestyles.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Streamline order processing, inventory management, and delivery logistics to optimize operational efficiency, ensuring timely and reliable delivery of a diverse range of fresh grocery items.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Curate a comprehensive product range, from farm-fresh produce to pantry staples, catering to the diverse needs and preferences of consumers, and providing a one-stop solution for their grocery requirements.</a:t>
            </a:r>
            <a:endParaRPr lang="en-IN" sz="1800" u="none" strike="noStrike"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429385"/>
            <a:ext cx="10515600" cy="4351338"/>
          </a:xfrm>
        </p:spPr>
        <p:txBody>
          <a:bodyPr>
            <a:noAutofit/>
          </a:bodyPr>
          <a:lstStyle/>
          <a:p>
            <a:pPr marL="0" indent="0" algn="just">
              <a:lnSpc>
                <a:spcPct val="150000"/>
              </a:lnSpc>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LOGIN &amp; REGISTRATION PAGE’S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 of the system should be accessed through the login function. Users already should have username passwords to log into the system.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new Users Tour farmers can use the registration Page for the login Credentials.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ADMIN PAGE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 primary user must register through the system by creating a user account. Then a user ID will be automatically generated according to the user type through the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admin can change the rules of the user who is new website.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429385"/>
            <a:ext cx="10515600" cy="4351338"/>
          </a:xfrm>
        </p:spPr>
        <p:txBody>
          <a:bodyPr>
            <a:noAutofit/>
          </a:bodyPr>
          <a:lstStyle/>
          <a:p>
            <a:pPr marL="0" indent="0" algn="just">
              <a:lnSpc>
                <a:spcPct val="150000"/>
              </a:lnSpc>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FARMER’S PAGE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farmers get their products according to their items which they are selling and fix the rate according to the Item depending upon Users who is Ordering from the Website.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are the ordered page and Receipt page and product adding page according to farmers end as shown below.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USER PAGE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 are the customers where there will be order in the items from the Website at the cheaper place directly from the Farmers.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58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graphicFrame>
        <p:nvGraphicFramePr>
          <p:cNvPr id="5" name="Content Placeholder 4">
            <a:extLst>
              <a:ext uri="{FF2B5EF4-FFF2-40B4-BE49-F238E27FC236}">
                <a16:creationId xmlns:a16="http://schemas.microsoft.com/office/drawing/2014/main" id="{835B3A40-DA40-C9B3-5556-84D58FAEC900}"/>
              </a:ext>
            </a:extLst>
          </p:cNvPr>
          <p:cNvGraphicFramePr>
            <a:graphicFrameLocks noGrp="1"/>
          </p:cNvGraphicFramePr>
          <p:nvPr>
            <p:ph idx="1"/>
            <p:extLst>
              <p:ext uri="{D42A27DB-BD31-4B8C-83A1-F6EECF244321}">
                <p14:modId xmlns:p14="http://schemas.microsoft.com/office/powerpoint/2010/main" val="2867521749"/>
              </p:ext>
            </p:extLst>
          </p:nvPr>
        </p:nvGraphicFramePr>
        <p:xfrm>
          <a:off x="838200" y="1825624"/>
          <a:ext cx="4272280" cy="3701418"/>
        </p:xfrm>
        <a:graphic>
          <a:graphicData uri="http://schemas.openxmlformats.org/drawingml/2006/table">
            <a:tbl>
              <a:tblPr firstRow="1" bandRow="1">
                <a:tableStyleId>{5940675A-B579-460E-94D1-54222C63F5DA}</a:tableStyleId>
              </a:tblPr>
              <a:tblGrid>
                <a:gridCol w="2136140">
                  <a:extLst>
                    <a:ext uri="{9D8B030D-6E8A-4147-A177-3AD203B41FA5}">
                      <a16:colId xmlns:a16="http://schemas.microsoft.com/office/drawing/2014/main" val="1947368222"/>
                    </a:ext>
                  </a:extLst>
                </a:gridCol>
                <a:gridCol w="2136140">
                  <a:extLst>
                    <a:ext uri="{9D8B030D-6E8A-4147-A177-3AD203B41FA5}">
                      <a16:colId xmlns:a16="http://schemas.microsoft.com/office/drawing/2014/main" val="853965979"/>
                    </a:ext>
                  </a:extLst>
                </a:gridCol>
              </a:tblGrid>
              <a:tr h="616903">
                <a:tc>
                  <a:txBody>
                    <a:bodyPr/>
                    <a:lstStyle/>
                    <a:p>
                      <a:pPr algn="just">
                        <a:lnSpc>
                          <a:spcPct val="150000"/>
                        </a:lnSpc>
                      </a:pPr>
                      <a:r>
                        <a:rPr lang="pt-PT"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pt-PT" sz="1800">
                          <a:effectLst/>
                          <a:latin typeface="Times New Roman" panose="02020603050405020304" pitchFamily="18" charset="0"/>
                          <a:ea typeface="Times New Roman" panose="02020603050405020304" pitchFamily="18" charset="0"/>
                          <a:cs typeface="Times New Roman" panose="02020603050405020304" pitchFamily="18" charset="0"/>
                        </a:rPr>
                        <a:t>Intel Core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5133119"/>
                  </a:ext>
                </a:extLst>
              </a:tr>
              <a:tr h="616903">
                <a:tc>
                  <a:txBody>
                    <a:bodyPr/>
                    <a:lstStyle/>
                    <a:p>
                      <a:pPr algn="just">
                        <a:lnSpc>
                          <a:spcPct val="150000"/>
                        </a:lnSpc>
                      </a:pPr>
                      <a:r>
                        <a:rPr lang="pt-PT" sz="1800">
                          <a:effectLst/>
                          <a:latin typeface="Times New Roman" panose="02020603050405020304" pitchFamily="18" charset="0"/>
                          <a:ea typeface="Times New Roman" panose="02020603050405020304" pitchFamily="18" charset="0"/>
                          <a:cs typeface="Times New Roman" panose="02020603050405020304" pitchFamily="18" charset="0"/>
                        </a:rPr>
                        <a:t>RAM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pt-PT" sz="1800">
                          <a:effectLst/>
                          <a:latin typeface="Times New Roman" panose="02020603050405020304" pitchFamily="18" charset="0"/>
                          <a:ea typeface="Times New Roman" panose="02020603050405020304" pitchFamily="18" charset="0"/>
                          <a:cs typeface="Times New Roman" panose="02020603050405020304" pitchFamily="18" charset="0"/>
                        </a:rPr>
                        <a:t>4 GB DDR4 RAM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2559741"/>
                  </a:ext>
                </a:extLst>
              </a:tr>
              <a:tr h="616903">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Monitor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14, Color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1645943"/>
                  </a:ext>
                </a:extLst>
              </a:tr>
              <a:tr h="616903">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ROM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40 GB</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8224745"/>
                  </a:ext>
                </a:extLst>
              </a:tr>
              <a:tr h="616903">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Keyboard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Standard 102 keys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4985927"/>
                  </a:ext>
                </a:extLst>
              </a:tr>
              <a:tr h="616903">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Mouse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Optical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153271"/>
                  </a:ext>
                </a:extLst>
              </a:tr>
            </a:tbl>
          </a:graphicData>
        </a:graphic>
      </p:graphicFrame>
      <p:graphicFrame>
        <p:nvGraphicFramePr>
          <p:cNvPr id="6" name="Content Placeholder 4">
            <a:extLst>
              <a:ext uri="{FF2B5EF4-FFF2-40B4-BE49-F238E27FC236}">
                <a16:creationId xmlns:a16="http://schemas.microsoft.com/office/drawing/2014/main" id="{CEB6ECBC-CF5E-702E-45F8-B94A04C2FB5A}"/>
              </a:ext>
            </a:extLst>
          </p:cNvPr>
          <p:cNvGraphicFramePr>
            <a:graphicFrameLocks/>
          </p:cNvGraphicFramePr>
          <p:nvPr>
            <p:extLst>
              <p:ext uri="{D42A27DB-BD31-4B8C-83A1-F6EECF244321}">
                <p14:modId xmlns:p14="http://schemas.microsoft.com/office/powerpoint/2010/main" val="2633512021"/>
              </p:ext>
            </p:extLst>
          </p:nvPr>
        </p:nvGraphicFramePr>
        <p:xfrm>
          <a:off x="5989320" y="1800511"/>
          <a:ext cx="5013960" cy="3751644"/>
        </p:xfrm>
        <a:graphic>
          <a:graphicData uri="http://schemas.openxmlformats.org/drawingml/2006/table">
            <a:tbl>
              <a:tblPr firstRow="1" bandRow="1">
                <a:tableStyleId>{5940675A-B579-460E-94D1-54222C63F5DA}</a:tableStyleId>
              </a:tblPr>
              <a:tblGrid>
                <a:gridCol w="2506980">
                  <a:extLst>
                    <a:ext uri="{9D8B030D-6E8A-4147-A177-3AD203B41FA5}">
                      <a16:colId xmlns:a16="http://schemas.microsoft.com/office/drawing/2014/main" val="1947368222"/>
                    </a:ext>
                  </a:extLst>
                </a:gridCol>
                <a:gridCol w="2506980">
                  <a:extLst>
                    <a:ext uri="{9D8B030D-6E8A-4147-A177-3AD203B41FA5}">
                      <a16:colId xmlns:a16="http://schemas.microsoft.com/office/drawing/2014/main" val="853965979"/>
                    </a:ext>
                  </a:extLst>
                </a:gridCol>
              </a:tblGrid>
              <a:tr h="595592">
                <a:tc>
                  <a: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Environment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eclipse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5133119"/>
                  </a:ext>
                </a:extLst>
              </a:tr>
              <a:tr h="595592">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Html, Css , JS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2559741"/>
                  </a:ext>
                </a:extLst>
              </a:tr>
              <a:tr h="595592">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My SQL Server (Java)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1645943"/>
                  </a:ext>
                </a:extLst>
              </a:tr>
              <a:tr h="746956">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Coding Language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Full Stack Web Development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8224745"/>
                  </a:ext>
                </a:extLst>
              </a:tr>
              <a:tr h="595592">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Windows 11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4985927"/>
                  </a:ext>
                </a:extLst>
              </a:tr>
              <a:tr h="595592">
                <a:tc>
                  <a:txBody>
                    <a:bodyPr/>
                    <a:lstStyle/>
                    <a:p>
                      <a:pPr algn="just">
                        <a:lnSpc>
                          <a:spcPct val="150000"/>
                        </a:lnSpc>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Browser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Google Chrome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153271"/>
                  </a:ext>
                </a:extLst>
              </a:tr>
            </a:tbl>
          </a:graphicData>
        </a:graphic>
      </p:graphicFrame>
    </p:spTree>
    <p:extLst>
      <p:ext uri="{BB962C8B-B14F-4D97-AF65-F5344CB8AC3E}">
        <p14:creationId xmlns:p14="http://schemas.microsoft.com/office/powerpoint/2010/main" val="1967459401"/>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667</TotalTime>
  <Words>1385</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Verdana</vt:lpstr>
      <vt:lpstr>Presidency University 45 Yrs</vt:lpstr>
      <vt:lpstr>E-Farmer</vt:lpstr>
      <vt:lpstr>Introduction</vt:lpstr>
      <vt:lpstr>Literature Review</vt:lpstr>
      <vt:lpstr>Research Gaps Identified</vt:lpstr>
      <vt:lpstr>Proposed Methodology</vt:lpstr>
      <vt:lpstr>Objectives</vt:lpstr>
      <vt:lpstr>System Design &amp; Implementation</vt:lpstr>
      <vt:lpstr>System Design &amp; Implementation</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Sree Bhargav Reddy Daggula</cp:lastModifiedBy>
  <cp:revision>41</cp:revision>
  <dcterms:created xsi:type="dcterms:W3CDTF">2023-03-16T03:26:27Z</dcterms:created>
  <dcterms:modified xsi:type="dcterms:W3CDTF">2024-01-09T17:25:06Z</dcterms:modified>
</cp:coreProperties>
</file>