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2" Type="http://schemas.openxmlformats.org/officeDocument/2006/relationships/slideLayout" Target="../slideLayouts/slideLayout2.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4460" y="173990"/>
            <a:ext cx="11682095" cy="769620"/>
          </a:xfrm>
        </p:spPr>
        <p:txBody>
          <a:bodyPr>
            <a:normAutofit fontScale="90000"/>
          </a:bodyPr>
          <a:p>
            <a:r>
              <a:rPr lang="en-US" sz="4445">
                <a:cs typeface="+mj-lt"/>
              </a:rPr>
              <a:t>Problem Statment,Key Requirements &amp; Success Criteria</a:t>
            </a:r>
            <a:endParaRPr lang="en-US" sz="4445">
              <a:cs typeface="+mj-lt"/>
            </a:endParaRPr>
          </a:p>
        </p:txBody>
      </p:sp>
      <p:sp>
        <p:nvSpPr>
          <p:cNvPr id="5" name="Title 1"/>
          <p:cNvSpPr>
            <a:spLocks noGrp="1"/>
          </p:cNvSpPr>
          <p:nvPr>
            <p:custDataLst>
              <p:tags r:id="rId1"/>
            </p:custDataLst>
          </p:nvPr>
        </p:nvSpPr>
        <p:spPr>
          <a:xfrm>
            <a:off x="480695" y="1375410"/>
            <a:ext cx="11412855" cy="1411605"/>
          </a:xfrm>
          <a:prstGeom prst="rect">
            <a:avLst/>
          </a:prstGeom>
          <a:ln>
            <a:solidFill>
              <a:schemeClr val="accent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sz="1600">
                <a:latin typeface="Calibri" panose="020F0502020204030204" charset="0"/>
                <a:cs typeface="Calibri" panose="020F0502020204030204" charset="0"/>
                <a:sym typeface="+mn-ea"/>
              </a:rPr>
              <a:t>From customer - “Our security team is asking for help ensuring proper reviews are being done to code being added into our repositories. We have hundreds of repositories in our organization. What is the best way we can achieve at scale?</a:t>
            </a:r>
            <a:br>
              <a:rPr lang="en-US" sz="1600">
                <a:latin typeface="Calibri" panose="020F0502020204030204" charset="0"/>
                <a:cs typeface="Calibri" panose="020F0502020204030204" charset="0"/>
                <a:sym typeface="+mn-ea"/>
              </a:rPr>
            </a:br>
            <a:r>
              <a:rPr lang="en-US" sz="1600">
                <a:latin typeface="Calibri" panose="020F0502020204030204" charset="0"/>
                <a:cs typeface="Calibri" panose="020F0502020204030204" charset="0"/>
                <a:sym typeface="+mn-ea"/>
              </a:rPr>
              <a:t>We are new to some of the out-of-the-box settings and the GitHub API. Can you please help us create a solution that will accomplish this for our security team?</a:t>
            </a:r>
            <a:r>
              <a:rPr lang="en-US" sz="1600">
                <a:latin typeface="Calibri" panose="020F0502020204030204" charset="0"/>
                <a:cs typeface="Calibri" panose="020F0502020204030204" charset="0"/>
              </a:rPr>
              <a:t>”</a:t>
            </a:r>
            <a:endParaRPr lang="en-US" sz="1600" b="1">
              <a:latin typeface="Calibri" panose="020F0502020204030204" charset="0"/>
              <a:cs typeface="Calibri" panose="020F0502020204030204" charset="0"/>
            </a:endParaRPr>
          </a:p>
        </p:txBody>
      </p:sp>
      <p:sp>
        <p:nvSpPr>
          <p:cNvPr id="3" name="Round Diagonal Corner Rectangle 2"/>
          <p:cNvSpPr/>
          <p:nvPr>
            <p:custDataLst>
              <p:tags r:id="rId2"/>
            </p:custDataLst>
          </p:nvPr>
        </p:nvSpPr>
        <p:spPr>
          <a:xfrm>
            <a:off x="480695" y="1051560"/>
            <a:ext cx="224726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Problem Statement</a:t>
            </a:r>
            <a:endParaRPr lang="en-US"/>
          </a:p>
        </p:txBody>
      </p:sp>
      <p:sp>
        <p:nvSpPr>
          <p:cNvPr id="6" name="Title 1"/>
          <p:cNvSpPr>
            <a:spLocks noGrp="1"/>
          </p:cNvSpPr>
          <p:nvPr>
            <p:custDataLst>
              <p:tags r:id="rId3"/>
            </p:custDataLst>
          </p:nvPr>
        </p:nvSpPr>
        <p:spPr>
          <a:xfrm>
            <a:off x="478155" y="3429000"/>
            <a:ext cx="5255895" cy="3013075"/>
          </a:xfrm>
          <a:prstGeom prst="rect">
            <a:avLst/>
          </a:prstGeom>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86055" lvl="1" indent="-161290">
              <a:buFont typeface="Arial" panose="020B0604020202020204" pitchFamily="34" charset="0"/>
              <a:buChar char="•"/>
            </a:pPr>
            <a:r>
              <a:rPr lang="en-US" altLang="en-IN" sz="1600">
                <a:latin typeface="Calibri" panose="020F0502020204030204" charset="0"/>
                <a:cs typeface="Calibri" panose="020F0502020204030204" charset="0"/>
                <a:sym typeface="+mn-ea"/>
              </a:rPr>
              <a:t>L</a:t>
            </a:r>
            <a:r>
              <a:rPr lang="en-IN" altLang="en-US" sz="1600">
                <a:latin typeface="Calibri" panose="020F0502020204030204" charset="0"/>
                <a:cs typeface="Calibri" panose="020F0502020204030204" charset="0"/>
                <a:sym typeface="+mn-ea"/>
              </a:rPr>
              <a:t>isten for organization events and notify for repository Creation</a:t>
            </a:r>
            <a:endParaRPr lang="en-IN" altLang="en-US" sz="1600">
              <a:latin typeface="Calibri" panose="020F0502020204030204" charset="0"/>
              <a:cs typeface="Calibri" panose="020F0502020204030204" charset="0"/>
            </a:endParaRPr>
          </a:p>
          <a:p>
            <a:pPr marL="186055" lvl="1" indent="-161290">
              <a:buFont typeface="Arial" panose="020B0604020202020204" pitchFamily="34" charset="0"/>
              <a:buChar char="•"/>
            </a:pPr>
            <a:r>
              <a:rPr lang="en-IN" altLang="en-US" sz="1600">
                <a:latin typeface="Calibri" panose="020F0502020204030204" charset="0"/>
                <a:cs typeface="Calibri" panose="020F0502020204030204" charset="0"/>
                <a:sym typeface="+mn-ea"/>
              </a:rPr>
              <a:t>When a repository is created, automate the protection of the default branch. </a:t>
            </a:r>
            <a:endParaRPr lang="en-IN" altLang="en-US" sz="1600">
              <a:latin typeface="Calibri" panose="020F0502020204030204" charset="0"/>
              <a:cs typeface="Calibri" panose="020F0502020204030204" charset="0"/>
              <a:sym typeface="+mn-ea"/>
            </a:endParaRPr>
          </a:p>
          <a:p>
            <a:pPr marL="186055" lvl="1" indent="-161290">
              <a:buFont typeface="Arial" panose="020B0604020202020204" pitchFamily="34" charset="0"/>
              <a:buChar char="•"/>
            </a:pPr>
            <a:r>
              <a:rPr lang="en-IN" altLang="en-US" sz="1600">
                <a:latin typeface="Calibri" panose="020F0502020204030204" charset="0"/>
                <a:cs typeface="Calibri" panose="020F0502020204030204" charset="0"/>
                <a:sym typeface="+mn-ea"/>
              </a:rPr>
              <a:t>Notify yourself with an @mention in an issue within the repository that outlines the protections that were added.</a:t>
            </a:r>
            <a:endParaRPr lang="en-US" sz="1600" b="1">
              <a:latin typeface="Calibri" panose="020F0502020204030204" charset="0"/>
              <a:cs typeface="Calibri" panose="020F0502020204030204" charset="0"/>
            </a:endParaRPr>
          </a:p>
        </p:txBody>
      </p:sp>
      <p:sp>
        <p:nvSpPr>
          <p:cNvPr id="7" name="Round Diagonal Corner Rectangle 6"/>
          <p:cNvSpPr/>
          <p:nvPr>
            <p:custDataLst>
              <p:tags r:id="rId4"/>
            </p:custDataLst>
          </p:nvPr>
        </p:nvSpPr>
        <p:spPr>
          <a:xfrm>
            <a:off x="478155" y="3105150"/>
            <a:ext cx="224726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Key Requirements</a:t>
            </a:r>
            <a:endParaRPr lang="en-US"/>
          </a:p>
        </p:txBody>
      </p:sp>
      <p:sp>
        <p:nvSpPr>
          <p:cNvPr id="8" name="Title 1"/>
          <p:cNvSpPr>
            <a:spLocks noGrp="1"/>
          </p:cNvSpPr>
          <p:nvPr>
            <p:custDataLst>
              <p:tags r:id="rId5"/>
            </p:custDataLst>
          </p:nvPr>
        </p:nvSpPr>
        <p:spPr>
          <a:xfrm>
            <a:off x="5935980" y="3429000"/>
            <a:ext cx="5957570" cy="3013075"/>
          </a:xfrm>
          <a:prstGeom prst="rect">
            <a:avLst/>
          </a:prstGeom>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sym typeface="+mn-ea"/>
              </a:rPr>
              <a:t>Notification on the identified events happening at Gihub Organization </a:t>
            </a:r>
            <a:endParaRPr lang="en-US" sz="650">
              <a:latin typeface="Calibri" panose="020F0502020204030204" charset="0"/>
              <a:cs typeface="Calibri" panose="020F0502020204030204" charset="0"/>
              <a:sym typeface="+mn-ea"/>
            </a:endParaRPr>
          </a:p>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sym typeface="+mn-ea"/>
              </a:rPr>
              <a:t>Notification on  the identified events happening at Github Repository</a:t>
            </a:r>
            <a:endParaRPr lang="en-US" sz="1600">
              <a:latin typeface="Calibri" panose="020F0502020204030204" charset="0"/>
              <a:cs typeface="Calibri" panose="020F0502020204030204" charset="0"/>
              <a:sym typeface="+mn-ea"/>
            </a:endParaRPr>
          </a:p>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rPr>
              <a:t>Auto code scaning for every Push happening at a repository</a:t>
            </a:r>
            <a:endParaRPr lang="en-US" sz="1600">
              <a:latin typeface="Calibri" panose="020F0502020204030204" charset="0"/>
              <a:cs typeface="Calibri" panose="020F0502020204030204" charset="0"/>
            </a:endParaRPr>
          </a:p>
          <a:p>
            <a:pPr marL="595630" lvl="1" indent="-138430" algn="l">
              <a:buClrTx/>
              <a:buSzTx/>
              <a:buFont typeface="Arial" panose="020B0604020202020204" pitchFamily="34" charset="0"/>
              <a:buChar char="•"/>
            </a:pPr>
            <a:endParaRPr lang="en-US" sz="650">
              <a:latin typeface="Calibri" panose="020F0502020204030204" charset="0"/>
              <a:cs typeface="Calibri" panose="020F0502020204030204" charset="0"/>
            </a:endParaRPr>
          </a:p>
        </p:txBody>
      </p:sp>
      <p:sp>
        <p:nvSpPr>
          <p:cNvPr id="9" name="Round Diagonal Corner Rectangle 8"/>
          <p:cNvSpPr/>
          <p:nvPr>
            <p:custDataLst>
              <p:tags r:id="rId6"/>
            </p:custDataLst>
          </p:nvPr>
        </p:nvSpPr>
        <p:spPr>
          <a:xfrm>
            <a:off x="5935980" y="3105150"/>
            <a:ext cx="224726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Success Criteria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s 9"/>
          <p:cNvSpPr/>
          <p:nvPr/>
        </p:nvSpPr>
        <p:spPr>
          <a:xfrm>
            <a:off x="4305935" y="734695"/>
            <a:ext cx="7588885" cy="414655"/>
          </a:xfrm>
          <a:prstGeom prst="rect">
            <a:avLst/>
          </a:prstGeom>
          <a:noFill/>
          <a:ln w="28575" cmpd="dbl">
            <a:solidFill>
              <a:schemeClr val="accent1">
                <a:shade val="50000"/>
              </a:schemeClr>
            </a:solidFill>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itle 1"/>
          <p:cNvSpPr>
            <a:spLocks noGrp="1"/>
          </p:cNvSpPr>
          <p:nvPr>
            <p:ph type="title"/>
          </p:nvPr>
        </p:nvSpPr>
        <p:spPr>
          <a:xfrm>
            <a:off x="210820" y="268605"/>
            <a:ext cx="10515600" cy="525780"/>
          </a:xfrm>
        </p:spPr>
        <p:txBody>
          <a:bodyPr>
            <a:normAutofit fontScale="90000"/>
          </a:bodyPr>
          <a:p>
            <a:r>
              <a:rPr lang="en-US"/>
              <a:t>Our Approach</a:t>
            </a:r>
            <a:endParaRPr lang="en-US"/>
          </a:p>
        </p:txBody>
      </p:sp>
      <p:sp>
        <p:nvSpPr>
          <p:cNvPr id="4" name="Round Diagonal Corner Rectangle 3"/>
          <p:cNvSpPr/>
          <p:nvPr/>
        </p:nvSpPr>
        <p:spPr>
          <a:xfrm>
            <a:off x="1101090" y="975995"/>
            <a:ext cx="3083560"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Discover</a:t>
            </a:r>
            <a:endParaRPr lang="en-US"/>
          </a:p>
        </p:txBody>
      </p:sp>
      <p:sp>
        <p:nvSpPr>
          <p:cNvPr id="8" name="Rectangles 7"/>
          <p:cNvSpPr/>
          <p:nvPr/>
        </p:nvSpPr>
        <p:spPr>
          <a:xfrm>
            <a:off x="426720" y="1409700"/>
            <a:ext cx="654050" cy="33394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vert270" rtlCol="0" anchor="ctr"/>
          <a:p>
            <a:pPr algn="ctr"/>
            <a:r>
              <a:rPr lang="en-US"/>
              <a:t>Key </a:t>
            </a:r>
            <a:endParaRPr lang="en-US"/>
          </a:p>
          <a:p>
            <a:pPr algn="ctr"/>
            <a:r>
              <a:rPr lang="en-US"/>
              <a:t>Activities</a:t>
            </a:r>
            <a:endParaRPr lang="en-US"/>
          </a:p>
        </p:txBody>
      </p:sp>
      <p:sp>
        <p:nvSpPr>
          <p:cNvPr id="9" name="Rectangles 8"/>
          <p:cNvSpPr/>
          <p:nvPr>
            <p:custDataLst>
              <p:tags r:id="rId1"/>
            </p:custDataLst>
          </p:nvPr>
        </p:nvSpPr>
        <p:spPr>
          <a:xfrm>
            <a:off x="426720" y="5019675"/>
            <a:ext cx="654050" cy="16141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vert270" rtlCol="0" anchor="ctr"/>
          <a:p>
            <a:pPr algn="ctr"/>
            <a:r>
              <a:rPr lang="en-US"/>
              <a:t>Key </a:t>
            </a:r>
            <a:endParaRPr lang="en-US"/>
          </a:p>
          <a:p>
            <a:pPr algn="ctr"/>
            <a:r>
              <a:rPr lang="en-US"/>
              <a:t>Deliverables</a:t>
            </a:r>
            <a:endParaRPr lang="en-US"/>
          </a:p>
        </p:txBody>
      </p:sp>
      <p:sp>
        <p:nvSpPr>
          <p:cNvPr id="12" name="Chevron 11"/>
          <p:cNvSpPr/>
          <p:nvPr>
            <p:custDataLst>
              <p:tags r:id="rId2"/>
            </p:custDataLst>
          </p:nvPr>
        </p:nvSpPr>
        <p:spPr>
          <a:xfrm rot="10800000">
            <a:off x="10485120" y="628650"/>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Chevron 12"/>
          <p:cNvSpPr/>
          <p:nvPr>
            <p:custDataLst>
              <p:tags r:id="rId3"/>
            </p:custDataLst>
          </p:nvPr>
        </p:nvSpPr>
        <p:spPr>
          <a:xfrm rot="10800000">
            <a:off x="5749925" y="640715"/>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Chevron 13"/>
          <p:cNvSpPr/>
          <p:nvPr>
            <p:custDataLst>
              <p:tags r:id="rId4"/>
            </p:custDataLst>
          </p:nvPr>
        </p:nvSpPr>
        <p:spPr>
          <a:xfrm>
            <a:off x="7939405" y="1059180"/>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Text Box 16"/>
          <p:cNvSpPr txBox="1"/>
          <p:nvPr/>
        </p:nvSpPr>
        <p:spPr>
          <a:xfrm>
            <a:off x="1101090" y="1409700"/>
            <a:ext cx="3072130" cy="3415030"/>
          </a:xfrm>
          <a:prstGeom prst="rect">
            <a:avLst/>
          </a:prstGeom>
          <a:noFill/>
          <a:ln>
            <a:solidFill>
              <a:schemeClr val="bg2"/>
            </a:solidFill>
          </a:ln>
        </p:spPr>
        <p:txBody>
          <a:bodyPr wrap="square" rtlCol="0">
            <a:spAutoFit/>
          </a:bodyPr>
          <a:p>
            <a:pPr marL="123825" indent="-123825">
              <a:buFont typeface="Arial" panose="020B0604020202020204" pitchFamily="34" charset="0"/>
              <a:buChar char="•"/>
            </a:pPr>
            <a:r>
              <a:rPr lang="en-US" sz="1200"/>
              <a:t>Understand the current Github Landscape</a:t>
            </a:r>
            <a:endParaRPr lang="en-US" sz="1200"/>
          </a:p>
          <a:p>
            <a:pPr marL="351155" lvl="1" indent="-129540">
              <a:buFont typeface="Arial" panose="020B0604020202020204" pitchFamily="34" charset="0"/>
              <a:buChar char="•"/>
            </a:pPr>
            <a:r>
              <a:rPr lang="en-US" sz="1200"/>
              <a:t>Number of Organizations</a:t>
            </a:r>
            <a:endParaRPr lang="en-US" sz="1200"/>
          </a:p>
          <a:p>
            <a:pPr marL="351155" lvl="1" indent="-129540">
              <a:buFont typeface="Arial" panose="020B0604020202020204" pitchFamily="34" charset="0"/>
              <a:buChar char="•"/>
            </a:pPr>
            <a:r>
              <a:rPr lang="en-US" sz="1200"/>
              <a:t>Number of Repositories</a:t>
            </a:r>
            <a:endParaRPr lang="en-US" sz="1200"/>
          </a:p>
          <a:p>
            <a:pPr marL="351155" lvl="1" indent="-129540">
              <a:buFont typeface="Arial" panose="020B0604020202020204" pitchFamily="34" charset="0"/>
              <a:buChar char="•"/>
            </a:pPr>
            <a:r>
              <a:rPr lang="en-US" sz="1200"/>
              <a:t>Number of Users</a:t>
            </a:r>
            <a:endParaRPr lang="en-US" sz="1200"/>
          </a:p>
          <a:p>
            <a:pPr marL="351155" lvl="1" indent="-129540">
              <a:buFont typeface="Arial" panose="020B0604020202020204" pitchFamily="34" charset="0"/>
              <a:buChar char="•"/>
            </a:pPr>
            <a:r>
              <a:rPr lang="en-US" sz="1200"/>
              <a:t>Security scan requirement</a:t>
            </a:r>
            <a:endParaRPr lang="en-US" sz="1200"/>
          </a:p>
          <a:p>
            <a:pPr marL="351155" lvl="1" indent="-129540">
              <a:buFont typeface="Arial" panose="020B0604020202020204" pitchFamily="34" charset="0"/>
              <a:buChar char="•"/>
            </a:pPr>
            <a:r>
              <a:rPr lang="en-US" sz="1200"/>
              <a:t>Data/ CICD pipelines</a:t>
            </a:r>
            <a:endParaRPr lang="en-US" sz="1200"/>
          </a:p>
          <a:p>
            <a:pPr marL="123825" lvl="0" indent="-123825" algn="l">
              <a:buClrTx/>
              <a:buSzTx/>
              <a:buFont typeface="Arial" panose="020B0604020202020204" pitchFamily="34" charset="0"/>
              <a:buChar char="•"/>
            </a:pPr>
            <a:r>
              <a:rPr lang="en-US" sz="1200"/>
              <a:t>Identify the individual events at Organization and repository level. the key events are </a:t>
            </a:r>
            <a:endParaRPr lang="en-US" sz="1200"/>
          </a:p>
          <a:p>
            <a:pPr marL="351155" lvl="1" indent="-129540" algn="l">
              <a:buClrTx/>
              <a:buSzTx/>
              <a:buFont typeface="Arial" panose="020B0604020202020204" pitchFamily="34" charset="0"/>
              <a:buChar char="•"/>
            </a:pPr>
            <a:r>
              <a:rPr lang="en-US" sz="1200"/>
              <a:t>Code Scanning alerts</a:t>
            </a:r>
            <a:endParaRPr lang="en-US" sz="1200"/>
          </a:p>
          <a:p>
            <a:pPr marL="351155" lvl="1" indent="-129540" algn="l">
              <a:buClrTx/>
              <a:buSzTx/>
              <a:buFont typeface="Arial" panose="020B0604020202020204" pitchFamily="34" charset="0"/>
              <a:buChar char="•"/>
            </a:pPr>
            <a:r>
              <a:rPr lang="en-US" sz="1200"/>
              <a:t>Repository Vulnerability alerts</a:t>
            </a:r>
            <a:endParaRPr lang="en-US" sz="1200"/>
          </a:p>
          <a:p>
            <a:pPr marL="351155" lvl="1" indent="-129540" algn="l">
              <a:buClrTx/>
              <a:buSzTx/>
              <a:buFont typeface="Arial" panose="020B0604020202020204" pitchFamily="34" charset="0"/>
              <a:buChar char="•"/>
            </a:pPr>
            <a:r>
              <a:rPr lang="en-US" sz="1200"/>
              <a:t>Secret Scanning alerts</a:t>
            </a:r>
            <a:endParaRPr lang="en-US" sz="1200"/>
          </a:p>
          <a:p>
            <a:pPr marL="351155" lvl="1" indent="-129540" algn="l">
              <a:buClrTx/>
              <a:buSzTx/>
              <a:buFont typeface="Arial" panose="020B0604020202020204" pitchFamily="34" charset="0"/>
              <a:buChar char="•"/>
            </a:pPr>
            <a:r>
              <a:rPr lang="en-US" sz="1200"/>
              <a:t>Bypass request for push rulesets</a:t>
            </a:r>
            <a:endParaRPr lang="en-US" sz="1200"/>
          </a:p>
          <a:p>
            <a:pPr marL="351155" lvl="1" indent="-129540" algn="l">
              <a:buClrTx/>
              <a:buSzTx/>
              <a:buFont typeface="Arial" panose="020B0604020202020204" pitchFamily="34" charset="0"/>
              <a:buChar char="•"/>
            </a:pPr>
            <a:r>
              <a:rPr lang="en-US" sz="1200"/>
              <a:t>Bypass requests for secret scanning push protection</a:t>
            </a:r>
            <a:endParaRPr lang="en-US" sz="1200"/>
          </a:p>
          <a:p>
            <a:pPr marL="123825" lvl="0" indent="-123825" algn="l">
              <a:buClrTx/>
              <a:buSzTx/>
              <a:buFont typeface="Arial" panose="020B0604020202020204" pitchFamily="34" charset="0"/>
              <a:buChar char="•"/>
            </a:pPr>
            <a:r>
              <a:rPr lang="en-US" sz="1200">
                <a:sym typeface="+mn-ea"/>
              </a:rPr>
              <a:t>Define the ruleset for the repository branches for the following protections</a:t>
            </a:r>
            <a:endParaRPr lang="en-US" sz="1200">
              <a:sym typeface="+mn-ea"/>
            </a:endParaRPr>
          </a:p>
          <a:p>
            <a:pPr marL="351155" lvl="1" indent="-129540" algn="l">
              <a:buClrTx/>
              <a:buSzTx/>
              <a:buFont typeface="Arial" panose="020B0604020202020204" pitchFamily="34" charset="0"/>
              <a:buChar char="•"/>
            </a:pPr>
            <a:r>
              <a:rPr lang="en-US" sz="1200">
                <a:sym typeface="+mn-ea"/>
              </a:rPr>
              <a:t>require code scanning</a:t>
            </a:r>
            <a:endParaRPr lang="en-US" sz="1200">
              <a:sym typeface="+mn-ea"/>
            </a:endParaRPr>
          </a:p>
          <a:p>
            <a:pPr marL="351155" lvl="1" indent="-129540" algn="l">
              <a:buClrTx/>
              <a:buSzTx/>
              <a:buFont typeface="Arial" panose="020B0604020202020204" pitchFamily="34" charset="0"/>
              <a:buChar char="•"/>
            </a:pPr>
            <a:r>
              <a:rPr lang="en-US" sz="1200">
                <a:sym typeface="+mn-ea"/>
              </a:rPr>
              <a:t>block force pushes </a:t>
            </a:r>
            <a:endParaRPr lang="en-US" sz="1200"/>
          </a:p>
        </p:txBody>
      </p:sp>
      <p:sp>
        <p:nvSpPr>
          <p:cNvPr id="18" name="Text Box 17"/>
          <p:cNvSpPr txBox="1"/>
          <p:nvPr>
            <p:custDataLst>
              <p:tags r:id="rId5"/>
            </p:custDataLst>
          </p:nvPr>
        </p:nvSpPr>
        <p:spPr>
          <a:xfrm>
            <a:off x="4567555" y="1409700"/>
            <a:ext cx="3088640" cy="3415030"/>
          </a:xfrm>
          <a:prstGeom prst="rect">
            <a:avLst/>
          </a:prstGeom>
          <a:noFill/>
          <a:ln>
            <a:solidFill>
              <a:schemeClr val="bg2"/>
            </a:solidFill>
          </a:ln>
        </p:spPr>
        <p:txBody>
          <a:bodyPr wrap="square" rtlCol="0">
            <a:noAutofit/>
          </a:bodyPr>
          <a:p>
            <a:pPr marL="123825" indent="-123825">
              <a:buFont typeface="Arial" panose="020B0604020202020204" pitchFamily="34" charset="0"/>
              <a:buChar char="•"/>
            </a:pPr>
            <a:r>
              <a:rPr lang="en-US" sz="1200"/>
              <a:t>Define the following Organization settings</a:t>
            </a:r>
            <a:endParaRPr lang="en-US" sz="1200"/>
          </a:p>
          <a:p>
            <a:pPr marL="290830" lvl="1" indent="-107315">
              <a:buFont typeface="Arial" panose="020B0604020202020204" pitchFamily="34" charset="0"/>
              <a:buChar char="•"/>
            </a:pPr>
            <a:r>
              <a:rPr lang="en-US" sz="1200"/>
              <a:t>Add Webhook and enable the events identified in discovery phase</a:t>
            </a:r>
            <a:endParaRPr lang="en-US" sz="1200"/>
          </a:p>
          <a:p>
            <a:pPr marL="123825" indent="-123825">
              <a:buFont typeface="Arial" panose="020B0604020202020204" pitchFamily="34" charset="0"/>
              <a:buChar char="•"/>
            </a:pPr>
            <a:r>
              <a:rPr lang="en-US" sz="1200">
                <a:sym typeface="+mn-ea"/>
              </a:rPr>
              <a:t>Define the following Repository settings</a:t>
            </a:r>
            <a:endParaRPr lang="en-US" sz="1200">
              <a:sym typeface="+mn-ea"/>
            </a:endParaRPr>
          </a:p>
          <a:p>
            <a:pPr marL="290830" lvl="1" indent="-107315" algn="l">
              <a:buClrTx/>
              <a:buSzTx/>
              <a:buFont typeface="Arial" panose="020B0604020202020204" pitchFamily="34" charset="0"/>
              <a:buChar char="•"/>
            </a:pPr>
            <a:r>
              <a:rPr lang="en-US" sz="1200">
                <a:sym typeface="+mn-ea"/>
              </a:rPr>
              <a:t>Add Webhook and enable the events identified in discovery phase</a:t>
            </a:r>
            <a:endParaRPr lang="en-US" sz="1200">
              <a:sym typeface="+mn-ea"/>
            </a:endParaRPr>
          </a:p>
          <a:p>
            <a:pPr marL="123825" lvl="1" indent="-123825" algn="l">
              <a:buClrTx/>
              <a:buSzTx/>
              <a:buFont typeface="Arial" panose="020B0604020202020204" pitchFamily="34" charset="0"/>
              <a:buChar char="•"/>
            </a:pPr>
            <a:r>
              <a:rPr lang="en-US" sz="1200">
                <a:sym typeface="+mn-ea"/>
              </a:rPr>
              <a:t>Configure Rulesets for Repositories as identified in the discovery phase</a:t>
            </a:r>
            <a:endParaRPr lang="en-US" sz="1200">
              <a:sym typeface="+mn-ea"/>
            </a:endParaRPr>
          </a:p>
          <a:p>
            <a:pPr marL="123825" lvl="1" indent="-123825" algn="l">
              <a:buClrTx/>
              <a:buSzTx/>
              <a:buFont typeface="Arial" panose="020B0604020202020204" pitchFamily="34" charset="0"/>
              <a:buChar char="•"/>
            </a:pPr>
            <a:r>
              <a:rPr lang="en-US" sz="1200"/>
              <a:t>Configure Code Security and Analysis</a:t>
            </a:r>
            <a:endParaRPr lang="en-US" sz="1200"/>
          </a:p>
          <a:p>
            <a:pPr marL="123825" lvl="1" indent="-123825" algn="l">
              <a:buClrTx/>
              <a:buSzTx/>
              <a:buFont typeface="Arial" panose="020B0604020202020204" pitchFamily="34" charset="0"/>
              <a:buChar char="•"/>
            </a:pPr>
            <a:r>
              <a:rPr lang="en-US" sz="1200"/>
              <a:t>Configure Email notificatins</a:t>
            </a:r>
            <a:endParaRPr lang="en-US" sz="1200"/>
          </a:p>
          <a:p>
            <a:pPr marL="123825" lvl="1" indent="-123825" algn="l">
              <a:buClrTx/>
              <a:buSzTx/>
              <a:buFont typeface="Arial" panose="020B0604020202020204" pitchFamily="34" charset="0"/>
              <a:buChar char="•"/>
            </a:pPr>
            <a:r>
              <a:rPr lang="en-US" sz="1200"/>
              <a:t>setup GitHub Actions to build, test and deploy the code</a:t>
            </a:r>
            <a:endParaRPr lang="en-US" sz="1200"/>
          </a:p>
        </p:txBody>
      </p:sp>
      <p:sp>
        <p:nvSpPr>
          <p:cNvPr id="19" name="Text Box 18"/>
          <p:cNvSpPr txBox="1"/>
          <p:nvPr>
            <p:custDataLst>
              <p:tags r:id="rId6"/>
            </p:custDataLst>
          </p:nvPr>
        </p:nvSpPr>
        <p:spPr>
          <a:xfrm>
            <a:off x="8479155" y="1409700"/>
            <a:ext cx="3083560" cy="3414395"/>
          </a:xfrm>
          <a:prstGeom prst="rect">
            <a:avLst/>
          </a:prstGeom>
          <a:noFill/>
          <a:ln>
            <a:solidFill>
              <a:schemeClr val="bg2"/>
            </a:solidFill>
          </a:ln>
        </p:spPr>
        <p:txBody>
          <a:bodyPr wrap="square" rtlCol="0">
            <a:noAutofit/>
          </a:bodyPr>
          <a:p>
            <a:pPr marL="123825" indent="-123825">
              <a:buFont typeface="Arial" panose="020B0604020202020204" pitchFamily="34" charset="0"/>
              <a:buChar char="•"/>
            </a:pPr>
            <a:r>
              <a:rPr lang="en-US" sz="1200"/>
              <a:t>Test the Organization security scan</a:t>
            </a:r>
            <a:endParaRPr lang="en-US" sz="1200"/>
          </a:p>
          <a:p>
            <a:pPr marL="123825" indent="-123825">
              <a:buFont typeface="Arial" panose="020B0604020202020204" pitchFamily="34" charset="0"/>
              <a:buChar char="•"/>
            </a:pPr>
            <a:r>
              <a:rPr lang="en-US" sz="1200"/>
              <a:t>Test the Repository security scan</a:t>
            </a:r>
            <a:endParaRPr lang="en-US" sz="1200"/>
          </a:p>
          <a:p>
            <a:pPr marL="123825" indent="-123825">
              <a:buFont typeface="Arial" panose="020B0604020202020204" pitchFamily="34" charset="0"/>
              <a:buChar char="•"/>
            </a:pPr>
            <a:r>
              <a:rPr lang="en-US" sz="1200"/>
              <a:t>Test the Rulesets</a:t>
            </a:r>
            <a:endParaRPr lang="en-US" sz="1200"/>
          </a:p>
          <a:p>
            <a:pPr marL="123825" indent="-123825">
              <a:buFont typeface="Arial" panose="020B0604020202020204" pitchFamily="34" charset="0"/>
              <a:buChar char="•"/>
            </a:pPr>
            <a:r>
              <a:rPr lang="en-US" sz="1200"/>
              <a:t>Test Alerts and notifications</a:t>
            </a:r>
            <a:endParaRPr lang="en-US" sz="1200"/>
          </a:p>
          <a:p>
            <a:pPr marL="123825" indent="-123825">
              <a:buFont typeface="Arial" panose="020B0604020202020204" pitchFamily="34" charset="0"/>
              <a:buChar char="•"/>
            </a:pPr>
            <a:r>
              <a:rPr lang="en-US" sz="1200"/>
              <a:t>Test Github Actions</a:t>
            </a:r>
            <a:endParaRPr lang="en-US" sz="1200"/>
          </a:p>
          <a:p>
            <a:pPr marL="123825" indent="-123825">
              <a:buFont typeface="Arial" panose="020B0604020202020204" pitchFamily="34" charset="0"/>
              <a:buChar char="•"/>
            </a:pPr>
            <a:endParaRPr lang="en-US" sz="1200"/>
          </a:p>
        </p:txBody>
      </p:sp>
      <p:sp>
        <p:nvSpPr>
          <p:cNvPr id="20" name="Round Diagonal Corner Rectangle 19"/>
          <p:cNvSpPr/>
          <p:nvPr>
            <p:custDataLst>
              <p:tags r:id="rId7"/>
            </p:custDataLst>
          </p:nvPr>
        </p:nvSpPr>
        <p:spPr>
          <a:xfrm>
            <a:off x="4557395" y="975995"/>
            <a:ext cx="3083560"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Define</a:t>
            </a:r>
            <a:endParaRPr lang="en-US"/>
          </a:p>
        </p:txBody>
      </p:sp>
      <p:sp>
        <p:nvSpPr>
          <p:cNvPr id="21" name="Round Diagonal Corner Rectangle 20"/>
          <p:cNvSpPr/>
          <p:nvPr>
            <p:custDataLst>
              <p:tags r:id="rId8"/>
            </p:custDataLst>
          </p:nvPr>
        </p:nvSpPr>
        <p:spPr>
          <a:xfrm>
            <a:off x="8479155" y="975995"/>
            <a:ext cx="3083560"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Test and Optimize</a:t>
            </a:r>
            <a:endParaRPr lang="en-US"/>
          </a:p>
        </p:txBody>
      </p:sp>
      <p:sp>
        <p:nvSpPr>
          <p:cNvPr id="22" name="Text Box 21"/>
          <p:cNvSpPr txBox="1"/>
          <p:nvPr>
            <p:custDataLst>
              <p:tags r:id="rId9"/>
            </p:custDataLst>
          </p:nvPr>
        </p:nvSpPr>
        <p:spPr>
          <a:xfrm>
            <a:off x="1112520" y="4939030"/>
            <a:ext cx="3072130" cy="1694815"/>
          </a:xfrm>
          <a:prstGeom prst="rect">
            <a:avLst/>
          </a:prstGeom>
          <a:noFill/>
          <a:ln>
            <a:solidFill>
              <a:schemeClr val="bg2"/>
            </a:solidFill>
          </a:ln>
        </p:spPr>
        <p:txBody>
          <a:bodyPr wrap="square" rtlCol="0">
            <a:noAutofit/>
          </a:bodyPr>
          <a:p>
            <a:pPr marL="123825" indent="-123825">
              <a:buFont typeface="Arial" panose="020B0604020202020204" pitchFamily="34" charset="0"/>
              <a:buChar char="•"/>
            </a:pPr>
            <a:r>
              <a:rPr lang="en-US" sz="1200"/>
              <a:t>Understand the current Github Landscape</a:t>
            </a:r>
            <a:endParaRPr lang="en-US" sz="1200"/>
          </a:p>
          <a:p>
            <a:pPr marL="351155" lvl="1" indent="-129540">
              <a:buFont typeface="Arial" panose="020B0604020202020204" pitchFamily="34" charset="0"/>
              <a:buChar char="•"/>
            </a:pPr>
            <a:r>
              <a:rPr lang="en-US" sz="1200"/>
              <a:t>Number of Organizations</a:t>
            </a:r>
            <a:endParaRPr lang="en-US" sz="1200"/>
          </a:p>
          <a:p>
            <a:pPr marL="351155" lvl="1" indent="-129540">
              <a:buFont typeface="Arial" panose="020B0604020202020204" pitchFamily="34" charset="0"/>
              <a:buChar char="•"/>
            </a:pPr>
            <a:r>
              <a:rPr lang="en-US" sz="1200"/>
              <a:t>Number of Repositories</a:t>
            </a:r>
            <a:endParaRPr lang="en-US" sz="1200"/>
          </a:p>
          <a:p>
            <a:pPr marL="351155" lvl="1" indent="-129540">
              <a:buFont typeface="Arial" panose="020B0604020202020204" pitchFamily="34" charset="0"/>
              <a:buChar char="•"/>
            </a:pPr>
            <a:r>
              <a:rPr lang="en-US" sz="1200"/>
              <a:t>Number of Users</a:t>
            </a:r>
            <a:endParaRPr lang="en-US" sz="1200"/>
          </a:p>
          <a:p>
            <a:pPr marL="351155" lvl="1" indent="-129540">
              <a:buFont typeface="Arial" panose="020B0604020202020204" pitchFamily="34" charset="0"/>
              <a:buChar char="•"/>
            </a:pPr>
            <a:r>
              <a:rPr lang="en-US" sz="1200"/>
              <a:t>Security scan requirement</a:t>
            </a:r>
            <a:endParaRPr lang="en-US" sz="1200"/>
          </a:p>
          <a:p>
            <a:pPr marL="351155" lvl="1" indent="-129540">
              <a:buFont typeface="Arial" panose="020B0604020202020204" pitchFamily="34" charset="0"/>
              <a:buChar char="•"/>
            </a:pPr>
            <a:r>
              <a:rPr lang="en-US" sz="1200"/>
              <a:t>Data/ CICD pipelines</a:t>
            </a:r>
            <a:endParaRPr lang="en-US" sz="1200"/>
          </a:p>
          <a:p>
            <a:pPr marL="123825" lvl="0" indent="-123825" algn="l">
              <a:buClrTx/>
              <a:buSzTx/>
              <a:buFont typeface="Arial" panose="020B0604020202020204" pitchFamily="34" charset="0"/>
              <a:buChar char="•"/>
            </a:pPr>
            <a:r>
              <a:rPr lang="en-US" sz="1200"/>
              <a:t>Identify the individual events at Organization and repository level. the key events are </a:t>
            </a:r>
            <a:endParaRPr lang="en-US" sz="1200"/>
          </a:p>
          <a:p>
            <a:pPr marL="351155" lvl="1" indent="-129540" algn="l">
              <a:buClrTx/>
              <a:buSzTx/>
              <a:buFont typeface="Arial" panose="020B0604020202020204" pitchFamily="34" charset="0"/>
              <a:buChar char="•"/>
            </a:pPr>
            <a:endParaRPr lang="en-US" sz="1200"/>
          </a:p>
        </p:txBody>
      </p:sp>
      <p:sp>
        <p:nvSpPr>
          <p:cNvPr id="23" name="Text Box 22"/>
          <p:cNvSpPr txBox="1"/>
          <p:nvPr>
            <p:custDataLst>
              <p:tags r:id="rId10"/>
            </p:custDataLst>
          </p:nvPr>
        </p:nvSpPr>
        <p:spPr>
          <a:xfrm>
            <a:off x="4567555" y="4939030"/>
            <a:ext cx="3072130" cy="1694815"/>
          </a:xfrm>
          <a:prstGeom prst="rect">
            <a:avLst/>
          </a:prstGeom>
          <a:noFill/>
          <a:ln>
            <a:solidFill>
              <a:schemeClr val="bg2"/>
            </a:solidFill>
          </a:ln>
        </p:spPr>
        <p:txBody>
          <a:bodyPr wrap="square" rtlCol="0">
            <a:noAutofit/>
          </a:bodyPr>
          <a:p>
            <a:pPr marL="123825" indent="-123825">
              <a:buFont typeface="Arial" panose="020B0604020202020204" pitchFamily="34" charset="0"/>
              <a:buChar char="•"/>
            </a:pPr>
            <a:r>
              <a:rPr lang="en-US" sz="1200"/>
              <a:t>Understand the current Github Landscape</a:t>
            </a:r>
            <a:endParaRPr lang="en-US" sz="1200"/>
          </a:p>
          <a:p>
            <a:pPr marL="351155" lvl="1" indent="-129540">
              <a:buFont typeface="Arial" panose="020B0604020202020204" pitchFamily="34" charset="0"/>
              <a:buChar char="•"/>
            </a:pPr>
            <a:r>
              <a:rPr lang="en-US" sz="1200"/>
              <a:t>Number of Organizations</a:t>
            </a:r>
            <a:endParaRPr lang="en-US" sz="1200"/>
          </a:p>
          <a:p>
            <a:pPr marL="351155" lvl="1" indent="-129540">
              <a:buFont typeface="Arial" panose="020B0604020202020204" pitchFamily="34" charset="0"/>
              <a:buChar char="•"/>
            </a:pPr>
            <a:r>
              <a:rPr lang="en-US" sz="1200"/>
              <a:t>Number of Repositories</a:t>
            </a:r>
            <a:endParaRPr lang="en-US" sz="1200"/>
          </a:p>
          <a:p>
            <a:pPr marL="351155" lvl="1" indent="-129540">
              <a:buFont typeface="Arial" panose="020B0604020202020204" pitchFamily="34" charset="0"/>
              <a:buChar char="•"/>
            </a:pPr>
            <a:r>
              <a:rPr lang="en-US" sz="1200"/>
              <a:t>Number of Users</a:t>
            </a:r>
            <a:endParaRPr lang="en-US" sz="1200"/>
          </a:p>
          <a:p>
            <a:pPr marL="351155" lvl="1" indent="-129540">
              <a:buFont typeface="Arial" panose="020B0604020202020204" pitchFamily="34" charset="0"/>
              <a:buChar char="•"/>
            </a:pPr>
            <a:r>
              <a:rPr lang="en-US" sz="1200"/>
              <a:t>Security scan requirement</a:t>
            </a:r>
            <a:endParaRPr lang="en-US" sz="1200"/>
          </a:p>
          <a:p>
            <a:pPr marL="351155" lvl="1" indent="-129540">
              <a:buFont typeface="Arial" panose="020B0604020202020204" pitchFamily="34" charset="0"/>
              <a:buChar char="•"/>
            </a:pPr>
            <a:r>
              <a:rPr lang="en-US" sz="1200"/>
              <a:t>Data/ CICD pipelines</a:t>
            </a:r>
            <a:endParaRPr lang="en-US" sz="1200"/>
          </a:p>
          <a:p>
            <a:pPr marL="123825" lvl="0" indent="-123825" algn="l">
              <a:buClrTx/>
              <a:buSzTx/>
              <a:buFont typeface="Arial" panose="020B0604020202020204" pitchFamily="34" charset="0"/>
              <a:buChar char="•"/>
            </a:pPr>
            <a:r>
              <a:rPr lang="en-US" sz="1200"/>
              <a:t>Identify the individual events at Organization and repository level. the key events are </a:t>
            </a:r>
            <a:endParaRPr lang="en-US" sz="1200"/>
          </a:p>
          <a:p>
            <a:pPr marL="351155" lvl="1" indent="-129540" algn="l">
              <a:buClrTx/>
              <a:buSzTx/>
              <a:buFont typeface="Arial" panose="020B0604020202020204" pitchFamily="34" charset="0"/>
              <a:buChar char="•"/>
            </a:pPr>
            <a:endParaRPr lang="en-US" sz="1200"/>
          </a:p>
        </p:txBody>
      </p:sp>
      <p:sp>
        <p:nvSpPr>
          <p:cNvPr id="24" name="Text Box 23"/>
          <p:cNvSpPr txBox="1"/>
          <p:nvPr>
            <p:custDataLst>
              <p:tags r:id="rId11"/>
            </p:custDataLst>
          </p:nvPr>
        </p:nvSpPr>
        <p:spPr>
          <a:xfrm>
            <a:off x="8479155" y="4939030"/>
            <a:ext cx="3072130" cy="1694815"/>
          </a:xfrm>
          <a:prstGeom prst="rect">
            <a:avLst/>
          </a:prstGeom>
          <a:noFill/>
          <a:ln>
            <a:solidFill>
              <a:schemeClr val="bg2"/>
            </a:solidFill>
          </a:ln>
        </p:spPr>
        <p:txBody>
          <a:bodyPr wrap="square" rtlCol="0">
            <a:noAutofit/>
          </a:bodyPr>
          <a:p>
            <a:pPr marL="123825" indent="-123825">
              <a:buFont typeface="Arial" panose="020B0604020202020204" pitchFamily="34" charset="0"/>
              <a:buChar char="•"/>
            </a:pPr>
            <a:r>
              <a:rPr lang="en-US" sz="1200"/>
              <a:t>Understand the current Github Landscape</a:t>
            </a:r>
            <a:endParaRPr lang="en-US" sz="1200"/>
          </a:p>
          <a:p>
            <a:pPr marL="351155" lvl="1" indent="-129540">
              <a:buFont typeface="Arial" panose="020B0604020202020204" pitchFamily="34" charset="0"/>
              <a:buChar char="•"/>
            </a:pPr>
            <a:r>
              <a:rPr lang="en-US" sz="1200"/>
              <a:t>Number of Organizations</a:t>
            </a:r>
            <a:endParaRPr lang="en-US" sz="1200"/>
          </a:p>
          <a:p>
            <a:pPr marL="351155" lvl="1" indent="-129540">
              <a:buFont typeface="Arial" panose="020B0604020202020204" pitchFamily="34" charset="0"/>
              <a:buChar char="•"/>
            </a:pPr>
            <a:r>
              <a:rPr lang="en-US" sz="1200"/>
              <a:t>Number of Repositories</a:t>
            </a:r>
            <a:endParaRPr lang="en-US" sz="1200"/>
          </a:p>
          <a:p>
            <a:pPr marL="351155" lvl="1" indent="-129540">
              <a:buFont typeface="Arial" panose="020B0604020202020204" pitchFamily="34" charset="0"/>
              <a:buChar char="•"/>
            </a:pPr>
            <a:r>
              <a:rPr lang="en-US" sz="1200"/>
              <a:t>Number of Users</a:t>
            </a:r>
            <a:endParaRPr lang="en-US" sz="1200"/>
          </a:p>
          <a:p>
            <a:pPr marL="351155" lvl="1" indent="-129540">
              <a:buFont typeface="Arial" panose="020B0604020202020204" pitchFamily="34" charset="0"/>
              <a:buChar char="•"/>
            </a:pPr>
            <a:r>
              <a:rPr lang="en-US" sz="1200"/>
              <a:t>Security scan requirement</a:t>
            </a:r>
            <a:endParaRPr lang="en-US" sz="1200"/>
          </a:p>
          <a:p>
            <a:pPr marL="351155" lvl="1" indent="-129540">
              <a:buFont typeface="Arial" panose="020B0604020202020204" pitchFamily="34" charset="0"/>
              <a:buChar char="•"/>
            </a:pPr>
            <a:r>
              <a:rPr lang="en-US" sz="1200"/>
              <a:t>Data/ CICD pipelines</a:t>
            </a:r>
            <a:endParaRPr lang="en-US" sz="1200"/>
          </a:p>
          <a:p>
            <a:pPr marL="123825" lvl="0" indent="-123825" algn="l">
              <a:buClrTx/>
              <a:buSzTx/>
              <a:buFont typeface="Arial" panose="020B0604020202020204" pitchFamily="34" charset="0"/>
              <a:buChar char="•"/>
            </a:pPr>
            <a:r>
              <a:rPr lang="en-US" sz="1200"/>
              <a:t>Identify the individual events at Organization and repository level. the key events are </a:t>
            </a:r>
            <a:endParaRPr lang="en-US" sz="1200"/>
          </a:p>
          <a:p>
            <a:pPr marL="351155" lvl="1" indent="-129540" algn="l">
              <a:buClrTx/>
              <a:buSzTx/>
              <a:buFont typeface="Arial" panose="020B0604020202020204" pitchFamily="34" charset="0"/>
              <a:buChar char="•"/>
            </a:pPr>
            <a:endParaRPr lang="en-US" sz="1200"/>
          </a:p>
        </p:txBody>
      </p:sp>
      <p:sp>
        <p:nvSpPr>
          <p:cNvPr id="25" name="Rectangles 24"/>
          <p:cNvSpPr/>
          <p:nvPr/>
        </p:nvSpPr>
        <p:spPr>
          <a:xfrm>
            <a:off x="427355" y="4832350"/>
            <a:ext cx="11169650" cy="103505"/>
          </a:xfrm>
          <a:prstGeom prst="rect">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2754</Words>
  <Application>WPS Presentation</Application>
  <PresentationFormat>Widescreen</PresentationFormat>
  <Paragraphs>92</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Calibri Light</vt:lpstr>
      <vt:lpstr>Calibri</vt:lpstr>
      <vt:lpstr>Microsoft YaHei</vt:lpstr>
      <vt:lpstr>Arial Unicode MS</vt:lpstr>
      <vt:lpstr>Office Theme</vt:lpstr>
      <vt:lpstr>Current Senario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karun</dc:creator>
  <cp:lastModifiedBy>karun</cp:lastModifiedBy>
  <cp:revision>5</cp:revision>
  <dcterms:created xsi:type="dcterms:W3CDTF">2024-06-23T08:22:00Z</dcterms:created>
  <dcterms:modified xsi:type="dcterms:W3CDTF">2024-06-24T11:57:21Z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1D5CF0EC95B24A218C3B15EEFF5A97FC_11</vt:lpwstr>
  </property>
  <property fmtid="{D5CDD505-2E9C-101B-9397-08002B2CF9AE}" pid="3" name="KSOProductBuildVer">
    <vt:lpwstr>1033-12.2.0.17119</vt:lpwstr>
  </property>
</Properties>
</file>