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8" Type="http://schemas.openxmlformats.org/officeDocument/2006/relationships/slideLayout" Target="../slideLayouts/slideLayout2.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460" y="173990"/>
            <a:ext cx="11682095" cy="769620"/>
          </a:xfrm>
        </p:spPr>
        <p:txBody>
          <a:bodyPr>
            <a:normAutofit fontScale="90000"/>
          </a:bodyPr>
          <a:p>
            <a:r>
              <a:rPr lang="en-US" sz="4445">
                <a:cs typeface="+mj-lt"/>
              </a:rPr>
              <a:t>Problem Statment,Key Requirements &amp; Success Criteria</a:t>
            </a:r>
            <a:endParaRPr lang="en-US" sz="4445">
              <a:cs typeface="+mj-lt"/>
            </a:endParaRPr>
          </a:p>
        </p:txBody>
      </p:sp>
      <p:sp>
        <p:nvSpPr>
          <p:cNvPr id="5" name="Title 1"/>
          <p:cNvSpPr>
            <a:spLocks noGrp="1"/>
          </p:cNvSpPr>
          <p:nvPr>
            <p:custDataLst>
              <p:tags r:id="rId1"/>
            </p:custDataLst>
          </p:nvPr>
        </p:nvSpPr>
        <p:spPr>
          <a:xfrm>
            <a:off x="480695" y="1375410"/>
            <a:ext cx="11412855" cy="1411605"/>
          </a:xfrm>
          <a:prstGeom prst="rect">
            <a:avLst/>
          </a:prstGeom>
          <a:ln>
            <a:solidFill>
              <a:schemeClr val="accent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sz="1600">
                <a:latin typeface="Calibri" panose="020F0502020204030204" charset="0"/>
                <a:cs typeface="Calibri" panose="020F0502020204030204" charset="0"/>
                <a:sym typeface="+mn-ea"/>
              </a:rPr>
              <a:t>Statement from customer - “Our security team is asking for help ensuring proper reviews are being done to code being added into our repositories. We have hundreds of repositories in our organization. What is the best way we can achieve at scale?</a:t>
            </a:r>
            <a:br>
              <a:rPr lang="en-US" sz="1600">
                <a:latin typeface="Calibri" panose="020F0502020204030204" charset="0"/>
                <a:cs typeface="Calibri" panose="020F0502020204030204" charset="0"/>
                <a:sym typeface="+mn-ea"/>
              </a:rPr>
            </a:br>
            <a:r>
              <a:rPr lang="en-US" sz="1600">
                <a:latin typeface="Calibri" panose="020F0502020204030204" charset="0"/>
                <a:cs typeface="Calibri" panose="020F0502020204030204" charset="0"/>
                <a:sym typeface="+mn-ea"/>
              </a:rPr>
              <a:t>We are new to some of the out-of-the-box settings and the GitHub API. Can you please help us create a solution that will accomplish this for our security team?</a:t>
            </a:r>
            <a:r>
              <a:rPr lang="en-US" sz="1600">
                <a:latin typeface="Calibri" panose="020F0502020204030204" charset="0"/>
                <a:cs typeface="Calibri" panose="020F0502020204030204" charset="0"/>
              </a:rPr>
              <a:t>”</a:t>
            </a:r>
            <a:endParaRPr lang="en-US" sz="1600" b="1">
              <a:latin typeface="Calibri" panose="020F0502020204030204" charset="0"/>
              <a:cs typeface="Calibri" panose="020F0502020204030204" charset="0"/>
            </a:endParaRPr>
          </a:p>
        </p:txBody>
      </p:sp>
      <p:sp>
        <p:nvSpPr>
          <p:cNvPr id="3" name="Round Diagonal Corner Rectangle 2"/>
          <p:cNvSpPr/>
          <p:nvPr>
            <p:custDataLst>
              <p:tags r:id="rId2"/>
            </p:custDataLst>
          </p:nvPr>
        </p:nvSpPr>
        <p:spPr>
          <a:xfrm>
            <a:off x="480695" y="105156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Problem Statement</a:t>
            </a:r>
            <a:endParaRPr lang="en-US"/>
          </a:p>
        </p:txBody>
      </p:sp>
      <p:sp>
        <p:nvSpPr>
          <p:cNvPr id="6" name="Title 1"/>
          <p:cNvSpPr>
            <a:spLocks noGrp="1"/>
          </p:cNvSpPr>
          <p:nvPr>
            <p:custDataLst>
              <p:tags r:id="rId3"/>
            </p:custDataLst>
          </p:nvPr>
        </p:nvSpPr>
        <p:spPr>
          <a:xfrm>
            <a:off x="478155" y="3429000"/>
            <a:ext cx="5255895"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86055" lvl="1" indent="-161290">
              <a:buFont typeface="Arial" panose="020B0604020202020204" pitchFamily="34" charset="0"/>
              <a:buChar char="•"/>
            </a:pPr>
            <a:r>
              <a:rPr lang="en-US" altLang="en-IN" sz="1600">
                <a:latin typeface="Calibri" panose="020F0502020204030204" charset="0"/>
                <a:cs typeface="Calibri" panose="020F0502020204030204" charset="0"/>
                <a:sym typeface="+mn-ea"/>
              </a:rPr>
              <a:t>L</a:t>
            </a:r>
            <a:r>
              <a:rPr lang="en-IN" altLang="en-US" sz="1600">
                <a:latin typeface="Calibri" panose="020F0502020204030204" charset="0"/>
                <a:cs typeface="Calibri" panose="020F0502020204030204" charset="0"/>
                <a:sym typeface="+mn-ea"/>
              </a:rPr>
              <a:t>isten for organization events and notify for repository Creation</a:t>
            </a:r>
            <a:endParaRPr lang="en-IN" altLang="en-US" sz="1600">
              <a:latin typeface="Calibri" panose="020F0502020204030204" charset="0"/>
              <a:cs typeface="Calibri" panose="020F0502020204030204" charset="0"/>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When a repository is created, automate the protection of the default branch. </a:t>
            </a:r>
            <a:endParaRPr lang="en-IN" altLang="en-US" sz="1600">
              <a:latin typeface="Calibri" panose="020F0502020204030204" charset="0"/>
              <a:cs typeface="Calibri" panose="020F0502020204030204" charset="0"/>
              <a:sym typeface="+mn-ea"/>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Notify yourself with an @mention in an issue within the repository that outlines the protections that were added.</a:t>
            </a:r>
            <a:endParaRPr lang="en-US" sz="1600" b="1">
              <a:latin typeface="Calibri" panose="020F0502020204030204" charset="0"/>
              <a:cs typeface="Calibri" panose="020F0502020204030204" charset="0"/>
            </a:endParaRPr>
          </a:p>
        </p:txBody>
      </p:sp>
      <p:sp>
        <p:nvSpPr>
          <p:cNvPr id="7" name="Round Diagonal Corner Rectangle 6"/>
          <p:cNvSpPr/>
          <p:nvPr>
            <p:custDataLst>
              <p:tags r:id="rId4"/>
            </p:custDataLst>
          </p:nvPr>
        </p:nvSpPr>
        <p:spPr>
          <a:xfrm>
            <a:off x="478155"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Key Requirements</a:t>
            </a:r>
            <a:endParaRPr lang="en-US"/>
          </a:p>
        </p:txBody>
      </p:sp>
      <p:sp>
        <p:nvSpPr>
          <p:cNvPr id="8" name="Title 1"/>
          <p:cNvSpPr>
            <a:spLocks noGrp="1"/>
          </p:cNvSpPr>
          <p:nvPr>
            <p:custDataLst>
              <p:tags r:id="rId5"/>
            </p:custDataLst>
          </p:nvPr>
        </p:nvSpPr>
        <p:spPr>
          <a:xfrm>
            <a:off x="5935980" y="3429000"/>
            <a:ext cx="5957570"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Auto security scan of the repository on events like code push,etc</a:t>
            </a:r>
            <a:endParaRPr lang="en-US" sz="160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Gihub Organization </a:t>
            </a:r>
            <a:endParaRPr lang="en-US" sz="65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Github Repository</a:t>
            </a:r>
            <a:endParaRPr lang="en-US" sz="160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rPr>
              <a:t>Automate the whole process</a:t>
            </a:r>
            <a:endParaRPr lang="en-US" sz="650">
              <a:latin typeface="Calibri" panose="020F0502020204030204" charset="0"/>
              <a:cs typeface="Calibri" panose="020F0502020204030204" charset="0"/>
            </a:endParaRPr>
          </a:p>
        </p:txBody>
      </p:sp>
      <p:sp>
        <p:nvSpPr>
          <p:cNvPr id="9" name="Round Diagonal Corner Rectangle 8"/>
          <p:cNvSpPr/>
          <p:nvPr>
            <p:custDataLst>
              <p:tags r:id="rId6"/>
            </p:custDataLst>
          </p:nvPr>
        </p:nvSpPr>
        <p:spPr>
          <a:xfrm>
            <a:off x="5935980"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Success Criteria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s 9"/>
          <p:cNvSpPr/>
          <p:nvPr/>
        </p:nvSpPr>
        <p:spPr>
          <a:xfrm>
            <a:off x="3376930" y="916305"/>
            <a:ext cx="7588885" cy="414655"/>
          </a:xfrm>
          <a:prstGeom prst="rect">
            <a:avLst/>
          </a:prstGeom>
          <a:noFill/>
          <a:ln w="28575" cmpd="dbl">
            <a:solidFill>
              <a:schemeClr val="accent1">
                <a:shade val="50000"/>
              </a:schemeClr>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itle 1"/>
          <p:cNvSpPr>
            <a:spLocks noGrp="1"/>
          </p:cNvSpPr>
          <p:nvPr>
            <p:ph type="title"/>
          </p:nvPr>
        </p:nvSpPr>
        <p:spPr>
          <a:xfrm>
            <a:off x="210820" y="268605"/>
            <a:ext cx="10515600" cy="525780"/>
          </a:xfrm>
        </p:spPr>
        <p:txBody>
          <a:bodyPr>
            <a:normAutofit fontScale="90000"/>
          </a:bodyPr>
          <a:p>
            <a:r>
              <a:rPr lang="en-US"/>
              <a:t>Our Approach</a:t>
            </a:r>
            <a:endParaRPr lang="en-US"/>
          </a:p>
        </p:txBody>
      </p:sp>
      <p:sp>
        <p:nvSpPr>
          <p:cNvPr id="4" name="Round Diagonal Corner Rectangle 3"/>
          <p:cNvSpPr/>
          <p:nvPr/>
        </p:nvSpPr>
        <p:spPr>
          <a:xfrm>
            <a:off x="768350" y="1157605"/>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Discover</a:t>
            </a:r>
            <a:endParaRPr lang="en-US" b="1"/>
          </a:p>
        </p:txBody>
      </p:sp>
      <p:sp>
        <p:nvSpPr>
          <p:cNvPr id="8" name="Rectangles 7"/>
          <p:cNvSpPr/>
          <p:nvPr/>
        </p:nvSpPr>
        <p:spPr>
          <a:xfrm>
            <a:off x="93980" y="1591310"/>
            <a:ext cx="654050" cy="41541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vert270" rtlCol="0" anchor="ctr"/>
          <a:p>
            <a:pPr algn="ctr"/>
            <a:r>
              <a:rPr lang="en-US" b="1"/>
              <a:t>Key </a:t>
            </a:r>
            <a:endParaRPr lang="en-US" b="1"/>
          </a:p>
          <a:p>
            <a:pPr algn="ctr"/>
            <a:r>
              <a:rPr lang="en-US" b="1"/>
              <a:t>Activities</a:t>
            </a:r>
            <a:endParaRPr lang="en-US" b="1"/>
          </a:p>
        </p:txBody>
      </p:sp>
      <p:sp>
        <p:nvSpPr>
          <p:cNvPr id="12" name="Chevron 11"/>
          <p:cNvSpPr/>
          <p:nvPr>
            <p:custDataLst>
              <p:tags r:id="rId1"/>
            </p:custDataLst>
          </p:nvPr>
        </p:nvSpPr>
        <p:spPr>
          <a:xfrm rot="10800000">
            <a:off x="9556115" y="81026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Chevron 12"/>
          <p:cNvSpPr/>
          <p:nvPr>
            <p:custDataLst>
              <p:tags r:id="rId2"/>
            </p:custDataLst>
          </p:nvPr>
        </p:nvSpPr>
        <p:spPr>
          <a:xfrm rot="10800000">
            <a:off x="4820920" y="822325"/>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Chevron 13"/>
          <p:cNvSpPr/>
          <p:nvPr>
            <p:custDataLst>
              <p:tags r:id="rId3"/>
            </p:custDataLst>
          </p:nvPr>
        </p:nvSpPr>
        <p:spPr>
          <a:xfrm>
            <a:off x="6263005" y="124079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768350" y="1591310"/>
            <a:ext cx="2403475" cy="4154170"/>
          </a:xfrm>
          <a:prstGeom prst="rect">
            <a:avLst/>
          </a:prstGeom>
          <a:noFill/>
          <a:ln>
            <a:solidFill>
              <a:schemeClr val="bg2"/>
            </a:solidFill>
          </a:ln>
        </p:spPr>
        <p:txBody>
          <a:bodyPr wrap="square" rtlCol="0">
            <a:sp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r>
              <a:rPr lang="en-US" sz="1200"/>
              <a:t>Code Scanning alerts</a:t>
            </a:r>
            <a:endParaRPr lang="en-US" sz="1200"/>
          </a:p>
          <a:p>
            <a:pPr marL="351155" lvl="1" indent="-129540" algn="l">
              <a:buClrTx/>
              <a:buSzTx/>
              <a:buFont typeface="Arial" panose="020B0604020202020204" pitchFamily="34" charset="0"/>
              <a:buChar char="•"/>
            </a:pPr>
            <a:r>
              <a:rPr lang="en-US" sz="1200"/>
              <a:t>Repository Vulnerability alerts</a:t>
            </a:r>
            <a:endParaRPr lang="en-US" sz="1200"/>
          </a:p>
          <a:p>
            <a:pPr marL="351155" lvl="1" indent="-129540" algn="l">
              <a:buClrTx/>
              <a:buSzTx/>
              <a:buFont typeface="Arial" panose="020B0604020202020204" pitchFamily="34" charset="0"/>
              <a:buChar char="•"/>
            </a:pPr>
            <a:r>
              <a:rPr lang="en-US" sz="1200"/>
              <a:t>Secret Scanning alerts</a:t>
            </a:r>
            <a:endParaRPr lang="en-US" sz="1200"/>
          </a:p>
          <a:p>
            <a:pPr marL="351155" lvl="1" indent="-129540" algn="l">
              <a:buClrTx/>
              <a:buSzTx/>
              <a:buFont typeface="Arial" panose="020B0604020202020204" pitchFamily="34" charset="0"/>
              <a:buChar char="•"/>
            </a:pPr>
            <a:r>
              <a:rPr lang="en-US" sz="1200"/>
              <a:t>Bypass request for push rulesets</a:t>
            </a:r>
            <a:endParaRPr lang="en-US" sz="1200"/>
          </a:p>
          <a:p>
            <a:pPr marL="351155" lvl="1" indent="-129540" algn="l">
              <a:buClrTx/>
              <a:buSzTx/>
              <a:buFont typeface="Arial" panose="020B0604020202020204" pitchFamily="34" charset="0"/>
              <a:buChar char="•"/>
            </a:pPr>
            <a:r>
              <a:rPr lang="en-US" sz="1200"/>
              <a:t>Bypass requests for secret scanning push protection</a:t>
            </a:r>
            <a:endParaRPr lang="en-US" sz="1200"/>
          </a:p>
          <a:p>
            <a:pPr marL="123825" lvl="0" indent="-123825" algn="l">
              <a:buClrTx/>
              <a:buSzTx/>
              <a:buFont typeface="Arial" panose="020B0604020202020204" pitchFamily="34" charset="0"/>
              <a:buChar char="•"/>
            </a:pPr>
            <a:r>
              <a:rPr lang="en-US" sz="1200">
                <a:sym typeface="+mn-ea"/>
              </a:rPr>
              <a:t>Define the ruleset for the repository branches for the following protections</a:t>
            </a:r>
            <a:endParaRPr lang="en-US" sz="1200">
              <a:sym typeface="+mn-ea"/>
            </a:endParaRPr>
          </a:p>
          <a:p>
            <a:pPr marL="351155" lvl="1" indent="-129540" algn="l">
              <a:buClrTx/>
              <a:buSzTx/>
              <a:buFont typeface="Arial" panose="020B0604020202020204" pitchFamily="34" charset="0"/>
              <a:buChar char="•"/>
            </a:pPr>
            <a:r>
              <a:rPr lang="en-US" sz="1200">
                <a:sym typeface="+mn-ea"/>
              </a:rPr>
              <a:t>require code scanning</a:t>
            </a:r>
            <a:endParaRPr lang="en-US" sz="1200">
              <a:sym typeface="+mn-ea"/>
            </a:endParaRPr>
          </a:p>
          <a:p>
            <a:pPr marL="351155" lvl="1" indent="-129540" algn="l">
              <a:buClrTx/>
              <a:buSzTx/>
              <a:buFont typeface="Arial" panose="020B0604020202020204" pitchFamily="34" charset="0"/>
              <a:buChar char="•"/>
            </a:pPr>
            <a:r>
              <a:rPr lang="en-US" sz="1200">
                <a:sym typeface="+mn-ea"/>
              </a:rPr>
              <a:t>block force pushes </a:t>
            </a:r>
            <a:endParaRPr lang="en-US" sz="1200"/>
          </a:p>
        </p:txBody>
      </p:sp>
      <p:sp>
        <p:nvSpPr>
          <p:cNvPr id="18" name="Text Box 17"/>
          <p:cNvSpPr txBox="1"/>
          <p:nvPr>
            <p:custDataLst>
              <p:tags r:id="rId4"/>
            </p:custDataLst>
          </p:nvPr>
        </p:nvSpPr>
        <p:spPr>
          <a:xfrm>
            <a:off x="3547745" y="1591310"/>
            <a:ext cx="2690495" cy="4154170"/>
          </a:xfrm>
          <a:prstGeom prst="rect">
            <a:avLst/>
          </a:prstGeom>
          <a:noFill/>
          <a:ln>
            <a:solidFill>
              <a:schemeClr val="bg2"/>
            </a:solidFill>
          </a:ln>
        </p:spPr>
        <p:txBody>
          <a:bodyPr wrap="square" rtlCol="0">
            <a:noAutofit/>
          </a:bodyPr>
          <a:p>
            <a:pPr indent="0">
              <a:buFont typeface="Arial" panose="020B0604020202020204" pitchFamily="34" charset="0"/>
              <a:buNone/>
            </a:pPr>
            <a:r>
              <a:rPr lang="en-US" sz="1200" b="1"/>
              <a:t>One time activity</a:t>
            </a:r>
            <a:endParaRPr lang="en-US" sz="1200" b="1"/>
          </a:p>
          <a:p>
            <a:pPr marL="123825" indent="-123825">
              <a:buFont typeface="Arial" panose="020B0604020202020204" pitchFamily="34" charset="0"/>
              <a:buChar char="•"/>
            </a:pPr>
            <a:r>
              <a:rPr lang="en-US" sz="1200"/>
              <a:t>Define the following Organization settings</a:t>
            </a:r>
            <a:endParaRPr lang="en-US" sz="1200"/>
          </a:p>
          <a:p>
            <a:pPr marL="290830" lvl="1" indent="-107315">
              <a:buFont typeface="Arial" panose="020B0604020202020204" pitchFamily="34" charset="0"/>
              <a:buChar char="•"/>
            </a:pPr>
            <a:r>
              <a:rPr lang="en-US" sz="1200"/>
              <a:t>Add Webhook and enable the events identified in discovery phase</a:t>
            </a:r>
            <a:endParaRPr lang="en-US" sz="1200"/>
          </a:p>
          <a:p>
            <a:pPr marL="0" lvl="1" indent="-107315">
              <a:buFont typeface="Arial" panose="020B0604020202020204" pitchFamily="34" charset="0"/>
              <a:buChar char="•"/>
            </a:pPr>
            <a:r>
              <a:rPr lang="en-US" sz="1200">
                <a:sym typeface="+mn-ea"/>
              </a:rPr>
              <a:t>Configure Email notifications</a:t>
            </a:r>
            <a:endParaRPr lang="en-US" sz="1200"/>
          </a:p>
          <a:p>
            <a:pPr marL="183515" lvl="1" indent="0">
              <a:buFont typeface="Arial" panose="020B0604020202020204" pitchFamily="34" charset="0"/>
              <a:buNone/>
            </a:pPr>
            <a:endParaRPr lang="en-US" sz="1200"/>
          </a:p>
          <a:p>
            <a:pPr marL="0" lvl="1" algn="l">
              <a:buClrTx/>
              <a:buSzTx/>
              <a:buFont typeface="Arial" panose="020B0604020202020204" pitchFamily="34" charset="0"/>
              <a:buNone/>
            </a:pPr>
            <a:r>
              <a:rPr lang="en-US" sz="1200" b="1">
                <a:sym typeface="+mn-ea"/>
              </a:rPr>
              <a:t>Iterative activity</a:t>
            </a:r>
            <a:endParaRPr lang="en-US" sz="1200" b="1"/>
          </a:p>
          <a:p>
            <a:pPr marL="123825" lvl="1" indent="-123825" algn="l">
              <a:buClrTx/>
              <a:buSzTx/>
              <a:buFont typeface="Arial" panose="020B0604020202020204" pitchFamily="34" charset="0"/>
              <a:buChar char="•"/>
            </a:pPr>
            <a:r>
              <a:rPr lang="en-US" sz="1200">
                <a:sym typeface="+mn-ea"/>
              </a:rPr>
              <a:t>Define the following Repository settings</a:t>
            </a:r>
            <a:endParaRPr lang="en-US" sz="1200">
              <a:sym typeface="+mn-ea"/>
            </a:endParaRPr>
          </a:p>
          <a:p>
            <a:pPr marL="290830" lvl="1" indent="-107315" algn="l">
              <a:buClrTx/>
              <a:buSzTx/>
              <a:buFont typeface="Arial" panose="020B0604020202020204" pitchFamily="34" charset="0"/>
              <a:buChar char="•"/>
            </a:pPr>
            <a:r>
              <a:rPr lang="en-US" sz="1200">
                <a:sym typeface="+mn-ea"/>
              </a:rPr>
              <a:t>Add Webhook and enable the events identified in discovery phase</a:t>
            </a:r>
            <a:endParaRPr lang="en-US" sz="1200">
              <a:sym typeface="+mn-ea"/>
            </a:endParaRPr>
          </a:p>
          <a:p>
            <a:pPr marL="123825" lvl="1" indent="-123825" algn="l">
              <a:buClrTx/>
              <a:buSzTx/>
              <a:buFont typeface="Arial" panose="020B0604020202020204" pitchFamily="34" charset="0"/>
              <a:buChar char="•"/>
            </a:pPr>
            <a:r>
              <a:rPr lang="en-US" sz="1200">
                <a:sym typeface="+mn-ea"/>
              </a:rPr>
              <a:t>Configure Rulesets for Repositories as identified in the discovery phase</a:t>
            </a:r>
            <a:endParaRPr lang="en-US" sz="1200">
              <a:sym typeface="+mn-ea"/>
            </a:endParaRPr>
          </a:p>
          <a:p>
            <a:pPr marL="123825" lvl="1" indent="-123825" algn="l">
              <a:buClrTx/>
              <a:buSzTx/>
              <a:buFont typeface="Arial" panose="020B0604020202020204" pitchFamily="34" charset="0"/>
              <a:buChar char="•"/>
            </a:pPr>
            <a:r>
              <a:rPr lang="en-US" sz="1200"/>
              <a:t>Configure/enable Code Security with CodeQL analysis</a:t>
            </a:r>
            <a:endParaRPr lang="en-US" sz="1200"/>
          </a:p>
          <a:p>
            <a:pPr marL="123825" lvl="1" indent="-123825" algn="l">
              <a:buClrTx/>
              <a:buSzTx/>
              <a:buFont typeface="Arial" panose="020B0604020202020204" pitchFamily="34" charset="0"/>
              <a:buChar char="•"/>
            </a:pPr>
            <a:r>
              <a:rPr lang="en-US" sz="1200"/>
              <a:t>Configure Email notifications</a:t>
            </a:r>
            <a:endParaRPr lang="en-US" sz="1200"/>
          </a:p>
          <a:p>
            <a:pPr marL="123825" lvl="1" indent="-123825" algn="l">
              <a:buClrTx/>
              <a:buSzTx/>
              <a:buFont typeface="Arial" panose="020B0604020202020204" pitchFamily="34" charset="0"/>
              <a:buChar char="•"/>
            </a:pPr>
            <a:r>
              <a:rPr lang="en-US" sz="1200"/>
              <a:t>Configure Protection rules via brach ruleset</a:t>
            </a:r>
            <a:endParaRPr lang="en-US" sz="1200"/>
          </a:p>
          <a:p>
            <a:pPr marL="123825" lvl="1" indent="-123825" algn="l">
              <a:buClrTx/>
              <a:buSzTx/>
              <a:buFont typeface="Arial" panose="020B0604020202020204" pitchFamily="34" charset="0"/>
              <a:buChar char="•"/>
            </a:pPr>
            <a:r>
              <a:rPr lang="en-US" sz="1200"/>
              <a:t>Configure/enable secret scanning</a:t>
            </a:r>
            <a:endParaRPr lang="en-US" sz="1200"/>
          </a:p>
          <a:p>
            <a:pPr marL="123825" lvl="1" indent="-123825" algn="l">
              <a:buClrTx/>
              <a:buSzTx/>
              <a:buFont typeface="Arial" panose="020B0604020202020204" pitchFamily="34" charset="0"/>
              <a:buChar char="•"/>
            </a:pPr>
            <a:r>
              <a:rPr lang="en-US" sz="1200"/>
              <a:t>Enable Push protection</a:t>
            </a:r>
            <a:endParaRPr lang="en-US" sz="1200"/>
          </a:p>
        </p:txBody>
      </p:sp>
      <p:sp>
        <p:nvSpPr>
          <p:cNvPr id="19" name="Text Box 18"/>
          <p:cNvSpPr txBox="1"/>
          <p:nvPr>
            <p:custDataLst>
              <p:tags r:id="rId5"/>
            </p:custDataLst>
          </p:nvPr>
        </p:nvSpPr>
        <p:spPr>
          <a:xfrm>
            <a:off x="6701790" y="1591945"/>
            <a:ext cx="2402205" cy="4154170"/>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Test the Organization security scan</a:t>
            </a:r>
            <a:endParaRPr lang="en-US" sz="1200"/>
          </a:p>
          <a:p>
            <a:pPr marL="123825" indent="-123825">
              <a:buFont typeface="Arial" panose="020B0604020202020204" pitchFamily="34" charset="0"/>
              <a:buChar char="•"/>
            </a:pPr>
            <a:r>
              <a:rPr lang="en-US" sz="1200"/>
              <a:t>Test the Repository security scan</a:t>
            </a:r>
            <a:endParaRPr lang="en-US" sz="1200"/>
          </a:p>
          <a:p>
            <a:pPr marL="123825" indent="-123825">
              <a:buFont typeface="Arial" panose="020B0604020202020204" pitchFamily="34" charset="0"/>
              <a:buChar char="•"/>
            </a:pPr>
            <a:r>
              <a:rPr lang="en-US" sz="1200"/>
              <a:t>Test the Rulesets</a:t>
            </a:r>
            <a:endParaRPr lang="en-US" sz="1200"/>
          </a:p>
          <a:p>
            <a:pPr marL="123825" indent="-123825">
              <a:buFont typeface="Arial" panose="020B0604020202020204" pitchFamily="34" charset="0"/>
              <a:buChar char="•"/>
            </a:pPr>
            <a:r>
              <a:rPr lang="en-US" sz="1200"/>
              <a:t>Test Alerts and notifications</a:t>
            </a:r>
            <a:endParaRPr lang="en-US" sz="1200"/>
          </a:p>
          <a:p>
            <a:pPr marL="123825" indent="-123825">
              <a:buFont typeface="Arial" panose="020B0604020202020204" pitchFamily="34" charset="0"/>
              <a:buChar char="•"/>
            </a:pPr>
            <a:endParaRPr lang="en-US" sz="1200"/>
          </a:p>
        </p:txBody>
      </p:sp>
      <p:sp>
        <p:nvSpPr>
          <p:cNvPr id="3" name="Text Box 2"/>
          <p:cNvSpPr txBox="1"/>
          <p:nvPr>
            <p:custDataLst>
              <p:tags r:id="rId6"/>
            </p:custDataLst>
          </p:nvPr>
        </p:nvSpPr>
        <p:spPr>
          <a:xfrm>
            <a:off x="9505950" y="1591945"/>
            <a:ext cx="2401570" cy="4152900"/>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Configure remaining repositories with the branch ruleset</a:t>
            </a:r>
            <a:endParaRPr lang="en-US" sz="1200"/>
          </a:p>
          <a:p>
            <a:pPr marL="123825" indent="-123825">
              <a:buFont typeface="Arial" panose="020B0604020202020204" pitchFamily="34" charset="0"/>
              <a:buChar char="•"/>
            </a:pPr>
            <a:r>
              <a:rPr lang="en-US" sz="1200">
                <a:sym typeface="+mn-ea"/>
              </a:rPr>
              <a:t>setup GitHub Actions to build, test and deploy the code</a:t>
            </a:r>
            <a:endParaRPr lang="en-US" sz="1200">
              <a:sym typeface="+mn-ea"/>
            </a:endParaRPr>
          </a:p>
          <a:p>
            <a:pPr marL="123825" indent="-123825">
              <a:buFont typeface="Arial" panose="020B0604020202020204" pitchFamily="34" charset="0"/>
              <a:buChar char="•"/>
            </a:pPr>
            <a:r>
              <a:rPr lang="en-US" sz="1200">
                <a:sym typeface="+mn-ea"/>
              </a:rPr>
              <a:t>Test Github Actions</a:t>
            </a:r>
            <a:endParaRPr lang="en-US" sz="1200"/>
          </a:p>
          <a:p>
            <a:pPr marL="123825" indent="-123825">
              <a:buFont typeface="Arial" panose="020B0604020202020204" pitchFamily="34" charset="0"/>
              <a:buChar char="•"/>
            </a:pPr>
            <a:endParaRPr lang="en-US" sz="1200"/>
          </a:p>
        </p:txBody>
      </p:sp>
      <p:sp>
        <p:nvSpPr>
          <p:cNvPr id="6" name="Round Diagonal Corner Rectangle 5"/>
          <p:cNvSpPr/>
          <p:nvPr>
            <p:custDataLst>
              <p:tags r:id="rId7"/>
            </p:custDataLst>
          </p:nvPr>
        </p:nvSpPr>
        <p:spPr>
          <a:xfrm>
            <a:off x="3624580" y="1158240"/>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Define</a:t>
            </a:r>
            <a:endParaRPr lang="en-US" b="1"/>
          </a:p>
        </p:txBody>
      </p:sp>
      <p:sp>
        <p:nvSpPr>
          <p:cNvPr id="7" name="Round Diagonal Corner Rectangle 6"/>
          <p:cNvSpPr/>
          <p:nvPr>
            <p:custDataLst>
              <p:tags r:id="rId8"/>
            </p:custDataLst>
          </p:nvPr>
        </p:nvSpPr>
        <p:spPr>
          <a:xfrm>
            <a:off x="6701790" y="1158240"/>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Test &amp; Optimize</a:t>
            </a:r>
            <a:endParaRPr lang="en-US" b="1"/>
          </a:p>
        </p:txBody>
      </p:sp>
      <p:sp>
        <p:nvSpPr>
          <p:cNvPr id="11" name="Round Diagonal Corner Rectangle 10"/>
          <p:cNvSpPr/>
          <p:nvPr>
            <p:custDataLst>
              <p:tags r:id="rId9"/>
            </p:custDataLst>
          </p:nvPr>
        </p:nvSpPr>
        <p:spPr>
          <a:xfrm>
            <a:off x="9505315" y="1157605"/>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Operationalize</a:t>
            </a:r>
            <a:endParaRPr lang="en-US" b="1"/>
          </a:p>
        </p:txBody>
      </p:sp>
      <p:sp>
        <p:nvSpPr>
          <p:cNvPr id="15" name="Rectangles 14"/>
          <p:cNvSpPr/>
          <p:nvPr>
            <p:custDataLst>
              <p:tags r:id="rId10"/>
            </p:custDataLst>
          </p:nvPr>
        </p:nvSpPr>
        <p:spPr>
          <a:xfrm>
            <a:off x="93980" y="5745480"/>
            <a:ext cx="11813540" cy="35750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custDataLst>
              <p:tags r:id="rId11"/>
            </p:custDataLst>
          </p:nvPr>
        </p:nvSpPr>
        <p:spPr>
          <a:xfrm>
            <a:off x="88900" y="5765165"/>
            <a:ext cx="11814175" cy="332105"/>
          </a:xfrm>
          <a:prstGeom prst="rect">
            <a:avLst/>
          </a:prstGeom>
          <a:noFill/>
          <a:ln>
            <a:solidFill>
              <a:schemeClr val="bg2"/>
            </a:solidFill>
          </a:ln>
        </p:spPr>
        <p:txBody>
          <a:bodyPr wrap="square" rtlCol="0">
            <a:noAutofit/>
          </a:bodyPr>
          <a:p>
            <a:pPr indent="0" algn="ctr">
              <a:buFont typeface="Arial" panose="020B0604020202020204" pitchFamily="34" charset="0"/>
              <a:buNone/>
            </a:pPr>
            <a:r>
              <a:rPr lang="en-US" sz="1600" b="1"/>
              <a:t>GitHub Components/Services  </a:t>
            </a:r>
            <a:endParaRPr lang="en-US" sz="1600" b="1"/>
          </a:p>
        </p:txBody>
      </p:sp>
      <p:sp>
        <p:nvSpPr>
          <p:cNvPr id="26" name="Text Box 25"/>
          <p:cNvSpPr txBox="1"/>
          <p:nvPr>
            <p:custDataLst>
              <p:tags r:id="rId12"/>
            </p:custDataLst>
          </p:nvPr>
        </p:nvSpPr>
        <p:spPr>
          <a:xfrm>
            <a:off x="93980" y="6097270"/>
            <a:ext cx="11809730" cy="602615"/>
          </a:xfrm>
          <a:prstGeom prst="rect">
            <a:avLst/>
          </a:prstGeom>
          <a:noFill/>
          <a:ln>
            <a:solidFill>
              <a:schemeClr val="bg2"/>
            </a:solidFill>
          </a:ln>
        </p:spPr>
        <p:txBody>
          <a:bodyPr wrap="square" rtlCol="0">
            <a:noAutofit/>
          </a:bodyPr>
          <a:p>
            <a:pPr indent="0">
              <a:buFont typeface="Arial" panose="020B0604020202020204" pitchFamily="34" charset="0"/>
              <a:buNone/>
            </a:pPr>
            <a:endParaRPr lang="en-US" sz="1200"/>
          </a:p>
        </p:txBody>
      </p:sp>
      <p:sp>
        <p:nvSpPr>
          <p:cNvPr id="27" name="Chevron 26"/>
          <p:cNvSpPr/>
          <p:nvPr>
            <p:custDataLst>
              <p:tags r:id="rId13"/>
            </p:custDataLst>
          </p:nvPr>
        </p:nvSpPr>
        <p:spPr>
          <a:xfrm>
            <a:off x="9227820" y="124079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Text Box 27"/>
          <p:cNvSpPr txBox="1"/>
          <p:nvPr/>
        </p:nvSpPr>
        <p:spPr>
          <a:xfrm>
            <a:off x="476250" y="6253480"/>
            <a:ext cx="1724025" cy="290195"/>
          </a:xfrm>
          <a:prstGeom prst="rect">
            <a:avLst/>
          </a:prstGeom>
          <a:noFill/>
        </p:spPr>
        <p:txBody>
          <a:bodyPr wrap="square" rtlCol="0">
            <a:noAutofit/>
          </a:bodyPr>
          <a:p>
            <a:r>
              <a:rPr lang="en-US" b="1"/>
              <a:t>GitHub Actions</a:t>
            </a:r>
            <a:endParaRPr lang="en-US" b="1"/>
          </a:p>
        </p:txBody>
      </p:sp>
      <p:sp>
        <p:nvSpPr>
          <p:cNvPr id="29" name="Text Box 28"/>
          <p:cNvSpPr txBox="1"/>
          <p:nvPr>
            <p:custDataLst>
              <p:tags r:id="rId14"/>
            </p:custDataLst>
          </p:nvPr>
        </p:nvSpPr>
        <p:spPr>
          <a:xfrm>
            <a:off x="2465705" y="6253480"/>
            <a:ext cx="1724025" cy="290195"/>
          </a:xfrm>
          <a:prstGeom prst="rect">
            <a:avLst/>
          </a:prstGeom>
          <a:noFill/>
        </p:spPr>
        <p:txBody>
          <a:bodyPr wrap="square" rtlCol="0">
            <a:noAutofit/>
          </a:bodyPr>
          <a:p>
            <a:r>
              <a:rPr lang="en-US" b="1"/>
              <a:t>Code Scanning</a:t>
            </a:r>
            <a:endParaRPr lang="en-US" b="1"/>
          </a:p>
        </p:txBody>
      </p:sp>
      <p:sp>
        <p:nvSpPr>
          <p:cNvPr id="30" name="Text Box 29"/>
          <p:cNvSpPr txBox="1"/>
          <p:nvPr>
            <p:custDataLst>
              <p:tags r:id="rId15"/>
            </p:custDataLst>
          </p:nvPr>
        </p:nvSpPr>
        <p:spPr>
          <a:xfrm>
            <a:off x="4526280" y="6253480"/>
            <a:ext cx="1724025" cy="290195"/>
          </a:xfrm>
          <a:prstGeom prst="rect">
            <a:avLst/>
          </a:prstGeom>
          <a:noFill/>
        </p:spPr>
        <p:txBody>
          <a:bodyPr wrap="square" rtlCol="0">
            <a:noAutofit/>
          </a:bodyPr>
          <a:p>
            <a:r>
              <a:rPr lang="en-US" b="1"/>
              <a:t>Secret Scanning</a:t>
            </a:r>
            <a:endParaRPr lang="en-US" b="1"/>
          </a:p>
        </p:txBody>
      </p:sp>
      <p:sp>
        <p:nvSpPr>
          <p:cNvPr id="31" name="Text Box 30"/>
          <p:cNvSpPr txBox="1"/>
          <p:nvPr>
            <p:custDataLst>
              <p:tags r:id="rId16"/>
            </p:custDataLst>
          </p:nvPr>
        </p:nvSpPr>
        <p:spPr>
          <a:xfrm>
            <a:off x="6830695" y="6253480"/>
            <a:ext cx="1724025" cy="290195"/>
          </a:xfrm>
          <a:prstGeom prst="rect">
            <a:avLst/>
          </a:prstGeom>
          <a:noFill/>
        </p:spPr>
        <p:txBody>
          <a:bodyPr wrap="square" rtlCol="0">
            <a:noAutofit/>
          </a:bodyPr>
          <a:p>
            <a:r>
              <a:rPr lang="en-US" b="1"/>
              <a:t>Webhooks</a:t>
            </a:r>
            <a:endParaRPr lang="en-US" b="1"/>
          </a:p>
        </p:txBody>
      </p:sp>
      <p:sp>
        <p:nvSpPr>
          <p:cNvPr id="32" name="Text Box 31"/>
          <p:cNvSpPr txBox="1"/>
          <p:nvPr>
            <p:custDataLst>
              <p:tags r:id="rId17"/>
            </p:custDataLst>
          </p:nvPr>
        </p:nvSpPr>
        <p:spPr>
          <a:xfrm>
            <a:off x="8576310" y="6253480"/>
            <a:ext cx="2913380" cy="290195"/>
          </a:xfrm>
          <a:prstGeom prst="rect">
            <a:avLst/>
          </a:prstGeom>
          <a:noFill/>
        </p:spPr>
        <p:txBody>
          <a:bodyPr wrap="square" rtlCol="0">
            <a:noAutofit/>
          </a:bodyPr>
          <a:p>
            <a:r>
              <a:rPr lang="en-US" b="1"/>
              <a:t>Ruleset/Protected Branches</a:t>
            </a:r>
            <a:endParaRPr lang="en-US" b="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2435</Words>
  <Application>WPS Presentation</Application>
  <PresentationFormat>Widescreen</PresentationFormat>
  <Paragraphs>86</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vt:lpstr>
      <vt:lpstr>Calibri Light</vt:lpstr>
      <vt:lpstr>Microsoft YaHei</vt:lpstr>
      <vt:lpstr>Arial Unicode MS</vt:lpstr>
      <vt:lpstr>Office Theme</vt:lpstr>
      <vt:lpstr>Problem Statment,Key Requirements &amp; Success Criteria</vt:lpstr>
      <vt:lpstr>Our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karun</dc:creator>
  <cp:lastModifiedBy>karun</cp:lastModifiedBy>
  <cp:revision>6</cp:revision>
  <dcterms:created xsi:type="dcterms:W3CDTF">2024-06-23T08:22:00Z</dcterms:created>
  <dcterms:modified xsi:type="dcterms:W3CDTF">2024-06-25T12:30:22Z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1D5CF0EC95B24A218C3B15EEFF5A97FC_11</vt:lpwstr>
  </property>
  <property fmtid="{D5CDD505-2E9C-101B-9397-08002B2CF9AE}" pid="3" name="KSOProductBuildVer">
    <vt:lpwstr>1033-12.2.0.17119</vt:lpwstr>
  </property>
</Properties>
</file>