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70" r:id="rId6"/>
    <p:sldId id="272" r:id="rId7"/>
    <p:sldId id="271" r:id="rId8"/>
    <p:sldId id="26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cab58f92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gacab58f929_2_75:notes"/>
          <p:cNvSpPr txBox="1">
            <a:spLocks noGrp="1"/>
          </p:cNvSpPr>
          <p:nvPr>
            <p:ph type="body" idx="1"/>
          </p:nvPr>
        </p:nvSpPr>
        <p:spPr>
          <a:xfrm>
            <a:off x="685316" y="4400657"/>
            <a:ext cx="5487380" cy="360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acab58f929_2_75:notes"/>
          <p:cNvSpPr txBox="1">
            <a:spLocks noGrp="1"/>
          </p:cNvSpPr>
          <p:nvPr>
            <p:ph type="sldNum" idx="12"/>
          </p:nvPr>
        </p:nvSpPr>
        <p:spPr>
          <a:xfrm>
            <a:off x="3883999" y="8685120"/>
            <a:ext cx="2972398" cy="45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ab58f929_2_83:notes"/>
          <p:cNvSpPr txBox="1">
            <a:spLocks noGrp="1"/>
          </p:cNvSpPr>
          <p:nvPr>
            <p:ph type="body" idx="1"/>
          </p:nvPr>
        </p:nvSpPr>
        <p:spPr>
          <a:xfrm>
            <a:off x="685316" y="4400657"/>
            <a:ext cx="5487380" cy="3600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acab58f929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cab58f929_2_91:notes"/>
          <p:cNvSpPr txBox="1">
            <a:spLocks noGrp="1"/>
          </p:cNvSpPr>
          <p:nvPr>
            <p:ph type="body" idx="1"/>
          </p:nvPr>
        </p:nvSpPr>
        <p:spPr>
          <a:xfrm>
            <a:off x="685316" y="4400657"/>
            <a:ext cx="5487380" cy="3600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acab58f92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cab58f929_2_132:notes"/>
          <p:cNvSpPr txBox="1">
            <a:spLocks noGrp="1"/>
          </p:cNvSpPr>
          <p:nvPr>
            <p:ph type="body" idx="1"/>
          </p:nvPr>
        </p:nvSpPr>
        <p:spPr>
          <a:xfrm>
            <a:off x="685316" y="4400657"/>
            <a:ext cx="5487380" cy="3600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acab58f929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75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cab58f929_2_132:notes"/>
          <p:cNvSpPr txBox="1">
            <a:spLocks noGrp="1"/>
          </p:cNvSpPr>
          <p:nvPr>
            <p:ph type="body" idx="1"/>
          </p:nvPr>
        </p:nvSpPr>
        <p:spPr>
          <a:xfrm>
            <a:off x="685316" y="4400657"/>
            <a:ext cx="5487380" cy="3600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acab58f929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07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cab58f929_2_132:notes"/>
          <p:cNvSpPr txBox="1">
            <a:spLocks noGrp="1"/>
          </p:cNvSpPr>
          <p:nvPr>
            <p:ph type="body" idx="1"/>
          </p:nvPr>
        </p:nvSpPr>
        <p:spPr>
          <a:xfrm>
            <a:off x="685316" y="4400657"/>
            <a:ext cx="5487380" cy="3600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acab58f929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69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cab58f929_2_132:notes"/>
          <p:cNvSpPr txBox="1">
            <a:spLocks noGrp="1"/>
          </p:cNvSpPr>
          <p:nvPr>
            <p:ph type="body" idx="1"/>
          </p:nvPr>
        </p:nvSpPr>
        <p:spPr>
          <a:xfrm>
            <a:off x="685316" y="4400657"/>
            <a:ext cx="5487380" cy="3600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acab58f929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i.org/10.1109/Trustcom.2015.57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kaggle.com/uciml/iris?select=Iris.cs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1433877" y="797573"/>
            <a:ext cx="5903400" cy="113435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0"/>
              </a:srgbClr>
            </a:outerShdw>
          </a:effectLst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Iris Flower Species Identification Using KNN and Map Reduce on Hadoop </a:t>
            </a:r>
            <a:endParaRPr sz="25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4097375" y="3910850"/>
            <a:ext cx="1929300" cy="9024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" sz="11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100" dirty="0"/>
          </a:p>
        </p:txBody>
      </p:sp>
      <p:pic>
        <p:nvPicPr>
          <p:cNvPr id="132" name="Google Shape;132;p25" descr="sastra logo à®à¯à®à®¾à®© à®ªà® à®®à¯à®à®¿à®µà¯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0" y="15490"/>
            <a:ext cx="2359069" cy="782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563766" y="2612571"/>
            <a:ext cx="1966303" cy="158632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Guided by: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Pradeepa</a:t>
            </a:r>
            <a:r>
              <a:rPr lang="en-US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S</a:t>
            </a:r>
          </a:p>
          <a:p>
            <a:pPr lvl="0">
              <a:lnSpc>
                <a:spcPct val="150000"/>
              </a:lnSpc>
              <a:buClr>
                <a:schemeClr val="dk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pPr lvl="0">
              <a:lnSpc>
                <a:spcPct val="150000"/>
              </a:lnSpc>
              <a:buClr>
                <a:schemeClr val="dk1"/>
              </a:buClr>
            </a:pPr>
            <a:r>
              <a:rPr lang="en-US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AP-III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8935" y="3073209"/>
            <a:ext cx="1698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121003168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9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521910" y="147102"/>
            <a:ext cx="6172200" cy="85725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endParaRPr sz="1100"/>
          </a:p>
        </p:txBody>
      </p:sp>
      <p:pic>
        <p:nvPicPr>
          <p:cNvPr id="140" name="Google Shape;140;p26" descr="sastra logo à®à¯à®à®¾à®© à®ªà® à®®à¯à®à®¿à®µà¯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0" y="15490"/>
            <a:ext cx="1617453" cy="70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8396784" y="4806712"/>
            <a:ext cx="30080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/60</a:t>
            </a:r>
            <a:endParaRPr sz="1100"/>
          </a:p>
        </p:txBody>
      </p:sp>
      <p:sp>
        <p:nvSpPr>
          <p:cNvPr id="142" name="Google Shape;142;p26"/>
          <p:cNvSpPr txBox="1"/>
          <p:nvPr/>
        </p:nvSpPr>
        <p:spPr>
          <a:xfrm>
            <a:off x="649950" y="840600"/>
            <a:ext cx="6779700" cy="3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400" b="1" u="sng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Paper</a:t>
            </a:r>
            <a:endParaRPr sz="24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en" sz="1800" b="1" u="sng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</a:t>
            </a:r>
            <a:r>
              <a:rPr lang="en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Jesus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Maillo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Isaac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Triguero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Francisco Herrera</a:t>
            </a: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en" sz="1800" b="1" u="sng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" sz="18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k-Nearest Neighbor Approach for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0">
              <a:lnSpc>
                <a:spcPct val="15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Big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lvl="0">
              <a:lnSpc>
                <a:spcPct val="150000"/>
              </a:lnSpc>
            </a:pPr>
            <a:r>
              <a:rPr lang="en" sz="18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 </a:t>
            </a:r>
            <a:r>
              <a:rPr lang="en" sz="1800" b="1" u="sng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</a:t>
            </a:r>
            <a:r>
              <a:rPr lang="en" sz="1800" b="1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publication:</a:t>
            </a:r>
            <a:r>
              <a:rPr lang="en" sz="1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2015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lnSpc>
                <a:spcPct val="150000"/>
              </a:lnSpc>
              <a:buAutoNum type="arabicParenR" startAt="4"/>
            </a:pPr>
            <a:r>
              <a:rPr lang="en" sz="1800" b="1" u="sng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" sz="1800" b="1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800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u="sng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hlinkClick r:id="rId4"/>
              </a:rPr>
              <a:t>10.1109/Trustcom.2015.577</a:t>
            </a:r>
            <a:endParaRPr lang="en-US" sz="1800" dirty="0" smtClean="0"/>
          </a:p>
          <a:p>
            <a:pPr marL="342900" lvl="0" indent="-342900">
              <a:lnSpc>
                <a:spcPct val="150000"/>
              </a:lnSpc>
              <a:buAutoNum type="arabicParenR" startAt="4"/>
            </a:pPr>
            <a:r>
              <a:rPr lang="en" sz="18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 </a:t>
            </a:r>
            <a:r>
              <a:rPr lang="en" sz="1800" b="1" u="sng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 </a:t>
            </a:r>
            <a:r>
              <a:rPr lang="en" sz="1800" b="1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IEEE.</a:t>
            </a:r>
            <a:endParaRPr sz="1800" dirty="0">
              <a:solidFill>
                <a:srgbClr val="00206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90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1369991" y="192328"/>
            <a:ext cx="6493800" cy="8298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Arial"/>
              <a:buNone/>
            </a:pPr>
            <a:r>
              <a:rPr lang="en" sz="33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100" u="sng" dirty="0">
              <a:solidFill>
                <a:srgbClr val="FF0000"/>
              </a:solidFill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745250" y="1230575"/>
            <a:ext cx="7601228" cy="3262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allows us to simultaneously classify large amounts of unseen cases (test examples) against a big (training) dataset. To do so, the map phase will determine the k-nearest neighbors in different splits of the data. Afterwards, the reduce stage will compute the definitive neighbors from the list obtained in the map phase.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model includes six basic steps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that are: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Collect data/prepare data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algorithm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(KNN)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Creating object of the model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Train the model by training dataset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.Making prediction on unseen data or testing data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Evaluation of the model</a:t>
            </a:r>
          </a:p>
          <a:p>
            <a:endParaRPr lang="en-US" dirty="0"/>
          </a:p>
        </p:txBody>
      </p:sp>
      <p:pic>
        <p:nvPicPr>
          <p:cNvPr id="150" name="Google Shape;150;p27" descr="sastra logo à®à¯à®à®¾à®© à®ªà® à®®à¯à®à®¿à®µà¯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0" y="15490"/>
            <a:ext cx="1617453" cy="70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8396784" y="4806712"/>
            <a:ext cx="30080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/60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90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1374151" y="129066"/>
            <a:ext cx="6493800" cy="4203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Arial"/>
              <a:buNone/>
            </a:pPr>
            <a:endParaRPr sz="1100"/>
          </a:p>
        </p:txBody>
      </p:sp>
      <p:pic>
        <p:nvPicPr>
          <p:cNvPr id="229" name="Google Shape;229;p38" descr="sastra logo à®à¯à®à®¾à®© à®ªà® à®®à¯à®à®¿à®µà¯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9" y="15490"/>
            <a:ext cx="1617453" cy="70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8396784" y="4806712"/>
            <a:ext cx="300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/60</a:t>
            </a:r>
            <a:endParaRPr sz="1100"/>
          </a:p>
        </p:txBody>
      </p:sp>
      <p:sp>
        <p:nvSpPr>
          <p:cNvPr id="2" name="Rectangle 1"/>
          <p:cNvSpPr/>
          <p:nvPr/>
        </p:nvSpPr>
        <p:spPr>
          <a:xfrm>
            <a:off x="815195" y="662942"/>
            <a:ext cx="7913342" cy="562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algn="ctr"/>
            <a:endParaRPr lang="en-US" u="sng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u="sng" dirty="0"/>
              <a:t>Dataset information</a:t>
            </a:r>
            <a:r>
              <a:rPr lang="en-US" dirty="0" smtClean="0"/>
              <a:t>:   The </a:t>
            </a:r>
            <a:r>
              <a:rPr lang="en-US" dirty="0"/>
              <a:t>Iris dataset was used in R.A. Fisher's classic 1936 paper, The Use of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Multiple </a:t>
            </a:r>
            <a:r>
              <a:rPr lang="en-US" dirty="0"/>
              <a:t>Measurements in Taxonomic Problems, and can also be found on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the</a:t>
            </a:r>
            <a:r>
              <a:rPr lang="en-US" dirty="0"/>
              <a:t> UCI Machine Learning Repository.</a:t>
            </a:r>
          </a:p>
          <a:p>
            <a:endParaRPr lang="en-US" dirty="0" smtClean="0"/>
          </a:p>
          <a:p>
            <a:r>
              <a:rPr lang="en-US" u="sng" dirty="0" smtClean="0"/>
              <a:t>Number </a:t>
            </a:r>
            <a:r>
              <a:rPr lang="en-US" u="sng" dirty="0"/>
              <a:t>of </a:t>
            </a:r>
            <a:r>
              <a:rPr lang="en-US" u="sng" dirty="0" smtClean="0"/>
              <a:t> </a:t>
            </a:r>
            <a:r>
              <a:rPr lang="en-US" u="sng" dirty="0" err="1" smtClean="0"/>
              <a:t>Coumns</a:t>
            </a:r>
            <a:r>
              <a:rPr lang="en-US" dirty="0" smtClean="0"/>
              <a:t>:  5</a:t>
            </a:r>
          </a:p>
          <a:p>
            <a:r>
              <a:rPr lang="en-US" u="sng" dirty="0" err="1" smtClean="0"/>
              <a:t>Nuber</a:t>
            </a:r>
            <a:r>
              <a:rPr lang="en-US" u="sng" dirty="0" smtClean="0"/>
              <a:t> of Rows </a:t>
            </a:r>
            <a:r>
              <a:rPr lang="en-US" dirty="0" smtClean="0"/>
              <a:t>:         150</a:t>
            </a:r>
            <a:endParaRPr lang="en-US" dirty="0"/>
          </a:p>
          <a:p>
            <a:r>
              <a:rPr lang="en-US" u="sng" dirty="0"/>
              <a:t>Dataset link</a:t>
            </a:r>
            <a:r>
              <a:rPr lang="en-US" dirty="0"/>
              <a:t>: </a:t>
            </a:r>
            <a:r>
              <a:rPr lang="en-US" dirty="0" smtClean="0"/>
              <a:t>             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www.kaggle.com/uciml/iris?select=Iris.csv</a:t>
            </a:r>
            <a:endParaRPr lang="en-US" dirty="0" smtClean="0"/>
          </a:p>
          <a:p>
            <a:pPr lvl="0">
              <a:lnSpc>
                <a:spcPct val="90000"/>
              </a:lnSpc>
              <a:buClr>
                <a:srgbClr val="C00000"/>
              </a:buClr>
              <a:buSzPts val="3300"/>
            </a:pPr>
            <a:endParaRPr lang="en-US" sz="24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>
              <a:lnSpc>
                <a:spcPct val="142857"/>
              </a:lnSpc>
              <a:buClr>
                <a:srgbClr val="002060"/>
              </a:buClr>
              <a:buSzPts val="1100"/>
              <a:buFont typeface="Times New Roman"/>
              <a:buChar char="●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1: Sepal Length(in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0" indent="-298450">
              <a:lnSpc>
                <a:spcPct val="142857"/>
              </a:lnSpc>
              <a:buClr>
                <a:srgbClr val="002060"/>
              </a:buClr>
              <a:buSzPts val="1100"/>
              <a:buFont typeface="Times New Roman"/>
              <a:buChar char="●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2: Sepal Width(in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0" indent="-298450">
              <a:lnSpc>
                <a:spcPct val="142857"/>
              </a:lnSpc>
              <a:buClr>
                <a:srgbClr val="002060"/>
              </a:buClr>
              <a:buSzPts val="1100"/>
              <a:buFont typeface="Times New Roman"/>
              <a:buChar char="●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3: Petal Length(in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0" indent="-298450">
              <a:lnSpc>
                <a:spcPct val="142857"/>
              </a:lnSpc>
              <a:buClr>
                <a:srgbClr val="002060"/>
              </a:buClr>
              <a:buSzPts val="1100"/>
              <a:buFont typeface="Times New Roman"/>
              <a:buChar char="●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4: Petal Width(in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0" indent="-298450">
              <a:lnSpc>
                <a:spcPct val="142857"/>
              </a:lnSpc>
              <a:buClr>
                <a:srgbClr val="002060"/>
              </a:buClr>
              <a:buSzPts val="1100"/>
              <a:buFont typeface="Times New Roman"/>
              <a:buChar char="●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5: Species name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3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90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1374151" y="129066"/>
            <a:ext cx="6493800" cy="4203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Arial"/>
              <a:buNone/>
            </a:pPr>
            <a:endParaRPr sz="1100"/>
          </a:p>
        </p:txBody>
      </p:sp>
      <p:pic>
        <p:nvPicPr>
          <p:cNvPr id="229" name="Google Shape;229;p38" descr="sastra logo à®à¯à®à®¾à®© à®ªà® à®®à¯à®à®¿à®µà¯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9" y="15490"/>
            <a:ext cx="1617453" cy="70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8396784" y="4806712"/>
            <a:ext cx="300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/60</a:t>
            </a:r>
            <a:endParaRPr sz="11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22" y="1495589"/>
            <a:ext cx="5745405" cy="3311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678" y="790647"/>
            <a:ext cx="473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VISUALISATION</a:t>
            </a:r>
            <a:endParaRPr lang="en-US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4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90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1374151" y="156567"/>
            <a:ext cx="6493800" cy="4203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Arial"/>
              <a:buNone/>
            </a:pPr>
            <a:endParaRPr sz="1100"/>
          </a:p>
        </p:txBody>
      </p:sp>
      <p:pic>
        <p:nvPicPr>
          <p:cNvPr id="229" name="Google Shape;229;p38" descr="sastra logo à®à¯à®à®¾à®© à®ªà® à®®à¯à®à®¿à®µà¯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9" y="15490"/>
            <a:ext cx="1617453" cy="70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8396784" y="4806712"/>
            <a:ext cx="300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/60</a:t>
            </a:r>
            <a:endParaRPr sz="11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32" y="616316"/>
            <a:ext cx="87667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 smtClean="0">
              <a:solidFill>
                <a:srgbClr val="24292E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u="sng" dirty="0" smtClean="0">
                <a:solidFill>
                  <a:srgbClr val="24292E"/>
                </a:solidFill>
                <a:latin typeface="SFMono-Regular"/>
              </a:rPr>
              <a:t>Aim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: K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Nearest 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</a:rPr>
              <a:t>Neighbour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 implementation using Hadoop 1.2.1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u="sng" dirty="0" smtClean="0">
              <a:solidFill>
                <a:srgbClr val="24292E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u="sng" dirty="0" smtClean="0">
                <a:solidFill>
                  <a:srgbClr val="24292E"/>
                </a:solidFill>
                <a:latin typeface="SFMono-Regular"/>
              </a:rPr>
              <a:t>Execution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: 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</a:rPr>
              <a:t>hadoop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 jar knn.jar 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</a:rPr>
              <a:t>knn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 /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</a:rPr>
              <a:t>datafolder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/input.txt /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</a:rPr>
              <a:t>datafolder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/train.txt /</a:t>
            </a:r>
            <a:r>
              <a:rPr lang="en-US" altLang="en-US" dirty="0" err="1">
                <a:solidFill>
                  <a:srgbClr val="24292E"/>
                </a:solidFill>
                <a:latin typeface="SFMono-Regular"/>
              </a:rPr>
              <a:t>tmp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/result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 smtClean="0">
              <a:solidFill>
                <a:srgbClr val="24292E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u="sng" dirty="0" smtClean="0">
                <a:solidFill>
                  <a:srgbClr val="24292E"/>
                </a:solidFill>
                <a:latin typeface="SFMono-Regular"/>
              </a:rPr>
              <a:t>KNN Algorithm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: </a:t>
            </a:r>
            <a:endParaRPr lang="en-US" altLang="en-US" dirty="0" smtClean="0">
              <a:solidFill>
                <a:srgbClr val="24292E"/>
              </a:solidFill>
              <a:latin typeface="SFMono-Regular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Calculate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the distance between the input data point and the points given in the training set.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Sort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the distance vector and select top 'k' points which are nearest (least distance) to the input point.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Output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the majority among the class labels of 'k' points selected in step b.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u="sng" dirty="0" smtClean="0">
              <a:solidFill>
                <a:srgbClr val="24292E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u="sng" dirty="0" err="1" smtClean="0">
                <a:solidFill>
                  <a:srgbClr val="24292E"/>
                </a:solidFill>
                <a:latin typeface="SFMono-Regular"/>
              </a:rPr>
              <a:t>MapReduce</a:t>
            </a:r>
            <a:r>
              <a:rPr lang="en-US" altLang="en-US" u="sng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u="sng" dirty="0">
                <a:solidFill>
                  <a:srgbClr val="24292E"/>
                </a:solidFill>
                <a:latin typeface="SFMono-Regular"/>
              </a:rPr>
              <a:t>Procedure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: </a:t>
            </a:r>
            <a:endParaRPr lang="en-US" altLang="en-US" dirty="0" smtClean="0">
              <a:solidFill>
                <a:srgbClr val="24292E"/>
              </a:solidFill>
              <a:latin typeface="SFMono-Regular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Distance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of the points and 'k' nearest points are selected and the distance along with class labels are sent to the reduce part.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Further the output is predicted based on the majority in the input of the reduce part.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90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1374151" y="129066"/>
            <a:ext cx="6493800" cy="4203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Arial"/>
              <a:buNone/>
            </a:pPr>
            <a:endParaRPr sz="1100"/>
          </a:p>
        </p:txBody>
      </p:sp>
      <p:pic>
        <p:nvPicPr>
          <p:cNvPr id="229" name="Google Shape;229;p38" descr="sastra logo à®à¯à®à®¾à®© à®ªà® à®®à¯à®à®¿à®µà¯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9" y="15490"/>
            <a:ext cx="1617453" cy="70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8396784" y="4806712"/>
            <a:ext cx="300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/60</a:t>
            </a:r>
            <a:endParaRPr sz="1100"/>
          </a:p>
        </p:txBody>
      </p:sp>
      <p:sp>
        <p:nvSpPr>
          <p:cNvPr id="4" name="TextBox 3"/>
          <p:cNvSpPr txBox="1"/>
          <p:nvPr/>
        </p:nvSpPr>
        <p:spPr>
          <a:xfrm>
            <a:off x="2193185" y="1333786"/>
            <a:ext cx="46201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endParaRPr lang="en-US" sz="5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t"/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444</Words>
  <Application>Microsoft Office PowerPoint</Application>
  <PresentationFormat>On-screen Show (16:9)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SFMono-Regular</vt:lpstr>
      <vt:lpstr>Times New Roman</vt:lpstr>
      <vt:lpstr>Simple Light</vt:lpstr>
      <vt:lpstr>Office Theme</vt:lpstr>
      <vt:lpstr>Iris Flower Species Identification Using KNN and Map Reduce on Hadoop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Flower Species Identification Using KNN and Map Reduce on Hadoop </dc:title>
  <cp:lastModifiedBy>Windows User</cp:lastModifiedBy>
  <cp:revision>9</cp:revision>
  <dcterms:modified xsi:type="dcterms:W3CDTF">2020-11-21T16:35:03Z</dcterms:modified>
</cp:coreProperties>
</file>