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lvl1pPr defTabSz="584200">
      <a:defRPr sz="3600">
        <a:latin typeface="+mn-lt"/>
        <a:ea typeface="+mn-ea"/>
        <a:cs typeface="+mn-cs"/>
        <a:sym typeface="Helvetica Light"/>
      </a:defRPr>
    </a:lvl1pPr>
    <a:lvl2pPr indent="228600" defTabSz="584200">
      <a:defRPr sz="3600">
        <a:latin typeface="+mn-lt"/>
        <a:ea typeface="+mn-ea"/>
        <a:cs typeface="+mn-cs"/>
        <a:sym typeface="Helvetica Light"/>
      </a:defRPr>
    </a:lvl2pPr>
    <a:lvl3pPr indent="457200" defTabSz="584200">
      <a:defRPr sz="3600">
        <a:latin typeface="+mn-lt"/>
        <a:ea typeface="+mn-ea"/>
        <a:cs typeface="+mn-cs"/>
        <a:sym typeface="Helvetica Light"/>
      </a:defRPr>
    </a:lvl3pPr>
    <a:lvl4pPr indent="685800" defTabSz="584200">
      <a:defRPr sz="3600">
        <a:latin typeface="+mn-lt"/>
        <a:ea typeface="+mn-ea"/>
        <a:cs typeface="+mn-cs"/>
        <a:sym typeface="Helvetica Light"/>
      </a:defRPr>
    </a:lvl4pPr>
    <a:lvl5pPr indent="914400" defTabSz="584200">
      <a:defRPr sz="3600">
        <a:latin typeface="+mn-lt"/>
        <a:ea typeface="+mn-ea"/>
        <a:cs typeface="+mn-cs"/>
        <a:sym typeface="Helvetica Light"/>
      </a:defRPr>
    </a:lvl5pPr>
    <a:lvl6pPr indent="1143000" defTabSz="584200">
      <a:defRPr sz="3600">
        <a:latin typeface="+mn-lt"/>
        <a:ea typeface="+mn-ea"/>
        <a:cs typeface="+mn-cs"/>
        <a:sym typeface="Helvetica Light"/>
      </a:defRPr>
    </a:lvl6pPr>
    <a:lvl7pPr indent="1371600" defTabSz="584200">
      <a:defRPr sz="3600">
        <a:latin typeface="+mn-lt"/>
        <a:ea typeface="+mn-ea"/>
        <a:cs typeface="+mn-cs"/>
        <a:sym typeface="Helvetica Light"/>
      </a:defRPr>
    </a:lvl7pPr>
    <a:lvl8pPr indent="1600200" defTabSz="584200">
      <a:defRPr sz="3600">
        <a:latin typeface="+mn-lt"/>
        <a:ea typeface="+mn-ea"/>
        <a:cs typeface="+mn-cs"/>
        <a:sym typeface="Helvetica Light"/>
      </a:defRPr>
    </a:lvl8pPr>
    <a:lvl9pPr indent="1828800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100"/>
            </a:lvl1pPr>
            <a:lvl2pPr marL="0" indent="228600">
              <a:spcBef>
                <a:spcPts val="0"/>
              </a:spcBef>
              <a:buSzTx/>
              <a:buNone/>
              <a:defRPr sz="4100"/>
            </a:lvl2pPr>
            <a:lvl3pPr marL="0" indent="457200">
              <a:spcBef>
                <a:spcPts val="0"/>
              </a:spcBef>
              <a:buSzTx/>
              <a:buNone/>
              <a:defRPr sz="4100"/>
            </a:lvl3pPr>
            <a:lvl4pPr marL="0" indent="685800">
              <a:spcBef>
                <a:spcPts val="0"/>
              </a:spcBef>
              <a:buSzTx/>
              <a:buNone/>
              <a:defRPr sz="4100"/>
            </a:lvl4pPr>
            <a:lvl5pPr marL="0" indent="914400">
              <a:spcBef>
                <a:spcPts val="0"/>
              </a:spcBef>
              <a:buSzTx/>
              <a:buNone/>
              <a:defRPr sz="4100"/>
            </a:lvl5pPr>
          </a:lstStyle>
          <a:p>
            <a:pPr lvl="0">
              <a:defRPr sz="1800"/>
            </a:pPr>
            <a:r>
              <a:rPr sz="4100"/>
              <a:t>Body Level One</a:t>
            </a:r>
            <a:endParaRPr sz="4100"/>
          </a:p>
          <a:p>
            <a:pPr lvl="1">
              <a:defRPr sz="1800"/>
            </a:pPr>
            <a:r>
              <a:rPr sz="4100"/>
              <a:t>Body Level Two</a:t>
            </a:r>
            <a:endParaRPr sz="4100"/>
          </a:p>
          <a:p>
            <a:pPr lvl="2">
              <a:defRPr sz="1800"/>
            </a:pPr>
            <a:r>
              <a:rPr sz="4100"/>
              <a:t>Body Level Three</a:t>
            </a:r>
            <a:endParaRPr sz="4100"/>
          </a:p>
          <a:p>
            <a:pPr lvl="3">
              <a:defRPr sz="1800"/>
            </a:pPr>
            <a:r>
              <a:rPr sz="4100"/>
              <a:t>Body Level Four</a:t>
            </a:r>
            <a:endParaRPr sz="4100"/>
          </a:p>
          <a:p>
            <a:pPr lvl="4">
              <a:defRPr sz="1800"/>
            </a:pPr>
            <a:r>
              <a:rPr sz="41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100"/>
            </a:lvl1pPr>
            <a:lvl2pPr marL="0" indent="228600">
              <a:spcBef>
                <a:spcPts val="0"/>
              </a:spcBef>
              <a:buSzTx/>
              <a:buNone/>
              <a:defRPr sz="4100"/>
            </a:lvl2pPr>
            <a:lvl3pPr marL="0" indent="457200">
              <a:spcBef>
                <a:spcPts val="0"/>
              </a:spcBef>
              <a:buSzTx/>
              <a:buNone/>
              <a:defRPr sz="4100"/>
            </a:lvl3pPr>
            <a:lvl4pPr marL="0" indent="685800">
              <a:spcBef>
                <a:spcPts val="0"/>
              </a:spcBef>
              <a:buSzTx/>
              <a:buNone/>
              <a:defRPr sz="4100"/>
            </a:lvl4pPr>
            <a:lvl5pPr marL="0" indent="914400">
              <a:spcBef>
                <a:spcPts val="0"/>
              </a:spcBef>
              <a:buSzTx/>
              <a:buNone/>
              <a:defRPr sz="4100"/>
            </a:lvl5pPr>
          </a:lstStyle>
          <a:p>
            <a:pPr lvl="0">
              <a:defRPr sz="1800"/>
            </a:pPr>
            <a:r>
              <a:rPr sz="4100"/>
              <a:t>Body Level One</a:t>
            </a:r>
            <a:endParaRPr sz="4100"/>
          </a:p>
          <a:p>
            <a:pPr lvl="1">
              <a:defRPr sz="1800"/>
            </a:pPr>
            <a:r>
              <a:rPr sz="4100"/>
              <a:t>Body Level Two</a:t>
            </a:r>
            <a:endParaRPr sz="4100"/>
          </a:p>
          <a:p>
            <a:pPr lvl="2">
              <a:defRPr sz="1800"/>
            </a:pPr>
            <a:r>
              <a:rPr sz="4100"/>
              <a:t>Body Level Three</a:t>
            </a:r>
            <a:endParaRPr sz="4100"/>
          </a:p>
          <a:p>
            <a:pPr lvl="3">
              <a:defRPr sz="1800"/>
            </a:pPr>
            <a:r>
              <a:rPr sz="4100"/>
              <a:t>Body Level Four</a:t>
            </a:r>
            <a:endParaRPr sz="4100"/>
          </a:p>
          <a:p>
            <a:pPr lvl="4">
              <a:defRPr sz="1800"/>
            </a:pPr>
            <a:r>
              <a:rPr sz="41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100"/>
            </a:lvl1pPr>
            <a:lvl2pPr marL="0" indent="228600">
              <a:spcBef>
                <a:spcPts val="0"/>
              </a:spcBef>
              <a:buSzTx/>
              <a:buNone/>
              <a:defRPr sz="4100"/>
            </a:lvl2pPr>
            <a:lvl3pPr marL="0" indent="457200">
              <a:spcBef>
                <a:spcPts val="0"/>
              </a:spcBef>
              <a:buSzTx/>
              <a:buNone/>
              <a:defRPr sz="4100"/>
            </a:lvl3pPr>
            <a:lvl4pPr marL="0" indent="685800">
              <a:spcBef>
                <a:spcPts val="0"/>
              </a:spcBef>
              <a:buSzTx/>
              <a:buNone/>
              <a:defRPr sz="4100"/>
            </a:lvl4pPr>
            <a:lvl5pPr marL="0" indent="914400">
              <a:spcBef>
                <a:spcPts val="0"/>
              </a:spcBef>
              <a:buSzTx/>
              <a:buNone/>
              <a:defRPr sz="4100"/>
            </a:lvl5pPr>
          </a:lstStyle>
          <a:p>
            <a:pPr lvl="0">
              <a:defRPr sz="1800"/>
            </a:pPr>
            <a:r>
              <a:rPr sz="4100"/>
              <a:t>Body Level One</a:t>
            </a:r>
            <a:endParaRPr sz="4100"/>
          </a:p>
          <a:p>
            <a:pPr lvl="1">
              <a:defRPr sz="1800"/>
            </a:pPr>
            <a:r>
              <a:rPr sz="4100"/>
              <a:t>Body Level Two</a:t>
            </a:r>
            <a:endParaRPr sz="4100"/>
          </a:p>
          <a:p>
            <a:pPr lvl="2">
              <a:defRPr sz="1800"/>
            </a:pPr>
            <a:r>
              <a:rPr sz="4100"/>
              <a:t>Body Level Three</a:t>
            </a:r>
            <a:endParaRPr sz="4100"/>
          </a:p>
          <a:p>
            <a:pPr lvl="3">
              <a:defRPr sz="1800"/>
            </a:pPr>
            <a:r>
              <a:rPr sz="4100"/>
              <a:t>Body Level Four</a:t>
            </a:r>
            <a:endParaRPr sz="4100"/>
          </a:p>
          <a:p>
            <a:pPr lvl="4">
              <a:defRPr sz="1800"/>
            </a:pPr>
            <a:r>
              <a:rPr sz="41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en.wikipedia.org/wikiList_of_neighborhoods_in_San_Francisco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/>
            </a:pPr>
            <a:r>
              <a:rPr sz="7440"/>
              <a:t>Exploring San Francisco Neighborhoods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algn="ctr" defTabSz="467359">
              <a:defRPr sz="1800"/>
            </a:pPr>
            <a:r>
              <a:rPr sz="3280"/>
              <a:t>by</a:t>
            </a:r>
            <a:endParaRPr sz="3280"/>
          </a:p>
          <a:p>
            <a:pPr lvl="0" algn="ctr" defTabSz="467359">
              <a:defRPr sz="1800"/>
            </a:pPr>
            <a:r>
              <a:rPr sz="3280"/>
              <a:t>Sree Lakshmi Gudreddi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952500" y="444500"/>
            <a:ext cx="11099800" cy="137031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Results</a:t>
            </a:r>
          </a:p>
        </p:txBody>
      </p:sp>
      <p:pic>
        <p:nvPicPr>
          <p:cNvPr id="71" name="Screen Shot 2019-03-02 at 11.37.00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0321" y="1577978"/>
            <a:ext cx="9204158" cy="78422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952500" y="444500"/>
            <a:ext cx="11099800" cy="1306215"/>
          </a:xfrm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  <a:defRPr b="1" sz="3600"/>
            </a:lvl1pPr>
          </a:lstStyle>
          <a:p>
            <a:pPr lvl="0">
              <a:defRPr b="0" sz="1800"/>
            </a:pPr>
            <a:r>
              <a:rPr b="1" sz="3600"/>
              <a:t>DBSCAN Clustering: Venue Location</a:t>
            </a:r>
          </a:p>
        </p:txBody>
      </p:sp>
      <p:pic>
        <p:nvPicPr>
          <p:cNvPr id="74" name="Screen Shot 2019-03-02 at 2.23.19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5759" y="3405040"/>
            <a:ext cx="9936958" cy="5966873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/>
        </p:nvSpPr>
        <p:spPr>
          <a:xfrm>
            <a:off x="628370" y="1625599"/>
            <a:ext cx="12209324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spcBef>
                <a:spcPts val="3200"/>
              </a:spcBef>
              <a:defRPr sz="1800"/>
            </a:pPr>
            <a:r>
              <a:rPr sz="2800"/>
              <a:t>Clusters are formed based on density of Venues located with in a set radius</a:t>
            </a:r>
            <a:endParaRPr sz="2800"/>
          </a:p>
          <a:p>
            <a:pPr lvl="0">
              <a:spcBef>
                <a:spcPts val="3200"/>
              </a:spcBef>
              <a:defRPr sz="1800"/>
            </a:pPr>
            <a:r>
              <a:rPr sz="2800"/>
              <a:t>Divided into 14 clusters with 1 outliner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952500" y="444500"/>
            <a:ext cx="11099800" cy="848599"/>
          </a:xfrm>
          <a:prstGeom prst="rect">
            <a:avLst/>
          </a:prstGeom>
        </p:spPr>
        <p:txBody>
          <a:bodyPr/>
          <a:lstStyle>
            <a:lvl1pPr>
              <a:spcBef>
                <a:spcPts val="4200"/>
              </a:spcBef>
              <a:defRPr b="1" sz="3600"/>
            </a:lvl1pPr>
          </a:lstStyle>
          <a:p>
            <a:pPr lvl="0">
              <a:defRPr b="0" sz="1800"/>
            </a:pPr>
            <a:r>
              <a:rPr b="1" sz="3600"/>
              <a:t>K-Means Clustering: Venue Categories</a:t>
            </a:r>
          </a:p>
        </p:txBody>
      </p:sp>
      <p:pic>
        <p:nvPicPr>
          <p:cNvPr id="78" name="Screen Shot 2019-03-02 at 2.27.52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7222" y="2770901"/>
            <a:ext cx="10523043" cy="5964398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/>
        </p:nvSpPr>
        <p:spPr>
          <a:xfrm>
            <a:off x="806170" y="1708150"/>
            <a:ext cx="54214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Number of clusters k = 10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xfrm>
            <a:off x="613012" y="624130"/>
            <a:ext cx="10464801" cy="1303016"/>
          </a:xfrm>
          <a:prstGeom prst="rect">
            <a:avLst/>
          </a:prstGeom>
        </p:spPr>
        <p:txBody>
          <a:bodyPr/>
          <a:lstStyle>
            <a:lvl1pPr algn="l">
              <a:defRPr b="1" sz="4100"/>
            </a:lvl1pPr>
          </a:lstStyle>
          <a:p>
            <a:pPr lvl="0">
              <a:defRPr b="0" sz="1800"/>
            </a:pPr>
            <a:r>
              <a:rPr b="1" sz="4100"/>
              <a:t>K-Means Cluster Information</a:t>
            </a:r>
          </a:p>
        </p:txBody>
      </p:sp>
      <p:graphicFrame>
        <p:nvGraphicFramePr>
          <p:cNvPr id="82" name="Table 82"/>
          <p:cNvGraphicFramePr/>
          <p:nvPr/>
        </p:nvGraphicFramePr>
        <p:xfrm>
          <a:off x="796969" y="1926987"/>
          <a:ext cx="10477501" cy="63779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3486857"/>
                <a:gridCol w="3486857"/>
                <a:gridCol w="3486857"/>
              </a:tblGrid>
              <a:tr h="579814"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</a:rPr>
                        <a:t>Cluster 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</a:rPr>
                        <a:t>Neighborhood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effectLst>
                            <a:outerShdw sx="100000" sy="100000" kx="0" ky="0" algn="b" rotWithShape="0" blurRad="25400" dist="25400" dir="5400000">
                              <a:srgbClr val="000000">
                                <a:alpha val="60000"/>
                              </a:srgbClr>
                            </a:outerShdw>
                          </a:effectLst>
                        </a:rPr>
                        <a:t>Categories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79814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Island/Park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79814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Coffee shop/Restaurant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79814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Trail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79814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Light Trail Station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79814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Cupcake Shop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79814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Playground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79814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Park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79814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Stables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79814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Beach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</a:tr>
              <a:tr h="579814"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/>
                      <a:r>
                        <a:rPr sz="2600"/>
                        <a:t>Bus Station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3" name="Shape 83"/>
          <p:cNvSpPr/>
          <p:nvPr/>
        </p:nvSpPr>
        <p:spPr>
          <a:xfrm>
            <a:off x="806170" y="8591550"/>
            <a:ext cx="516727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Number of clusters k=10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952500" y="444500"/>
            <a:ext cx="11099800" cy="1297286"/>
          </a:xfrm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 lvl="0">
              <a:defRPr sz="1800"/>
            </a:pPr>
            <a:r>
              <a:rPr sz="7840"/>
              <a:t>Observations</a:t>
            </a:r>
          </a:p>
        </p:txBody>
      </p:sp>
      <p:sp>
        <p:nvSpPr>
          <p:cNvPr id="86" name="Shape 86"/>
          <p:cNvSpPr/>
          <p:nvPr/>
        </p:nvSpPr>
        <p:spPr>
          <a:xfrm>
            <a:off x="317017" y="2159000"/>
            <a:ext cx="12913615" cy="718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spcBef>
                <a:spcPts val="4200"/>
              </a:spcBef>
              <a:defRPr sz="1800"/>
            </a:pPr>
            <a:r>
              <a:rPr sz="3600"/>
              <a:t>Geocodes obtained for few neighborhoods were incorrect</a:t>
            </a:r>
            <a:endParaRPr sz="3600"/>
          </a:p>
          <a:p>
            <a:pPr lvl="0">
              <a:spcBef>
                <a:spcPts val="4200"/>
              </a:spcBef>
              <a:defRPr sz="1800"/>
            </a:pPr>
            <a:r>
              <a:rPr sz="3600"/>
              <a:t>Clusters are not of the same size which shows that the venues are concentrated in few neighborhoods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Same can be shown when finding k using the elbow method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Neighborhoods are grouped into one large closet and other small clusters.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Clustering helps target audience to identify the </a:t>
            </a:r>
            <a:endParaRPr sz="3600"/>
          </a:p>
          <a:p>
            <a:pPr lvl="0">
              <a:defRPr sz="1800"/>
            </a:pPr>
            <a:r>
              <a:rPr sz="3600"/>
              <a:t>neighborhoods with closer proximity to their interested </a:t>
            </a:r>
            <a:endParaRPr sz="3600"/>
          </a:p>
          <a:p>
            <a:pPr lvl="0">
              <a:defRPr sz="1800"/>
            </a:pPr>
            <a:r>
              <a:rPr sz="3600"/>
              <a:t>venues.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952500" y="368300"/>
            <a:ext cx="11099800" cy="18323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Conclusion</a:t>
            </a:r>
          </a:p>
        </p:txBody>
      </p:sp>
      <p:sp>
        <p:nvSpPr>
          <p:cNvPr id="89" name="Shape 89"/>
          <p:cNvSpPr/>
          <p:nvPr/>
        </p:nvSpPr>
        <p:spPr>
          <a:xfrm>
            <a:off x="729970" y="2698750"/>
            <a:ext cx="11082529" cy="610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Neighborhoods are identified based on the following:</a:t>
            </a:r>
            <a:endParaRPr sz="3600"/>
          </a:p>
          <a:p>
            <a:pPr lvl="0">
              <a:defRPr sz="1800"/>
            </a:pPr>
            <a:r>
              <a:rPr sz="3600"/>
              <a:t>		Venue Proximity</a:t>
            </a:r>
            <a:endParaRPr sz="3600"/>
          </a:p>
          <a:p>
            <a:pPr lvl="0">
              <a:defRPr sz="1800"/>
            </a:pPr>
            <a:r>
              <a:rPr sz="3600"/>
              <a:t>			Focused on each group of target audience</a:t>
            </a:r>
            <a:endParaRPr sz="3600"/>
          </a:p>
          <a:p>
            <a:pPr lvl="0">
              <a:defRPr sz="1800"/>
            </a:pPr>
            <a:r>
              <a:rPr sz="3600"/>
              <a:t>			Used Hierarchical clustering method</a:t>
            </a:r>
            <a:endParaRPr sz="3600"/>
          </a:p>
          <a:p>
            <a:pPr lvl="0">
              <a:defRPr sz="1800"/>
            </a:pPr>
            <a:r>
              <a:rPr sz="3600"/>
              <a:t>		Venue Density</a:t>
            </a:r>
            <a:endParaRPr sz="3600"/>
          </a:p>
          <a:p>
            <a:pPr lvl="0">
              <a:defRPr sz="1800"/>
            </a:pPr>
            <a:r>
              <a:rPr sz="3600"/>
              <a:t>			Based on venue’s geo spacial location</a:t>
            </a:r>
            <a:endParaRPr sz="3600"/>
          </a:p>
          <a:p>
            <a:pPr lvl="0">
              <a:defRPr sz="1800"/>
            </a:pPr>
            <a:r>
              <a:rPr sz="3600"/>
              <a:t>			Used DBSCAN clustering method</a:t>
            </a:r>
            <a:endParaRPr sz="3600"/>
          </a:p>
          <a:p>
            <a:pPr lvl="0">
              <a:defRPr sz="1800"/>
            </a:pPr>
            <a:r>
              <a:rPr sz="3600"/>
              <a:t>		Venue Category</a:t>
            </a:r>
            <a:endParaRPr sz="3600"/>
          </a:p>
          <a:p>
            <a:pPr lvl="0">
              <a:defRPr sz="1800"/>
            </a:pPr>
            <a:r>
              <a:rPr sz="3600"/>
              <a:t>			Based on the type of venue categories </a:t>
            </a:r>
            <a:endParaRPr sz="3600"/>
          </a:p>
          <a:p>
            <a:pPr lvl="0">
              <a:defRPr sz="1800"/>
            </a:pPr>
            <a:r>
              <a:rPr sz="3600"/>
              <a:t>			Used K-Means clustering method</a:t>
            </a:r>
            <a:endParaRPr sz="3600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749300" y="207168"/>
            <a:ext cx="11099800" cy="1593058"/>
          </a:xfrm>
          <a:prstGeom prst="rect">
            <a:avLst/>
          </a:prstGeom>
        </p:spPr>
        <p:txBody>
          <a:bodyPr/>
          <a:lstStyle>
            <a:lvl1pPr algn="l">
              <a:defRPr sz="6000"/>
            </a:lvl1pPr>
          </a:lstStyle>
          <a:p>
            <a:pPr lvl="0">
              <a:defRPr sz="1800"/>
            </a:pPr>
            <a:r>
              <a:rPr sz="6000"/>
              <a:t>Business Problem</a:t>
            </a:r>
          </a:p>
        </p:txBody>
      </p:sp>
      <p:sp>
        <p:nvSpPr>
          <p:cNvPr id="36" name="Shape 36"/>
          <p:cNvSpPr/>
          <p:nvPr/>
        </p:nvSpPr>
        <p:spPr>
          <a:xfrm>
            <a:off x="857912" y="2159000"/>
            <a:ext cx="11288975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b="1" sz="3300"/>
              <a:t>Which neighborhood should I choose to live in </a:t>
            </a:r>
            <a:endParaRPr b="1" sz="3300"/>
          </a:p>
          <a:p>
            <a:pPr lvl="0">
              <a:defRPr sz="1800"/>
            </a:pPr>
            <a:r>
              <a:rPr b="1" sz="3300"/>
              <a:t>San Francisco?</a:t>
            </a:r>
          </a:p>
        </p:txBody>
      </p:sp>
      <p:sp>
        <p:nvSpPr>
          <p:cNvPr id="37" name="Shape 37"/>
          <p:cNvSpPr/>
          <p:nvPr/>
        </p:nvSpPr>
        <p:spPr>
          <a:xfrm>
            <a:off x="805053" y="5759450"/>
            <a:ext cx="3934676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pPr lvl="0">
              <a:defRPr sz="1800"/>
            </a:pPr>
            <a:r>
              <a:rPr sz="4100"/>
              <a:t>Target Audience</a:t>
            </a:r>
          </a:p>
        </p:txBody>
      </p:sp>
      <p:sp>
        <p:nvSpPr>
          <p:cNvPr id="38" name="Shape 38"/>
          <p:cNvSpPr/>
          <p:nvPr/>
        </p:nvSpPr>
        <p:spPr>
          <a:xfrm>
            <a:off x="1185333" y="6842125"/>
            <a:ext cx="6758776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635000" indent="-635000">
              <a:spcBef>
                <a:spcPts val="4200"/>
              </a:spcBef>
              <a:buSzPct val="100000"/>
              <a:buAutoNum type="arabicPeriod" startAt="1"/>
              <a:defRPr sz="1800"/>
            </a:pPr>
            <a:r>
              <a:rPr sz="3300"/>
              <a:t>Families with Children and Dog</a:t>
            </a:r>
            <a:endParaRPr sz="3300"/>
          </a:p>
          <a:p>
            <a:pPr lvl="0" marL="635000" indent="-635000">
              <a:spcBef>
                <a:spcPts val="4200"/>
              </a:spcBef>
              <a:buSzPct val="100000"/>
              <a:buAutoNum type="arabicPeriod" startAt="1"/>
              <a:defRPr sz="1800"/>
            </a:pPr>
            <a:r>
              <a:rPr sz="3300"/>
              <a:t>Young and Urban Professionals</a:t>
            </a:r>
            <a:endParaRPr sz="3300"/>
          </a:p>
          <a:p>
            <a:pPr lvl="0" marL="635000" indent="-635000">
              <a:spcBef>
                <a:spcPts val="4200"/>
              </a:spcBef>
              <a:buSzPct val="100000"/>
              <a:buAutoNum type="arabicPeriod" startAt="1"/>
              <a:defRPr sz="1800"/>
            </a:pPr>
            <a:r>
              <a:rPr sz="3300"/>
              <a:t>Artists</a:t>
            </a:r>
          </a:p>
        </p:txBody>
      </p:sp>
      <p:sp>
        <p:nvSpPr>
          <p:cNvPr id="39" name="Shape 39"/>
          <p:cNvSpPr/>
          <p:nvPr/>
        </p:nvSpPr>
        <p:spPr>
          <a:xfrm>
            <a:off x="774369" y="3635375"/>
            <a:ext cx="9891879" cy="176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4100"/>
              <a:t>How to choose?</a:t>
            </a:r>
            <a:endParaRPr sz="4100"/>
          </a:p>
          <a:p>
            <a:pPr lvl="0">
              <a:spcBef>
                <a:spcPts val="4200"/>
              </a:spcBef>
              <a:defRPr sz="1800"/>
            </a:pPr>
            <a:r>
              <a:rPr sz="3300"/>
              <a:t>	Based on the life style i.e activities and interests. 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Data Description</a:t>
            </a:r>
          </a:p>
        </p:txBody>
      </p:sp>
      <p:sp>
        <p:nvSpPr>
          <p:cNvPr id="42" name="Shape 42"/>
          <p:cNvSpPr/>
          <p:nvPr/>
        </p:nvSpPr>
        <p:spPr>
          <a:xfrm>
            <a:off x="941637" y="2444750"/>
            <a:ext cx="28838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Data Needed</a:t>
            </a:r>
          </a:p>
        </p:txBody>
      </p:sp>
      <p:sp>
        <p:nvSpPr>
          <p:cNvPr id="43" name="Shape 43"/>
          <p:cNvSpPr/>
          <p:nvPr/>
        </p:nvSpPr>
        <p:spPr>
          <a:xfrm>
            <a:off x="890837" y="3359149"/>
            <a:ext cx="7330746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San Francisco Neighborhood Data</a:t>
            </a:r>
            <a:endParaRPr sz="3600"/>
          </a:p>
          <a:p>
            <a:pPr lvl="0">
              <a:defRPr sz="1800"/>
            </a:pPr>
            <a:r>
              <a:rPr sz="3600"/>
              <a:t>	Borough Name</a:t>
            </a:r>
            <a:endParaRPr sz="3600"/>
          </a:p>
          <a:p>
            <a:pPr lvl="0">
              <a:defRPr sz="1800"/>
            </a:pPr>
            <a:r>
              <a:rPr sz="3600"/>
              <a:t>	Neighborhood Name</a:t>
            </a:r>
            <a:endParaRPr sz="3600"/>
          </a:p>
          <a:p>
            <a:pPr lvl="0">
              <a:defRPr sz="1800"/>
            </a:pPr>
            <a:r>
              <a:rPr sz="3600"/>
              <a:t>	Latitude</a:t>
            </a:r>
            <a:endParaRPr sz="3600"/>
          </a:p>
          <a:p>
            <a:pPr lvl="0">
              <a:defRPr sz="1800"/>
            </a:pPr>
            <a:r>
              <a:rPr sz="3600"/>
              <a:t>	Longitude</a:t>
            </a:r>
          </a:p>
        </p:txBody>
      </p:sp>
      <p:sp>
        <p:nvSpPr>
          <p:cNvPr id="44" name="Shape 44"/>
          <p:cNvSpPr/>
          <p:nvPr/>
        </p:nvSpPr>
        <p:spPr>
          <a:xfrm>
            <a:off x="823103" y="6457950"/>
            <a:ext cx="5459427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Information about Venues</a:t>
            </a:r>
            <a:endParaRPr sz="3600"/>
          </a:p>
          <a:p>
            <a:pPr lvl="0">
              <a:defRPr sz="1800"/>
            </a:pPr>
            <a:r>
              <a:rPr sz="3600"/>
              <a:t>	Venue Name</a:t>
            </a:r>
            <a:endParaRPr sz="3600"/>
          </a:p>
          <a:p>
            <a:pPr lvl="0">
              <a:defRPr sz="1800"/>
            </a:pPr>
            <a:r>
              <a:rPr sz="3600"/>
              <a:t>	Category Name</a:t>
            </a:r>
            <a:endParaRPr sz="3600"/>
          </a:p>
          <a:p>
            <a:pPr lvl="0">
              <a:defRPr sz="1800"/>
            </a:pPr>
            <a:r>
              <a:rPr sz="3600"/>
              <a:t>	Latitude</a:t>
            </a:r>
            <a:endParaRPr sz="3600"/>
          </a:p>
          <a:p>
            <a:pPr lvl="0">
              <a:defRPr sz="1800"/>
            </a:pPr>
            <a:r>
              <a:rPr sz="3600"/>
              <a:t>	Longitude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952500" y="444500"/>
            <a:ext cx="11099800" cy="1084528"/>
          </a:xfrm>
          <a:prstGeom prst="rect">
            <a:avLst/>
          </a:prstGeom>
        </p:spPr>
        <p:txBody>
          <a:bodyPr/>
          <a:lstStyle>
            <a:lvl1pPr algn="l">
              <a:defRPr b="1" sz="4100"/>
            </a:lvl1pPr>
          </a:lstStyle>
          <a:p>
            <a:pPr lvl="0">
              <a:defRPr b="0" sz="1800"/>
            </a:pPr>
            <a:r>
              <a:rPr b="1" sz="4100"/>
              <a:t>Data Sources</a:t>
            </a:r>
          </a:p>
        </p:txBody>
      </p:sp>
      <p:sp>
        <p:nvSpPr>
          <p:cNvPr id="47" name="Shape 47"/>
          <p:cNvSpPr/>
          <p:nvPr/>
        </p:nvSpPr>
        <p:spPr>
          <a:xfrm>
            <a:off x="1431381" y="1689100"/>
            <a:ext cx="11422858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Wikipedia Page</a:t>
            </a:r>
            <a:endParaRPr sz="3600"/>
          </a:p>
          <a:p>
            <a:pPr lvl="0">
              <a:defRPr sz="1800"/>
            </a:pPr>
            <a:r>
              <a:rPr sz="2700" u="sng">
                <a:hlinkClick r:id="rId2" invalidUrl="" action="" tgtFrame="" tooltip="" history="1" highlightClick="0" endSnd="0"/>
              </a:rPr>
              <a:t>https://en.wikipedia.org/wikiList_of_neighborhoods_in_San_Francisco</a:t>
            </a:r>
            <a:endParaRPr sz="2700"/>
          </a:p>
          <a:p>
            <a:pPr lvl="0">
              <a:defRPr sz="1800"/>
            </a:pPr>
            <a:endParaRPr sz="2700"/>
          </a:p>
          <a:p>
            <a:pPr lvl="0">
              <a:defRPr sz="1800"/>
            </a:pPr>
            <a:r>
              <a:rPr sz="3600"/>
              <a:t>Foursquare API</a:t>
            </a:r>
          </a:p>
        </p:txBody>
      </p:sp>
      <p:sp>
        <p:nvSpPr>
          <p:cNvPr id="48" name="Shape 48"/>
          <p:cNvSpPr/>
          <p:nvPr/>
        </p:nvSpPr>
        <p:spPr>
          <a:xfrm>
            <a:off x="924703" y="4383616"/>
            <a:ext cx="321357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Data Obtained</a:t>
            </a:r>
          </a:p>
        </p:txBody>
      </p:sp>
      <p:sp>
        <p:nvSpPr>
          <p:cNvPr id="49" name="Shape 49"/>
          <p:cNvSpPr/>
          <p:nvPr/>
        </p:nvSpPr>
        <p:spPr>
          <a:xfrm>
            <a:off x="1466570" y="5509683"/>
            <a:ext cx="4764939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5 Boroughs</a:t>
            </a:r>
            <a:endParaRPr sz="3600"/>
          </a:p>
          <a:p>
            <a:pPr lvl="0">
              <a:defRPr sz="1800"/>
            </a:pPr>
            <a:r>
              <a:rPr sz="3600"/>
              <a:t>60 Neighborhoods</a:t>
            </a:r>
            <a:endParaRPr sz="3600"/>
          </a:p>
          <a:p>
            <a:pPr lvl="0">
              <a:defRPr sz="1800"/>
            </a:pPr>
            <a:endParaRPr sz="3600"/>
          </a:p>
          <a:p>
            <a:pPr lvl="0">
              <a:defRPr sz="1800"/>
            </a:pPr>
            <a:r>
              <a:rPr sz="3600"/>
              <a:t>246 Venue Categories</a:t>
            </a:r>
            <a:endParaRPr sz="3600"/>
          </a:p>
          <a:p>
            <a:pPr lvl="0">
              <a:defRPr sz="1800"/>
            </a:pPr>
            <a:r>
              <a:rPr sz="3600"/>
              <a:t>1155 Venues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952500" y="444500"/>
            <a:ext cx="11099800" cy="1020068"/>
          </a:xfrm>
          <a:prstGeom prst="rect">
            <a:avLst/>
          </a:prstGeom>
        </p:spPr>
        <p:txBody>
          <a:bodyPr/>
          <a:lstStyle>
            <a:lvl1pPr defTabSz="438150">
              <a:defRPr sz="6000"/>
            </a:lvl1pPr>
          </a:lstStyle>
          <a:p>
            <a:pPr lvl="0">
              <a:defRPr sz="1800"/>
            </a:pPr>
            <a:r>
              <a:rPr sz="6000"/>
              <a:t>Data Set</a:t>
            </a:r>
          </a:p>
        </p:txBody>
      </p:sp>
      <p:sp>
        <p:nvSpPr>
          <p:cNvPr id="52" name="Shape 52"/>
          <p:cNvSpPr/>
          <p:nvPr/>
        </p:nvSpPr>
        <p:spPr>
          <a:xfrm>
            <a:off x="556568" y="1439333"/>
            <a:ext cx="11891665" cy="817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spcBef>
                <a:spcPts val="3200"/>
              </a:spcBef>
              <a:defRPr sz="1800"/>
            </a:pPr>
            <a:r>
              <a:rPr sz="2800"/>
              <a:t>Families with Children and Dog</a:t>
            </a:r>
            <a:endParaRPr sz="2800"/>
          </a:p>
          <a:p>
            <a:pPr lvl="0">
              <a:spcBef>
                <a:spcPts val="3200"/>
              </a:spcBef>
              <a:defRPr sz="1800"/>
            </a:pPr>
            <a:r>
              <a:rPr sz="2800"/>
              <a:t>'Park', 'Garden',  'Trail', 'Library', 'Dance Studio', 'Music School’,'Skating Rink', 'Athletics &amp; Sports', 'Soccer Field', 'Mini Golf','Bookstore','Church', 'Veterinarian','Pet Store','Shopping Mall’,’Supermarket’</a:t>
            </a:r>
            <a:endParaRPr sz="2800"/>
          </a:p>
          <a:p>
            <a:pPr lvl="0">
              <a:spcBef>
                <a:spcPts val="3200"/>
              </a:spcBef>
              <a:defRPr sz="1800"/>
            </a:pPr>
            <a:r>
              <a:rPr sz="2800"/>
              <a:t>Young and Urban Professionals</a:t>
            </a:r>
            <a:endParaRPr sz="2800"/>
          </a:p>
          <a:p>
            <a:pPr lvl="0">
              <a:spcBef>
                <a:spcPts val="3200"/>
              </a:spcBef>
              <a:defRPr sz="1800"/>
            </a:pPr>
            <a:r>
              <a:rPr sz="2800"/>
              <a:t>Light Rail Station', 'Bus Stop', 'Gym / Fitness Center', 'Gym', 'Pilates Studio', 'Yoga Studio', 'ATM' ,'Flower Shop', 'Boutique', 'Electronics Store' ,'Paper / Office Supplies Store', 'Comic Shop', 'Beer Bar', 'Cocktail Bar','Karaoke Bar' ,'Jazz Club', ‘Nightclub'</a:t>
            </a:r>
            <a:endParaRPr sz="2800"/>
          </a:p>
          <a:p>
            <a:pPr lvl="0">
              <a:spcBef>
                <a:spcPts val="3200"/>
              </a:spcBef>
              <a:defRPr sz="1800"/>
            </a:pPr>
            <a:r>
              <a:rPr sz="2800"/>
              <a:t>Artists</a:t>
            </a:r>
            <a:endParaRPr sz="2800"/>
          </a:p>
          <a:p>
            <a:pPr lvl="0">
              <a:spcBef>
                <a:spcPts val="3200"/>
              </a:spcBef>
              <a:defRPr sz="1800"/>
            </a:pPr>
            <a:r>
              <a:rPr sz="2800"/>
              <a:t>History Museum', 'Art Museum', 'Art Gallery', 'Public Art', 'Sculpture Garden', 'Antique Shop' , 'Monument / Landmark', 'Outdoor Sculpture','Historic Site','Harbor / Marina', 'Beach', 'Mountain', 'Hobby Shop' ,'Arts &amp; Crafts Store'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952500" y="444500"/>
            <a:ext cx="11099800" cy="1031578"/>
          </a:xfrm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 lvl="0">
              <a:defRPr sz="1800"/>
            </a:pPr>
            <a:r>
              <a:rPr sz="6160"/>
              <a:t>Data Analysis</a:t>
            </a:r>
          </a:p>
        </p:txBody>
      </p:sp>
      <p:sp>
        <p:nvSpPr>
          <p:cNvPr id="55" name="Shape 55"/>
          <p:cNvSpPr/>
          <p:nvPr/>
        </p:nvSpPr>
        <p:spPr>
          <a:xfrm>
            <a:off x="398958" y="1403350"/>
            <a:ext cx="1220688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Hierarchical Clustering: Families with Children and Dog</a:t>
            </a:r>
          </a:p>
        </p:txBody>
      </p:sp>
      <p:pic>
        <p:nvPicPr>
          <p:cNvPr id="56" name="Screen Shot 2019-03-02 at 3.00.15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855" y="2035844"/>
            <a:ext cx="5854857" cy="726515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/>
          <p:nvPr/>
        </p:nvSpPr>
        <p:spPr>
          <a:xfrm>
            <a:off x="5904871" y="3571332"/>
            <a:ext cx="6637428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spcBef>
                <a:spcPts val="3200"/>
              </a:spcBef>
              <a:defRPr sz="1800"/>
            </a:pPr>
            <a:r>
              <a:rPr sz="2800"/>
              <a:t>Clustered based on proximity to Venues</a:t>
            </a:r>
            <a:endParaRPr sz="2800"/>
          </a:p>
          <a:p>
            <a:pPr lvl="0">
              <a:spcBef>
                <a:spcPts val="3200"/>
              </a:spcBef>
              <a:defRPr sz="1800"/>
            </a:pPr>
            <a:r>
              <a:rPr sz="2800"/>
              <a:t>Leafs denote the neighborhoods</a:t>
            </a:r>
            <a:endParaRPr sz="2800"/>
          </a:p>
          <a:p>
            <a:pPr lvl="0">
              <a:spcBef>
                <a:spcPts val="3200"/>
              </a:spcBef>
              <a:defRPr sz="1800"/>
            </a:pPr>
            <a:r>
              <a:rPr sz="2800"/>
              <a:t>Branches denote the distance to venues</a:t>
            </a:r>
            <a:endParaRPr sz="2800"/>
          </a:p>
          <a:p>
            <a:pPr lvl="0">
              <a:spcBef>
                <a:spcPts val="3200"/>
              </a:spcBef>
              <a:defRPr sz="1800"/>
            </a:pPr>
            <a:r>
              <a:rPr sz="2800"/>
              <a:t>Divided into 4 clusters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952500" y="444500"/>
            <a:ext cx="11099800" cy="1150144"/>
          </a:xfrm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 lvl="0">
              <a:defRPr sz="1800"/>
            </a:pPr>
            <a:r>
              <a:rPr sz="6880"/>
              <a:t>Results</a:t>
            </a:r>
          </a:p>
        </p:txBody>
      </p:sp>
      <p:pic>
        <p:nvPicPr>
          <p:cNvPr id="60" name="Screen Shot 2019-03-02 at 11.34.38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" y="1741085"/>
            <a:ext cx="11099800" cy="715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356096" y="336550"/>
            <a:ext cx="122926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b="1"/>
            </a:lvl1pPr>
          </a:lstStyle>
          <a:p>
            <a:pPr lvl="0">
              <a:defRPr b="0" sz="1800"/>
            </a:pPr>
            <a:r>
              <a:rPr b="1" sz="3600"/>
              <a:t>Hierarchical Clustering: Young and Urban Professionals</a:t>
            </a:r>
          </a:p>
        </p:txBody>
      </p:sp>
      <p:pic>
        <p:nvPicPr>
          <p:cNvPr id="63" name="Screen Shot 2019-03-02 at 3.02.38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666" y="1281773"/>
            <a:ext cx="5639868" cy="7782721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/>
        </p:nvSpPr>
        <p:spPr>
          <a:xfrm>
            <a:off x="6082671" y="3649133"/>
            <a:ext cx="6637428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spcBef>
                <a:spcPts val="3200"/>
              </a:spcBef>
              <a:defRPr sz="1800"/>
            </a:pPr>
            <a:r>
              <a:rPr sz="2800"/>
              <a:t>Clustered based on proximity to Venues</a:t>
            </a:r>
            <a:endParaRPr sz="2800"/>
          </a:p>
          <a:p>
            <a:pPr lvl="0">
              <a:spcBef>
                <a:spcPts val="3200"/>
              </a:spcBef>
              <a:defRPr sz="1800"/>
            </a:pPr>
            <a:r>
              <a:rPr sz="2800"/>
              <a:t>Leafs denote the neighborhoods</a:t>
            </a:r>
            <a:endParaRPr sz="2800"/>
          </a:p>
          <a:p>
            <a:pPr lvl="0">
              <a:spcBef>
                <a:spcPts val="3200"/>
              </a:spcBef>
              <a:defRPr sz="1800"/>
            </a:pPr>
            <a:r>
              <a:rPr sz="2800"/>
              <a:t>Branches denote the distance to venues</a:t>
            </a:r>
            <a:endParaRPr sz="2800"/>
          </a:p>
          <a:p>
            <a:pPr lvl="0">
              <a:spcBef>
                <a:spcPts val="3200"/>
              </a:spcBef>
              <a:defRPr sz="1800"/>
            </a:pPr>
            <a:r>
              <a:rPr sz="2800"/>
              <a:t>Divided into 3 clusters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755370" y="209550"/>
            <a:ext cx="1032750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1"/>
            </a:lvl1pPr>
          </a:lstStyle>
          <a:p>
            <a:pPr lvl="0">
              <a:defRPr b="0" sz="1800"/>
            </a:pPr>
            <a:r>
              <a:rPr b="1" sz="3600"/>
              <a:t>Hierarchical Clustering: Artists</a:t>
            </a:r>
          </a:p>
        </p:txBody>
      </p:sp>
      <p:pic>
        <p:nvPicPr>
          <p:cNvPr id="67" name="Screen Shot 2019-03-02 at 3.12.09 A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684" y="1116419"/>
            <a:ext cx="5684333" cy="8113428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5904871" y="3571332"/>
            <a:ext cx="7329425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spcBef>
                <a:spcPts val="3200"/>
              </a:spcBef>
              <a:defRPr sz="1800"/>
            </a:pPr>
            <a:r>
              <a:rPr sz="2800"/>
              <a:t>Clustered based on proximity to Venues</a:t>
            </a:r>
            <a:endParaRPr sz="2800"/>
          </a:p>
          <a:p>
            <a:pPr lvl="0">
              <a:spcBef>
                <a:spcPts val="3200"/>
              </a:spcBef>
              <a:defRPr sz="1800"/>
            </a:pPr>
            <a:r>
              <a:rPr sz="2800"/>
              <a:t>Leafs denote the neighborhoods</a:t>
            </a:r>
            <a:endParaRPr sz="2800"/>
          </a:p>
          <a:p>
            <a:pPr lvl="0">
              <a:spcBef>
                <a:spcPts val="3200"/>
              </a:spcBef>
              <a:defRPr sz="1800"/>
            </a:pPr>
            <a:r>
              <a:rPr sz="2800"/>
              <a:t>Branches denote the distance to the venues </a:t>
            </a:r>
            <a:endParaRPr sz="2800"/>
          </a:p>
          <a:p>
            <a:pPr lvl="0">
              <a:spcBef>
                <a:spcPts val="3200"/>
              </a:spcBef>
              <a:defRPr sz="1800"/>
            </a:pPr>
            <a:r>
              <a:rPr sz="2800"/>
              <a:t>Divided into 3 clusters with one outlier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