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sldIdLst>
    <p:sldId id="256" r:id="rId2"/>
    <p:sldId id="266" r:id="rId3"/>
    <p:sldId id="258" r:id="rId4"/>
    <p:sldId id="257" r:id="rId5"/>
    <p:sldId id="271" r:id="rId6"/>
    <p:sldId id="259" r:id="rId7"/>
    <p:sldId id="263" r:id="rId8"/>
    <p:sldId id="267" r:id="rId9"/>
    <p:sldId id="264" r:id="rId10"/>
    <p:sldId id="274" r:id="rId11"/>
    <p:sldId id="268" r:id="rId12"/>
    <p:sldId id="269" r:id="rId13"/>
    <p:sldId id="265" r:id="rId14"/>
    <p:sldId id="270" r:id="rId15"/>
    <p:sldId id="272" r:id="rId16"/>
    <p:sldId id="276" r:id="rId17"/>
    <p:sldId id="277" r:id="rId18"/>
    <p:sldId id="273"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96"/>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F12FB4B-B2AF-0540-ADB4-EBD141D5E6B8}" type="datetimeFigureOut">
              <a:rPr lang="en-US" smtClean="0"/>
              <a:t>8/17/22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34B83FC-1507-A641-A935-132A4909EF74}"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85852070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2FB4B-B2AF-0540-ADB4-EBD141D5E6B8}" type="datetimeFigureOut">
              <a:rPr lang="en-US" smtClean="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B83FC-1507-A641-A935-132A4909EF74}" type="slidenum">
              <a:rPr lang="en-US" smtClean="0"/>
              <a:t>‹#›</a:t>
            </a:fld>
            <a:endParaRPr lang="en-US"/>
          </a:p>
        </p:txBody>
      </p:sp>
    </p:spTree>
    <p:extLst>
      <p:ext uri="{BB962C8B-B14F-4D97-AF65-F5344CB8AC3E}">
        <p14:creationId xmlns:p14="http://schemas.microsoft.com/office/powerpoint/2010/main" val="187624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2FB4B-B2AF-0540-ADB4-EBD141D5E6B8}" type="datetimeFigureOut">
              <a:rPr lang="en-US" smtClean="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B83FC-1507-A641-A935-132A4909EF74}" type="slidenum">
              <a:rPr lang="en-US" smtClean="0"/>
              <a:t>‹#›</a:t>
            </a:fld>
            <a:endParaRPr lang="en-US"/>
          </a:p>
        </p:txBody>
      </p:sp>
    </p:spTree>
    <p:extLst>
      <p:ext uri="{BB962C8B-B14F-4D97-AF65-F5344CB8AC3E}">
        <p14:creationId xmlns:p14="http://schemas.microsoft.com/office/powerpoint/2010/main" val="1294130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2FB4B-B2AF-0540-ADB4-EBD141D5E6B8}" type="datetimeFigureOut">
              <a:rPr lang="en-US" smtClean="0"/>
              <a:t>8/17/22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B83FC-1507-A641-A935-132A4909EF74}" type="slidenum">
              <a:rPr lang="en-US" smtClean="0"/>
              <a:t>‹#›</a:t>
            </a:fld>
            <a:endParaRPr lang="en-US"/>
          </a:p>
        </p:txBody>
      </p:sp>
    </p:spTree>
    <p:extLst>
      <p:ext uri="{BB962C8B-B14F-4D97-AF65-F5344CB8AC3E}">
        <p14:creationId xmlns:p14="http://schemas.microsoft.com/office/powerpoint/2010/main" val="256582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F12FB4B-B2AF-0540-ADB4-EBD141D5E6B8}" type="datetimeFigureOut">
              <a:rPr lang="en-US" smtClean="0"/>
              <a:t>8/17/22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34B83FC-1507-A641-A935-132A4909EF74}"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439859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12FB4B-B2AF-0540-ADB4-EBD141D5E6B8}" type="datetimeFigureOut">
              <a:rPr lang="en-US" smtClean="0"/>
              <a:t>8/17/22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B83FC-1507-A641-A935-132A4909EF74}" type="slidenum">
              <a:rPr lang="en-US" smtClean="0"/>
              <a:t>‹#›</a:t>
            </a:fld>
            <a:endParaRPr lang="en-US"/>
          </a:p>
        </p:txBody>
      </p:sp>
    </p:spTree>
    <p:extLst>
      <p:ext uri="{BB962C8B-B14F-4D97-AF65-F5344CB8AC3E}">
        <p14:creationId xmlns:p14="http://schemas.microsoft.com/office/powerpoint/2010/main" val="97444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12FB4B-B2AF-0540-ADB4-EBD141D5E6B8}" type="datetimeFigureOut">
              <a:rPr lang="en-US" smtClean="0"/>
              <a:t>8/17/22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4B83FC-1507-A641-A935-132A4909EF74}" type="slidenum">
              <a:rPr lang="en-US" smtClean="0"/>
              <a:t>‹#›</a:t>
            </a:fld>
            <a:endParaRPr lang="en-US"/>
          </a:p>
        </p:txBody>
      </p:sp>
    </p:spTree>
    <p:extLst>
      <p:ext uri="{BB962C8B-B14F-4D97-AF65-F5344CB8AC3E}">
        <p14:creationId xmlns:p14="http://schemas.microsoft.com/office/powerpoint/2010/main" val="139812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12FB4B-B2AF-0540-ADB4-EBD141D5E6B8}" type="datetimeFigureOut">
              <a:rPr lang="en-US" smtClean="0"/>
              <a:t>8/17/22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4B83FC-1507-A641-A935-132A4909EF74}" type="slidenum">
              <a:rPr lang="en-US" smtClean="0"/>
              <a:t>‹#›</a:t>
            </a:fld>
            <a:endParaRPr lang="en-US"/>
          </a:p>
        </p:txBody>
      </p:sp>
    </p:spTree>
    <p:extLst>
      <p:ext uri="{BB962C8B-B14F-4D97-AF65-F5344CB8AC3E}">
        <p14:creationId xmlns:p14="http://schemas.microsoft.com/office/powerpoint/2010/main" val="2120493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2FB4B-B2AF-0540-ADB4-EBD141D5E6B8}" type="datetimeFigureOut">
              <a:rPr lang="en-US" smtClean="0"/>
              <a:t>8/17/22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4B83FC-1507-A641-A935-132A4909EF74}" type="slidenum">
              <a:rPr lang="en-US" smtClean="0"/>
              <a:t>‹#›</a:t>
            </a:fld>
            <a:endParaRPr lang="en-US"/>
          </a:p>
        </p:txBody>
      </p:sp>
    </p:spTree>
    <p:extLst>
      <p:ext uri="{BB962C8B-B14F-4D97-AF65-F5344CB8AC3E}">
        <p14:creationId xmlns:p14="http://schemas.microsoft.com/office/powerpoint/2010/main" val="3364840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F12FB4B-B2AF-0540-ADB4-EBD141D5E6B8}" type="datetimeFigureOut">
              <a:rPr lang="en-US" smtClean="0"/>
              <a:t>8/17/22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34B83FC-1507-A641-A935-132A4909EF7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523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F12FB4B-B2AF-0540-ADB4-EBD141D5E6B8}" type="datetimeFigureOut">
              <a:rPr lang="en-US" smtClean="0"/>
              <a:t>8/17/22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34B83FC-1507-A641-A935-132A4909EF7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6721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F12FB4B-B2AF-0540-ADB4-EBD141D5E6B8}" type="datetimeFigureOut">
              <a:rPr lang="en-US" smtClean="0"/>
              <a:t>8/17/22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34B83FC-1507-A641-A935-132A4909EF74}"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459567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baltimorecity.gov/datasets/311-customer-service-requests-2019/explo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8BFD-2310-A819-36F2-1007EE495C4D}"/>
              </a:ext>
            </a:extLst>
          </p:cNvPr>
          <p:cNvSpPr>
            <a:spLocks noGrp="1"/>
          </p:cNvSpPr>
          <p:nvPr>
            <p:ph type="ctrTitle"/>
          </p:nvPr>
        </p:nvSpPr>
        <p:spPr/>
        <p:txBody>
          <a:bodyPr/>
          <a:lstStyle/>
          <a:p>
            <a:r>
              <a:rPr lang="en-US" sz="3200" dirty="0"/>
              <a:t>Predicting the Outcome of The service request based on the Agency and Method received</a:t>
            </a:r>
          </a:p>
        </p:txBody>
      </p:sp>
      <p:sp>
        <p:nvSpPr>
          <p:cNvPr id="3" name="Subtitle 2">
            <a:extLst>
              <a:ext uri="{FF2B5EF4-FFF2-40B4-BE49-F238E27FC236}">
                <a16:creationId xmlns:a16="http://schemas.microsoft.com/office/drawing/2014/main" id="{A0D716DA-616B-FBEE-A155-913A510DF8D4}"/>
              </a:ext>
            </a:extLst>
          </p:cNvPr>
          <p:cNvSpPr>
            <a:spLocks noGrp="1"/>
          </p:cNvSpPr>
          <p:nvPr>
            <p:ph type="subTitle" idx="1"/>
          </p:nvPr>
        </p:nvSpPr>
        <p:spPr>
          <a:xfrm>
            <a:off x="5381297" y="4288221"/>
            <a:ext cx="4130282" cy="1166648"/>
          </a:xfrm>
        </p:spPr>
        <p:txBody>
          <a:bodyPr>
            <a:normAutofit fontScale="92500" lnSpcReduction="10000"/>
          </a:bodyPr>
          <a:lstStyle/>
          <a:p>
            <a:r>
              <a:rPr lang="en-US" sz="1800" dirty="0"/>
              <a:t>Sree Harsha Balusu</a:t>
            </a:r>
          </a:p>
          <a:p>
            <a:r>
              <a:rPr lang="en-US" sz="1800" dirty="0"/>
              <a:t>DATA 606</a:t>
            </a:r>
          </a:p>
          <a:p>
            <a:r>
              <a:rPr lang="en-US" sz="1800" dirty="0"/>
              <a:t>Summer 2022</a:t>
            </a:r>
          </a:p>
          <a:p>
            <a:r>
              <a:rPr lang="en-US" sz="1800" dirty="0"/>
              <a:t>Under the guidance of Dr. Chaojie Wang</a:t>
            </a:r>
          </a:p>
        </p:txBody>
      </p:sp>
    </p:spTree>
    <p:extLst>
      <p:ext uri="{BB962C8B-B14F-4D97-AF65-F5344CB8AC3E}">
        <p14:creationId xmlns:p14="http://schemas.microsoft.com/office/powerpoint/2010/main" val="3795183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C3C2-8BC7-349E-2ABC-B47A01897E3D}"/>
              </a:ext>
            </a:extLst>
          </p:cNvPr>
          <p:cNvSpPr>
            <a:spLocks noGrp="1"/>
          </p:cNvSpPr>
          <p:nvPr>
            <p:ph type="title"/>
          </p:nvPr>
        </p:nvSpPr>
        <p:spPr>
          <a:xfrm>
            <a:off x="1371600" y="685800"/>
            <a:ext cx="4648200" cy="1485900"/>
          </a:xfrm>
        </p:spPr>
        <p:txBody>
          <a:bodyPr/>
          <a:lstStyle/>
          <a:p>
            <a:r>
              <a:rPr lang="en-US" dirty="0"/>
              <a:t>Various Service Requests</a:t>
            </a:r>
          </a:p>
        </p:txBody>
      </p:sp>
      <p:sp>
        <p:nvSpPr>
          <p:cNvPr id="3" name="Content Placeholder 2">
            <a:extLst>
              <a:ext uri="{FF2B5EF4-FFF2-40B4-BE49-F238E27FC236}">
                <a16:creationId xmlns:a16="http://schemas.microsoft.com/office/drawing/2014/main" id="{38F02E8D-B4BD-04F8-DD2C-86B84B0629A9}"/>
              </a:ext>
            </a:extLst>
          </p:cNvPr>
          <p:cNvSpPr>
            <a:spLocks noGrp="1"/>
          </p:cNvSpPr>
          <p:nvPr>
            <p:ph idx="1"/>
          </p:nvPr>
        </p:nvSpPr>
        <p:spPr>
          <a:xfrm>
            <a:off x="1371600" y="2286000"/>
            <a:ext cx="3957145" cy="3581400"/>
          </a:xfrm>
        </p:spPr>
        <p:txBody>
          <a:bodyPr/>
          <a:lstStyle/>
          <a:p>
            <a:r>
              <a:rPr lang="en-US" dirty="0"/>
              <a:t>These are the value counts of Service requests with significant value among the other 306 kinds of service requests. </a:t>
            </a:r>
          </a:p>
        </p:txBody>
      </p:sp>
      <p:pic>
        <p:nvPicPr>
          <p:cNvPr id="7" name="Picture 6">
            <a:extLst>
              <a:ext uri="{FF2B5EF4-FFF2-40B4-BE49-F238E27FC236}">
                <a16:creationId xmlns:a16="http://schemas.microsoft.com/office/drawing/2014/main" id="{94DA5518-50DB-9134-99A2-8657A83527D7}"/>
              </a:ext>
            </a:extLst>
          </p:cNvPr>
          <p:cNvPicPr>
            <a:picLocks noChangeAspect="1"/>
          </p:cNvPicPr>
          <p:nvPr/>
        </p:nvPicPr>
        <p:blipFill>
          <a:blip r:embed="rId2"/>
          <a:stretch>
            <a:fillRect/>
          </a:stretch>
        </p:blipFill>
        <p:spPr>
          <a:xfrm>
            <a:off x="6547945" y="851337"/>
            <a:ext cx="4648200" cy="5638800"/>
          </a:xfrm>
          <a:prstGeom prst="rect">
            <a:avLst/>
          </a:prstGeom>
        </p:spPr>
      </p:pic>
    </p:spTree>
    <p:extLst>
      <p:ext uri="{BB962C8B-B14F-4D97-AF65-F5344CB8AC3E}">
        <p14:creationId xmlns:p14="http://schemas.microsoft.com/office/powerpoint/2010/main" val="2962306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71736-7E16-1EB0-C8DA-55503C4D9311}"/>
              </a:ext>
            </a:extLst>
          </p:cNvPr>
          <p:cNvSpPr>
            <a:spLocks noGrp="1"/>
          </p:cNvSpPr>
          <p:nvPr>
            <p:ph type="title"/>
          </p:nvPr>
        </p:nvSpPr>
        <p:spPr>
          <a:xfrm>
            <a:off x="1371601" y="685799"/>
            <a:ext cx="4251434" cy="1363717"/>
          </a:xfrm>
        </p:spPr>
        <p:txBody>
          <a:bodyPr>
            <a:normAutofit/>
          </a:bodyPr>
          <a:lstStyle/>
          <a:p>
            <a:r>
              <a:rPr lang="en-US" sz="3600" dirty="0"/>
              <a:t>Various </a:t>
            </a:r>
            <a:br>
              <a:rPr lang="en-US" sz="3600" dirty="0"/>
            </a:br>
            <a:r>
              <a:rPr lang="en-US" sz="3600" dirty="0"/>
              <a:t>Outcomes</a:t>
            </a:r>
          </a:p>
        </p:txBody>
      </p:sp>
      <p:sp>
        <p:nvSpPr>
          <p:cNvPr id="3" name="Content Placeholder 2">
            <a:extLst>
              <a:ext uri="{FF2B5EF4-FFF2-40B4-BE49-F238E27FC236}">
                <a16:creationId xmlns:a16="http://schemas.microsoft.com/office/drawing/2014/main" id="{B2EF12A2-8B6A-826B-EED3-B4E382116974}"/>
              </a:ext>
            </a:extLst>
          </p:cNvPr>
          <p:cNvSpPr>
            <a:spLocks noGrp="1"/>
          </p:cNvSpPr>
          <p:nvPr>
            <p:ph idx="1"/>
          </p:nvPr>
        </p:nvSpPr>
        <p:spPr>
          <a:xfrm>
            <a:off x="1371600" y="2286000"/>
            <a:ext cx="3715407" cy="3581400"/>
          </a:xfrm>
        </p:spPr>
        <p:txBody>
          <a:bodyPr>
            <a:normAutofit lnSpcReduction="10000"/>
          </a:bodyPr>
          <a:lstStyle/>
          <a:p>
            <a:r>
              <a:rPr lang="en-US" dirty="0"/>
              <a:t>The major outcome of the service request are:</a:t>
            </a:r>
          </a:p>
          <a:p>
            <a:pPr>
              <a:buFontTx/>
              <a:buChar char="-"/>
            </a:pPr>
            <a:r>
              <a:rPr lang="en-US" dirty="0"/>
              <a:t>Work Completed</a:t>
            </a:r>
          </a:p>
          <a:p>
            <a:pPr>
              <a:buFontTx/>
              <a:buChar char="-"/>
            </a:pPr>
            <a:r>
              <a:rPr lang="en-US" dirty="0"/>
              <a:t>Sr closed by agency specific work management request</a:t>
            </a:r>
          </a:p>
          <a:p>
            <a:pPr>
              <a:buFontTx/>
              <a:buChar char="-"/>
            </a:pPr>
            <a:r>
              <a:rPr lang="en-US" dirty="0"/>
              <a:t>Work could not be completed</a:t>
            </a:r>
          </a:p>
          <a:p>
            <a:pPr>
              <a:buFontTx/>
              <a:buChar char="-"/>
            </a:pPr>
            <a:r>
              <a:rPr lang="en-US" dirty="0"/>
              <a:t>SR assessed and no cause for action determined</a:t>
            </a:r>
          </a:p>
          <a:p>
            <a:pPr>
              <a:buFontTx/>
              <a:buChar char="-"/>
            </a:pPr>
            <a:r>
              <a:rPr lang="en-US" dirty="0"/>
              <a:t>Work referred to another agency.</a:t>
            </a:r>
          </a:p>
        </p:txBody>
      </p:sp>
      <p:pic>
        <p:nvPicPr>
          <p:cNvPr id="5" name="Picture 4">
            <a:extLst>
              <a:ext uri="{FF2B5EF4-FFF2-40B4-BE49-F238E27FC236}">
                <a16:creationId xmlns:a16="http://schemas.microsoft.com/office/drawing/2014/main" id="{06FE51E2-CCAD-B148-5328-60BA07D499F8}"/>
              </a:ext>
            </a:extLst>
          </p:cNvPr>
          <p:cNvPicPr>
            <a:picLocks noChangeAspect="1"/>
          </p:cNvPicPr>
          <p:nvPr/>
        </p:nvPicPr>
        <p:blipFill>
          <a:blip r:embed="rId2"/>
          <a:stretch>
            <a:fillRect/>
          </a:stretch>
        </p:blipFill>
        <p:spPr>
          <a:xfrm>
            <a:off x="6096000" y="0"/>
            <a:ext cx="5782235" cy="6858000"/>
          </a:xfrm>
          <a:prstGeom prst="rect">
            <a:avLst/>
          </a:prstGeom>
        </p:spPr>
      </p:pic>
    </p:spTree>
    <p:extLst>
      <p:ext uri="{BB962C8B-B14F-4D97-AF65-F5344CB8AC3E}">
        <p14:creationId xmlns:p14="http://schemas.microsoft.com/office/powerpoint/2010/main" val="1365149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ACD4-7C12-EADE-E2AB-D0CAB61FD369}"/>
              </a:ext>
            </a:extLst>
          </p:cNvPr>
          <p:cNvSpPr>
            <a:spLocks noGrp="1"/>
          </p:cNvSpPr>
          <p:nvPr>
            <p:ph type="title"/>
          </p:nvPr>
        </p:nvSpPr>
        <p:spPr>
          <a:xfrm>
            <a:off x="1371600" y="685800"/>
            <a:ext cx="4724400" cy="932793"/>
          </a:xfrm>
        </p:spPr>
        <p:txBody>
          <a:bodyPr>
            <a:noAutofit/>
          </a:bodyPr>
          <a:lstStyle/>
          <a:p>
            <a:r>
              <a:rPr lang="en-US" sz="3600" dirty="0"/>
              <a:t>Value counts of Outcomes</a:t>
            </a:r>
          </a:p>
        </p:txBody>
      </p:sp>
      <p:pic>
        <p:nvPicPr>
          <p:cNvPr id="5" name="Picture 4">
            <a:extLst>
              <a:ext uri="{FF2B5EF4-FFF2-40B4-BE49-F238E27FC236}">
                <a16:creationId xmlns:a16="http://schemas.microsoft.com/office/drawing/2014/main" id="{F5AB52B7-222E-C7A6-E12B-E8B0AA4DD4B3}"/>
              </a:ext>
            </a:extLst>
          </p:cNvPr>
          <p:cNvPicPr>
            <a:picLocks noChangeAspect="1"/>
          </p:cNvPicPr>
          <p:nvPr/>
        </p:nvPicPr>
        <p:blipFill>
          <a:blip r:embed="rId2"/>
          <a:stretch>
            <a:fillRect/>
          </a:stretch>
        </p:blipFill>
        <p:spPr>
          <a:xfrm>
            <a:off x="5956918" y="546538"/>
            <a:ext cx="6016814" cy="6127531"/>
          </a:xfrm>
          <a:prstGeom prst="rect">
            <a:avLst/>
          </a:prstGeom>
        </p:spPr>
      </p:pic>
      <p:sp>
        <p:nvSpPr>
          <p:cNvPr id="7" name="Content Placeholder 6">
            <a:extLst>
              <a:ext uri="{FF2B5EF4-FFF2-40B4-BE49-F238E27FC236}">
                <a16:creationId xmlns:a16="http://schemas.microsoft.com/office/drawing/2014/main" id="{EE361EDD-1859-4742-87CE-9006FAC8DC9D}"/>
              </a:ext>
            </a:extLst>
          </p:cNvPr>
          <p:cNvSpPr>
            <a:spLocks noGrp="1"/>
          </p:cNvSpPr>
          <p:nvPr>
            <p:ph idx="1"/>
          </p:nvPr>
        </p:nvSpPr>
        <p:spPr>
          <a:xfrm>
            <a:off x="1371600" y="2286000"/>
            <a:ext cx="4440621" cy="3581400"/>
          </a:xfrm>
        </p:spPr>
        <p:txBody>
          <a:bodyPr/>
          <a:lstStyle/>
          <a:p>
            <a:r>
              <a:rPr lang="en-US" dirty="0"/>
              <a:t>Only the outcomes with highest values are considered for model evaluation as the remaining has negligible values </a:t>
            </a:r>
          </a:p>
        </p:txBody>
      </p:sp>
    </p:spTree>
    <p:extLst>
      <p:ext uri="{BB962C8B-B14F-4D97-AF65-F5344CB8AC3E}">
        <p14:creationId xmlns:p14="http://schemas.microsoft.com/office/powerpoint/2010/main" val="610139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E203-7010-A443-9C83-8946B257EEE0}"/>
              </a:ext>
            </a:extLst>
          </p:cNvPr>
          <p:cNvSpPr>
            <a:spLocks noGrp="1"/>
          </p:cNvSpPr>
          <p:nvPr>
            <p:ph type="title"/>
          </p:nvPr>
        </p:nvSpPr>
        <p:spPr>
          <a:xfrm>
            <a:off x="7555992" y="707475"/>
            <a:ext cx="3157577" cy="1312001"/>
          </a:xfrm>
        </p:spPr>
        <p:txBody>
          <a:bodyPr anchor="t">
            <a:normAutofit/>
          </a:bodyPr>
          <a:lstStyle/>
          <a:p>
            <a:r>
              <a:rPr lang="en-US" sz="2800" dirty="0"/>
              <a:t>Service Status</a:t>
            </a:r>
            <a:br>
              <a:rPr lang="en-US" sz="2800" dirty="0"/>
            </a:br>
            <a:r>
              <a:rPr lang="en-US" sz="2800" dirty="0"/>
              <a:t>(SrStatus)</a:t>
            </a:r>
          </a:p>
        </p:txBody>
      </p:sp>
      <p:pic>
        <p:nvPicPr>
          <p:cNvPr id="5" name="Content Placeholder 4">
            <a:extLst>
              <a:ext uri="{FF2B5EF4-FFF2-40B4-BE49-F238E27FC236}">
                <a16:creationId xmlns:a16="http://schemas.microsoft.com/office/drawing/2014/main" id="{9D35F41A-9BE1-EF41-9A30-D1A8B6436BC4}"/>
              </a:ext>
            </a:extLst>
          </p:cNvPr>
          <p:cNvPicPr>
            <a:picLocks noChangeAspect="1"/>
          </p:cNvPicPr>
          <p:nvPr/>
        </p:nvPicPr>
        <p:blipFill>
          <a:blip r:embed="rId2"/>
          <a:stretch>
            <a:fillRect/>
          </a:stretch>
        </p:blipFill>
        <p:spPr>
          <a:xfrm>
            <a:off x="1136348" y="1106187"/>
            <a:ext cx="5761020" cy="4709633"/>
          </a:xfrm>
          <a:prstGeom prst="rect">
            <a:avLst/>
          </a:prstGeom>
        </p:spPr>
      </p:pic>
      <p:sp>
        <p:nvSpPr>
          <p:cNvPr id="9" name="Content Placeholder 8">
            <a:extLst>
              <a:ext uri="{FF2B5EF4-FFF2-40B4-BE49-F238E27FC236}">
                <a16:creationId xmlns:a16="http://schemas.microsoft.com/office/drawing/2014/main" id="{FD81E278-E561-43D5-8A8F-CC336BFEF7A0}"/>
              </a:ext>
            </a:extLst>
          </p:cNvPr>
          <p:cNvSpPr>
            <a:spLocks noGrp="1"/>
          </p:cNvSpPr>
          <p:nvPr>
            <p:ph idx="1"/>
          </p:nvPr>
        </p:nvSpPr>
        <p:spPr>
          <a:xfrm>
            <a:off x="7554138" y="2273608"/>
            <a:ext cx="3159432" cy="3940925"/>
          </a:xfrm>
        </p:spPr>
        <p:txBody>
          <a:bodyPr>
            <a:normAutofit/>
          </a:bodyPr>
          <a:lstStyle/>
          <a:p>
            <a:r>
              <a:rPr lang="en-US" dirty="0"/>
              <a:t>Most of the SrStatus values are “Closed” which means that the service request has been addressed and closed by specific agency.</a:t>
            </a:r>
          </a:p>
        </p:txBody>
      </p:sp>
    </p:spTree>
    <p:extLst>
      <p:ext uri="{BB962C8B-B14F-4D97-AF65-F5344CB8AC3E}">
        <p14:creationId xmlns:p14="http://schemas.microsoft.com/office/powerpoint/2010/main" val="214447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55C727-384A-8204-336B-E9EE30512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A819245A-8513-5A5A-5C74-3AA1190B1D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 name="Straight Connector 5">
            <a:extLst>
              <a:ext uri="{FF2B5EF4-FFF2-40B4-BE49-F238E27FC236}">
                <a16:creationId xmlns:a16="http://schemas.microsoft.com/office/drawing/2014/main" id="{EB4B758B-FBFD-D0A1-C65F-5A16D06EB9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9610B43-C141-0EA5-0ADF-4A92905E93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 name="Rectangle 7">
            <a:extLst>
              <a:ext uri="{FF2B5EF4-FFF2-40B4-BE49-F238E27FC236}">
                <a16:creationId xmlns:a16="http://schemas.microsoft.com/office/drawing/2014/main" id="{C838913C-12EA-5A9C-8978-AA5B19260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0C3B29E-4B26-58CA-8C65-665D45E5E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Title 1">
            <a:extLst>
              <a:ext uri="{FF2B5EF4-FFF2-40B4-BE49-F238E27FC236}">
                <a16:creationId xmlns:a16="http://schemas.microsoft.com/office/drawing/2014/main" id="{932A0731-A161-B639-6D8F-5CFD1C16B44D}"/>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800" dirty="0"/>
              <a:t>Choosing the attributes for model building</a:t>
            </a:r>
          </a:p>
        </p:txBody>
      </p:sp>
      <p:cxnSp>
        <p:nvCxnSpPr>
          <p:cNvPr id="11" name="Straight Connector 10">
            <a:extLst>
              <a:ext uri="{FF2B5EF4-FFF2-40B4-BE49-F238E27FC236}">
                <a16:creationId xmlns:a16="http://schemas.microsoft.com/office/drawing/2014/main" id="{165393DC-B29E-BE74-AC12-3427650B6B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2" name="Group 11">
            <a:extLst>
              <a:ext uri="{FF2B5EF4-FFF2-40B4-BE49-F238E27FC236}">
                <a16:creationId xmlns:a16="http://schemas.microsoft.com/office/drawing/2014/main" id="{D3A45AA8-D76E-6DEF-033B-FD028B6346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13" name="Rectangle 12">
              <a:extLst>
                <a:ext uri="{FF2B5EF4-FFF2-40B4-BE49-F238E27FC236}">
                  <a16:creationId xmlns:a16="http://schemas.microsoft.com/office/drawing/2014/main" id="{D1E0F98A-1722-8A2B-D028-5F425F43B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BD0F4B5-6AE6-B085-10B9-B043FE5DF2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2BC2D5A2-4485-734B-BED7-74D0E873CB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EAFCAA9C-B1CB-DB92-87BF-F00AA8BCB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7" name="Content Placeholder 8" descr="Table&#10;&#10;Description automatically generated">
            <a:extLst>
              <a:ext uri="{FF2B5EF4-FFF2-40B4-BE49-F238E27FC236}">
                <a16:creationId xmlns:a16="http://schemas.microsoft.com/office/drawing/2014/main" id="{4109718D-5CB5-0CCB-48DF-BF5FF5CB8AF2}"/>
              </a:ext>
            </a:extLst>
          </p:cNvPr>
          <p:cNvPicPr>
            <a:picLocks noGrp="1" noChangeAspect="1"/>
          </p:cNvPicPr>
          <p:nvPr>
            <p:ph idx="1"/>
          </p:nvPr>
        </p:nvPicPr>
        <p:blipFill>
          <a:blip r:embed="rId3"/>
          <a:stretch>
            <a:fillRect/>
          </a:stretch>
        </p:blipFill>
        <p:spPr>
          <a:xfrm>
            <a:off x="4529138" y="1212288"/>
            <a:ext cx="6526212" cy="3647612"/>
          </a:xfrm>
        </p:spPr>
      </p:pic>
    </p:spTree>
    <p:extLst>
      <p:ext uri="{BB962C8B-B14F-4D97-AF65-F5344CB8AC3E}">
        <p14:creationId xmlns:p14="http://schemas.microsoft.com/office/powerpoint/2010/main" val="62978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D82AEF5-9165-8DA4-947F-EB08864F5EB6}"/>
              </a:ext>
            </a:extLst>
          </p:cNvPr>
          <p:cNvSpPr>
            <a:spLocks noGrp="1"/>
          </p:cNvSpPr>
          <p:nvPr>
            <p:ph type="title"/>
          </p:nvPr>
        </p:nvSpPr>
        <p:spPr>
          <a:xfrm>
            <a:off x="1451579" y="804519"/>
            <a:ext cx="9603275" cy="1049235"/>
          </a:xfrm>
        </p:spPr>
        <p:txBody>
          <a:bodyPr/>
          <a:lstStyle/>
          <a:p>
            <a:r>
              <a:rPr lang="en-US" dirty="0"/>
              <a:t>Model Building</a:t>
            </a:r>
          </a:p>
        </p:txBody>
      </p:sp>
      <p:sp>
        <p:nvSpPr>
          <p:cNvPr id="7" name="Content Placeholder 2">
            <a:extLst>
              <a:ext uri="{FF2B5EF4-FFF2-40B4-BE49-F238E27FC236}">
                <a16:creationId xmlns:a16="http://schemas.microsoft.com/office/drawing/2014/main" id="{A3B8EF41-A1D0-DDB9-DB88-7D602CA55209}"/>
              </a:ext>
            </a:extLst>
          </p:cNvPr>
          <p:cNvSpPr>
            <a:spLocks noGrp="1"/>
          </p:cNvSpPr>
          <p:nvPr>
            <p:ph idx="1"/>
          </p:nvPr>
        </p:nvSpPr>
        <p:spPr>
          <a:xfrm>
            <a:off x="1451580" y="2015732"/>
            <a:ext cx="5663924" cy="4227413"/>
          </a:xfrm>
        </p:spPr>
        <p:txBody>
          <a:bodyPr>
            <a:normAutofit/>
          </a:bodyPr>
          <a:lstStyle/>
          <a:p>
            <a:r>
              <a:rPr lang="en-US" dirty="0"/>
              <a:t>Initially Label Encoding is performed to convert the columns outcome, method_received and agency into numeric values.</a:t>
            </a:r>
          </a:p>
          <a:p>
            <a:r>
              <a:rPr lang="en-US" dirty="0"/>
              <a:t>The data is then split into training and testing sets in the ratio of 67:33, respectively. </a:t>
            </a:r>
          </a:p>
          <a:p>
            <a:r>
              <a:rPr lang="en-US" dirty="0"/>
              <a:t>A pipeline is built using Pipeline object from sklearn.pipeline. </a:t>
            </a:r>
          </a:p>
          <a:p>
            <a:r>
              <a:rPr lang="en-US" dirty="0"/>
              <a:t>Machine Learning Pipeline includes raw data input, features, outputs, the machine learning model and model parameters, and prediction outputs.</a:t>
            </a:r>
          </a:p>
        </p:txBody>
      </p:sp>
      <p:pic>
        <p:nvPicPr>
          <p:cNvPr id="9" name="Picture 8">
            <a:extLst>
              <a:ext uri="{FF2B5EF4-FFF2-40B4-BE49-F238E27FC236}">
                <a16:creationId xmlns:a16="http://schemas.microsoft.com/office/drawing/2014/main" id="{D960C35E-E714-4440-5A4B-0167C9310450}"/>
              </a:ext>
            </a:extLst>
          </p:cNvPr>
          <p:cNvPicPr>
            <a:picLocks noChangeAspect="1"/>
          </p:cNvPicPr>
          <p:nvPr/>
        </p:nvPicPr>
        <p:blipFill>
          <a:blip r:embed="rId2"/>
          <a:stretch>
            <a:fillRect/>
          </a:stretch>
        </p:blipFill>
        <p:spPr>
          <a:xfrm>
            <a:off x="7041930" y="1471448"/>
            <a:ext cx="4382815" cy="4109546"/>
          </a:xfrm>
          <a:prstGeom prst="rect">
            <a:avLst/>
          </a:prstGeom>
        </p:spPr>
      </p:pic>
    </p:spTree>
    <p:extLst>
      <p:ext uri="{BB962C8B-B14F-4D97-AF65-F5344CB8AC3E}">
        <p14:creationId xmlns:p14="http://schemas.microsoft.com/office/powerpoint/2010/main" val="2869174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4CC9-3F45-A7B4-7F67-E4E54BFEDBF5}"/>
              </a:ext>
            </a:extLst>
          </p:cNvPr>
          <p:cNvSpPr>
            <a:spLocks noGrp="1"/>
          </p:cNvSpPr>
          <p:nvPr>
            <p:ph type="title"/>
          </p:nvPr>
        </p:nvSpPr>
        <p:spPr>
          <a:xfrm>
            <a:off x="1371600" y="685800"/>
            <a:ext cx="9601200" cy="1132490"/>
          </a:xfrm>
        </p:spPr>
        <p:txBody>
          <a:bodyPr/>
          <a:lstStyle/>
          <a:p>
            <a:r>
              <a:rPr lang="en-US" dirty="0"/>
              <a:t>Code Snippets</a:t>
            </a:r>
          </a:p>
        </p:txBody>
      </p:sp>
      <p:pic>
        <p:nvPicPr>
          <p:cNvPr id="5" name="Content Placeholder 4">
            <a:extLst>
              <a:ext uri="{FF2B5EF4-FFF2-40B4-BE49-F238E27FC236}">
                <a16:creationId xmlns:a16="http://schemas.microsoft.com/office/drawing/2014/main" id="{32CD7D68-6585-56C4-2113-E1B062400517}"/>
              </a:ext>
            </a:extLst>
          </p:cNvPr>
          <p:cNvPicPr>
            <a:picLocks noGrp="1" noChangeAspect="1"/>
          </p:cNvPicPr>
          <p:nvPr>
            <p:ph idx="1"/>
          </p:nvPr>
        </p:nvPicPr>
        <p:blipFill>
          <a:blip r:embed="rId2"/>
          <a:stretch>
            <a:fillRect/>
          </a:stretch>
        </p:blipFill>
        <p:spPr>
          <a:xfrm>
            <a:off x="1552465" y="2296291"/>
            <a:ext cx="4699000" cy="596900"/>
          </a:xfrm>
        </p:spPr>
      </p:pic>
      <p:pic>
        <p:nvPicPr>
          <p:cNvPr id="7" name="Picture 6">
            <a:extLst>
              <a:ext uri="{FF2B5EF4-FFF2-40B4-BE49-F238E27FC236}">
                <a16:creationId xmlns:a16="http://schemas.microsoft.com/office/drawing/2014/main" id="{C28E6D5A-8636-7B84-AB6F-9047DAFECB22}"/>
              </a:ext>
            </a:extLst>
          </p:cNvPr>
          <p:cNvPicPr>
            <a:picLocks noChangeAspect="1"/>
          </p:cNvPicPr>
          <p:nvPr/>
        </p:nvPicPr>
        <p:blipFill>
          <a:blip r:embed="rId3"/>
          <a:stretch>
            <a:fillRect/>
          </a:stretch>
        </p:blipFill>
        <p:spPr>
          <a:xfrm>
            <a:off x="1552465" y="3017782"/>
            <a:ext cx="3327400" cy="596900"/>
          </a:xfrm>
          <a:prstGeom prst="rect">
            <a:avLst/>
          </a:prstGeom>
        </p:spPr>
      </p:pic>
      <p:pic>
        <p:nvPicPr>
          <p:cNvPr id="9" name="Picture 8">
            <a:extLst>
              <a:ext uri="{FF2B5EF4-FFF2-40B4-BE49-F238E27FC236}">
                <a16:creationId xmlns:a16="http://schemas.microsoft.com/office/drawing/2014/main" id="{B773375B-91D5-D1DE-D582-F3ABA72474A3}"/>
              </a:ext>
            </a:extLst>
          </p:cNvPr>
          <p:cNvPicPr>
            <a:picLocks noChangeAspect="1"/>
          </p:cNvPicPr>
          <p:nvPr/>
        </p:nvPicPr>
        <p:blipFill>
          <a:blip r:embed="rId4"/>
          <a:stretch>
            <a:fillRect/>
          </a:stretch>
        </p:blipFill>
        <p:spPr>
          <a:xfrm>
            <a:off x="1552465" y="3759417"/>
            <a:ext cx="6565900" cy="2235200"/>
          </a:xfrm>
          <a:prstGeom prst="rect">
            <a:avLst/>
          </a:prstGeom>
        </p:spPr>
      </p:pic>
    </p:spTree>
    <p:extLst>
      <p:ext uri="{BB962C8B-B14F-4D97-AF65-F5344CB8AC3E}">
        <p14:creationId xmlns:p14="http://schemas.microsoft.com/office/powerpoint/2010/main" val="1250724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BF2A8-DAB3-BA8B-65C1-C385761F765E}"/>
              </a:ext>
            </a:extLst>
          </p:cNvPr>
          <p:cNvSpPr>
            <a:spLocks noGrp="1"/>
          </p:cNvSpPr>
          <p:nvPr>
            <p:ph type="title"/>
          </p:nvPr>
        </p:nvSpPr>
        <p:spPr/>
        <p:txBody>
          <a:bodyPr/>
          <a:lstStyle/>
          <a:p>
            <a:endParaRPr lang="en-US"/>
          </a:p>
        </p:txBody>
      </p:sp>
      <p:pic>
        <p:nvPicPr>
          <p:cNvPr id="11" name="Content Placeholder 10">
            <a:extLst>
              <a:ext uri="{FF2B5EF4-FFF2-40B4-BE49-F238E27FC236}">
                <a16:creationId xmlns:a16="http://schemas.microsoft.com/office/drawing/2014/main" id="{0DD6FA89-5343-49AF-C68D-1D87E9665C0E}"/>
              </a:ext>
            </a:extLst>
          </p:cNvPr>
          <p:cNvPicPr>
            <a:picLocks noGrp="1" noChangeAspect="1"/>
          </p:cNvPicPr>
          <p:nvPr>
            <p:ph idx="1"/>
          </p:nvPr>
        </p:nvPicPr>
        <p:blipFill>
          <a:blip r:embed="rId2"/>
          <a:stretch>
            <a:fillRect/>
          </a:stretch>
        </p:blipFill>
        <p:spPr>
          <a:xfrm>
            <a:off x="1219200" y="370490"/>
            <a:ext cx="7594600" cy="2514600"/>
          </a:xfrm>
        </p:spPr>
      </p:pic>
      <p:pic>
        <p:nvPicPr>
          <p:cNvPr id="13" name="Picture 12">
            <a:extLst>
              <a:ext uri="{FF2B5EF4-FFF2-40B4-BE49-F238E27FC236}">
                <a16:creationId xmlns:a16="http://schemas.microsoft.com/office/drawing/2014/main" id="{6ED7F3A9-C930-0171-0C2D-D9FB507A400D}"/>
              </a:ext>
            </a:extLst>
          </p:cNvPr>
          <p:cNvPicPr>
            <a:picLocks noChangeAspect="1"/>
          </p:cNvPicPr>
          <p:nvPr/>
        </p:nvPicPr>
        <p:blipFill>
          <a:blip r:embed="rId3"/>
          <a:stretch>
            <a:fillRect/>
          </a:stretch>
        </p:blipFill>
        <p:spPr>
          <a:xfrm>
            <a:off x="1219200" y="3020629"/>
            <a:ext cx="7772400" cy="2436302"/>
          </a:xfrm>
          <a:prstGeom prst="rect">
            <a:avLst/>
          </a:prstGeom>
        </p:spPr>
      </p:pic>
    </p:spTree>
    <p:extLst>
      <p:ext uri="{BB962C8B-B14F-4D97-AF65-F5344CB8AC3E}">
        <p14:creationId xmlns:p14="http://schemas.microsoft.com/office/powerpoint/2010/main" val="488220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47C1-D170-82C9-3DF4-FABCEA83928A}"/>
              </a:ext>
            </a:extLst>
          </p:cNvPr>
          <p:cNvSpPr>
            <a:spLocks noGrp="1"/>
          </p:cNvSpPr>
          <p:nvPr>
            <p:ph type="title"/>
          </p:nvPr>
        </p:nvSpPr>
        <p:spPr/>
        <p:txBody>
          <a:bodyPr>
            <a:normAutofit/>
          </a:bodyPr>
          <a:lstStyle/>
          <a:p>
            <a:r>
              <a:rPr lang="en-US" sz="3600" dirty="0"/>
              <a:t>Model Evaluation</a:t>
            </a:r>
          </a:p>
        </p:txBody>
      </p:sp>
      <p:sp>
        <p:nvSpPr>
          <p:cNvPr id="3" name="Content Placeholder 2">
            <a:extLst>
              <a:ext uri="{FF2B5EF4-FFF2-40B4-BE49-F238E27FC236}">
                <a16:creationId xmlns:a16="http://schemas.microsoft.com/office/drawing/2014/main" id="{79E3B1EA-82DB-E519-6B46-F9FC57E2468B}"/>
              </a:ext>
            </a:extLst>
          </p:cNvPr>
          <p:cNvSpPr>
            <a:spLocks noGrp="1"/>
          </p:cNvSpPr>
          <p:nvPr>
            <p:ph idx="1"/>
          </p:nvPr>
        </p:nvSpPr>
        <p:spPr/>
        <p:txBody>
          <a:bodyPr/>
          <a:lstStyle/>
          <a:p>
            <a:r>
              <a:rPr lang="en-US" dirty="0"/>
              <a:t>Different Regression algorithms like Decision Tree Classifier and Random Forest Classifier are fit in the pipeline as part of model building.</a:t>
            </a:r>
          </a:p>
          <a:p>
            <a:r>
              <a:rPr lang="en-US" dirty="0"/>
              <a:t>Grid search is performed in order to search for the best parameters using GridSearchCV() from sklearn.model_selection and the results from GridSearchCV() are analyzed.</a:t>
            </a:r>
          </a:p>
          <a:p>
            <a:r>
              <a:rPr lang="en-US" dirty="0"/>
              <a:t>The Decision tree Regressor accuracy score is 68%.</a:t>
            </a:r>
          </a:p>
          <a:p>
            <a:r>
              <a:rPr lang="en-US" dirty="0"/>
              <a:t>The accuracy score of Random Forest Regressor is found to be 73%. </a:t>
            </a:r>
          </a:p>
          <a:p>
            <a:endParaRPr lang="en-US" dirty="0"/>
          </a:p>
        </p:txBody>
      </p:sp>
    </p:spTree>
    <p:extLst>
      <p:ext uri="{BB962C8B-B14F-4D97-AF65-F5344CB8AC3E}">
        <p14:creationId xmlns:p14="http://schemas.microsoft.com/office/powerpoint/2010/main" val="1854811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4815-214B-17AD-19BF-3B4B95EEF9DE}"/>
              </a:ext>
            </a:extLst>
          </p:cNvPr>
          <p:cNvSpPr>
            <a:spLocks noGrp="1"/>
          </p:cNvSpPr>
          <p:nvPr>
            <p:ph type="title"/>
          </p:nvPr>
        </p:nvSpPr>
        <p:spPr/>
        <p:txBody>
          <a:bodyPr/>
          <a:lstStyle/>
          <a:p>
            <a:endParaRPr lang="en-US" i="1" dirty="0">
              <a:latin typeface="APPLE CHANCERY" panose="03020702040506060504" pitchFamily="66" charset="-79"/>
              <a:cs typeface="APPLE CHANCERY" panose="03020702040506060504" pitchFamily="66" charset="-79"/>
            </a:endParaRPr>
          </a:p>
        </p:txBody>
      </p:sp>
      <p:sp>
        <p:nvSpPr>
          <p:cNvPr id="7" name="Content Placeholder 6">
            <a:extLst>
              <a:ext uri="{FF2B5EF4-FFF2-40B4-BE49-F238E27FC236}">
                <a16:creationId xmlns:a16="http://schemas.microsoft.com/office/drawing/2014/main" id="{836574AB-CC7D-B962-40D4-A8E3CE7469AF}"/>
              </a:ext>
            </a:extLst>
          </p:cNvPr>
          <p:cNvSpPr>
            <a:spLocks noGrp="1"/>
          </p:cNvSpPr>
          <p:nvPr>
            <p:ph idx="1"/>
          </p:nvPr>
        </p:nvSpPr>
        <p:spPr/>
        <p:txBody>
          <a:bodyPr>
            <a:normAutofit/>
          </a:bodyPr>
          <a:lstStyle/>
          <a:p>
            <a:pPr marL="0" indent="0">
              <a:buNone/>
            </a:pPr>
            <a:r>
              <a:rPr lang="en-US" sz="6000" i="1" dirty="0">
                <a:latin typeface="APPLE CHANCERY" panose="03020702040506060504" pitchFamily="66" charset="-79"/>
                <a:cs typeface="APPLE CHANCERY" panose="03020702040506060504" pitchFamily="66" charset="-79"/>
              </a:rPr>
              <a:t>        </a:t>
            </a:r>
          </a:p>
          <a:p>
            <a:pPr marL="0" indent="0">
              <a:buNone/>
            </a:pPr>
            <a:r>
              <a:rPr lang="en-US" sz="6000" i="1" dirty="0">
                <a:latin typeface="APPLE CHANCERY" panose="03020702040506060504" pitchFamily="66" charset="-79"/>
                <a:cs typeface="APPLE CHANCERY" panose="03020702040506060504" pitchFamily="66" charset="-79"/>
              </a:rPr>
              <a:t>        THANK YOU </a:t>
            </a:r>
          </a:p>
        </p:txBody>
      </p:sp>
    </p:spTree>
    <p:extLst>
      <p:ext uri="{BB962C8B-B14F-4D97-AF65-F5344CB8AC3E}">
        <p14:creationId xmlns:p14="http://schemas.microsoft.com/office/powerpoint/2010/main" val="98502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844D-C418-1357-8440-BC4F5857E0A8}"/>
              </a:ext>
            </a:extLst>
          </p:cNvPr>
          <p:cNvSpPr>
            <a:spLocks noGrp="1"/>
          </p:cNvSpPr>
          <p:nvPr>
            <p:ph type="title"/>
          </p:nvPr>
        </p:nvSpPr>
        <p:spPr>
          <a:xfrm>
            <a:off x="1371600" y="685800"/>
            <a:ext cx="9601200" cy="1363717"/>
          </a:xfrm>
        </p:spPr>
        <p:txBody>
          <a:bodyPr/>
          <a:lstStyle/>
          <a:p>
            <a:r>
              <a:rPr lang="en-US" dirty="0"/>
              <a:t>All about 3-1-1 </a:t>
            </a:r>
          </a:p>
        </p:txBody>
      </p:sp>
      <p:sp>
        <p:nvSpPr>
          <p:cNvPr id="3" name="Content Placeholder 2">
            <a:extLst>
              <a:ext uri="{FF2B5EF4-FFF2-40B4-BE49-F238E27FC236}">
                <a16:creationId xmlns:a16="http://schemas.microsoft.com/office/drawing/2014/main" id="{907A5FA7-276A-9F5A-2B38-BABFD23D0812}"/>
              </a:ext>
            </a:extLst>
          </p:cNvPr>
          <p:cNvSpPr>
            <a:spLocks noGrp="1"/>
          </p:cNvSpPr>
          <p:nvPr>
            <p:ph idx="1"/>
          </p:nvPr>
        </p:nvSpPr>
        <p:spPr/>
        <p:txBody>
          <a:bodyPr/>
          <a:lstStyle/>
          <a:p>
            <a:r>
              <a:rPr lang="en-US" dirty="0"/>
              <a:t>Well, Its like 9-1-1, but for non-emergencies. </a:t>
            </a:r>
          </a:p>
          <a:p>
            <a:r>
              <a:rPr lang="en-US" dirty="0"/>
              <a:t>It is how we can report issues within a city such as tree down, potholes on road, trash problems, also some cities rely on communities to help homeless that might need assistance. </a:t>
            </a:r>
          </a:p>
          <a:p>
            <a:r>
              <a:rPr lang="en-US" dirty="0"/>
              <a:t>311 is how citizens in a community can help bring awareness in non-emergency issues and make sure authorities are aware that they exist.</a:t>
            </a:r>
          </a:p>
          <a:p>
            <a:r>
              <a:rPr lang="en-US" dirty="0"/>
              <a:t>The open format allows municipalities to store and provide access to 311 data in a way that uses the same vocabulary, allowing it to be easily shared between providers, and aggregated across many location.</a:t>
            </a:r>
          </a:p>
          <a:p>
            <a:endParaRPr lang="en-US" dirty="0"/>
          </a:p>
        </p:txBody>
      </p:sp>
      <p:pic>
        <p:nvPicPr>
          <p:cNvPr id="5" name="Picture 4">
            <a:extLst>
              <a:ext uri="{FF2B5EF4-FFF2-40B4-BE49-F238E27FC236}">
                <a16:creationId xmlns:a16="http://schemas.microsoft.com/office/drawing/2014/main" id="{FD0DF303-8ACB-FB90-7CE8-C8BBE0A063E0}"/>
              </a:ext>
            </a:extLst>
          </p:cNvPr>
          <p:cNvPicPr>
            <a:picLocks noChangeAspect="1"/>
          </p:cNvPicPr>
          <p:nvPr/>
        </p:nvPicPr>
        <p:blipFill>
          <a:blip r:embed="rId2"/>
          <a:stretch>
            <a:fillRect/>
          </a:stretch>
        </p:blipFill>
        <p:spPr>
          <a:xfrm>
            <a:off x="7588469" y="378347"/>
            <a:ext cx="2498396" cy="2263253"/>
          </a:xfrm>
          <a:prstGeom prst="rect">
            <a:avLst/>
          </a:prstGeom>
        </p:spPr>
      </p:pic>
    </p:spTree>
    <p:extLst>
      <p:ext uri="{BB962C8B-B14F-4D97-AF65-F5344CB8AC3E}">
        <p14:creationId xmlns:p14="http://schemas.microsoft.com/office/powerpoint/2010/main" val="1199214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3FF3-7161-A04F-8B48-9F8DA96A586C}"/>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D85E6E53-24ED-4E4C-B483-2BFBE315CAE4}"/>
              </a:ext>
            </a:extLst>
          </p:cNvPr>
          <p:cNvSpPr>
            <a:spLocks noGrp="1"/>
          </p:cNvSpPr>
          <p:nvPr>
            <p:ph idx="1"/>
          </p:nvPr>
        </p:nvSpPr>
        <p:spPr/>
        <p:txBody>
          <a:bodyPr/>
          <a:lstStyle/>
          <a:p>
            <a:r>
              <a:rPr lang="en-US" dirty="0"/>
              <a:t>The main objective of this project is to predict the outcome of the service request received based on the agency type and the method it was received.</a:t>
            </a:r>
          </a:p>
          <a:p>
            <a:r>
              <a:rPr lang="en-US" dirty="0"/>
              <a:t>The Dataset is obtained from </a:t>
            </a:r>
            <a:r>
              <a:rPr lang="en-US" dirty="0">
                <a:hlinkClick r:id="rId2"/>
              </a:rPr>
              <a:t>Open Baltimore</a:t>
            </a:r>
            <a:r>
              <a:rPr lang="en-US" dirty="0"/>
              <a:t>. This website consists of all the open data related to the city of Baltimore, MD.</a:t>
            </a:r>
          </a:p>
          <a:p>
            <a:r>
              <a:rPr lang="en-US" dirty="0"/>
              <a:t>3-1-1 connects Baltimore citizens, businesses &amp; visitors with a vast array of city services, programs, and information. </a:t>
            </a:r>
          </a:p>
          <a:p>
            <a:r>
              <a:rPr lang="en-US" dirty="0"/>
              <a:t>Customers can request a service either by a live-agent phone call or through the self-service web or mobile portal.</a:t>
            </a:r>
          </a:p>
        </p:txBody>
      </p:sp>
    </p:spTree>
    <p:extLst>
      <p:ext uri="{BB962C8B-B14F-4D97-AF65-F5344CB8AC3E}">
        <p14:creationId xmlns:p14="http://schemas.microsoft.com/office/powerpoint/2010/main" val="1118812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CB7C1-253E-BE4A-A295-D2B2899670B9}"/>
              </a:ext>
            </a:extLst>
          </p:cNvPr>
          <p:cNvSpPr>
            <a:spLocks noGrp="1"/>
          </p:cNvSpPr>
          <p:nvPr>
            <p:ph type="title"/>
          </p:nvPr>
        </p:nvSpPr>
        <p:spPr/>
        <p:txBody>
          <a:bodyPr/>
          <a:lstStyle/>
          <a:p>
            <a:r>
              <a:rPr lang="en-US" dirty="0"/>
              <a:t>The key attributes of the dataset are:</a:t>
            </a:r>
          </a:p>
        </p:txBody>
      </p:sp>
      <p:sp>
        <p:nvSpPr>
          <p:cNvPr id="3" name="Content Placeholder 2">
            <a:extLst>
              <a:ext uri="{FF2B5EF4-FFF2-40B4-BE49-F238E27FC236}">
                <a16:creationId xmlns:a16="http://schemas.microsoft.com/office/drawing/2014/main" id="{1D17F6D6-3888-594B-B27E-43B0744C7846}"/>
              </a:ext>
            </a:extLst>
          </p:cNvPr>
          <p:cNvSpPr>
            <a:spLocks noGrp="1"/>
          </p:cNvSpPr>
          <p:nvPr>
            <p:ph idx="1"/>
          </p:nvPr>
        </p:nvSpPr>
        <p:spPr/>
        <p:txBody>
          <a:bodyPr/>
          <a:lstStyle/>
          <a:p>
            <a:r>
              <a:rPr lang="en-US" dirty="0"/>
              <a:t>SrType: Type of Service Requested</a:t>
            </a:r>
          </a:p>
          <a:p>
            <a:r>
              <a:rPr lang="en-US" dirty="0"/>
              <a:t>Methodreceived: How the service is received either by API, Phone or Internal.</a:t>
            </a:r>
          </a:p>
          <a:p>
            <a:r>
              <a:rPr lang="en-US" dirty="0"/>
              <a:t>SrStatus: Present Status of the Service </a:t>
            </a:r>
          </a:p>
          <a:p>
            <a:r>
              <a:rPr lang="en-US" dirty="0"/>
              <a:t>Agency: Agency to which the service belongs</a:t>
            </a:r>
          </a:p>
          <a:p>
            <a:r>
              <a:rPr lang="en-US" dirty="0"/>
              <a:t>Outcome: Outcome of the service</a:t>
            </a:r>
          </a:p>
        </p:txBody>
      </p:sp>
    </p:spTree>
    <p:extLst>
      <p:ext uri="{BB962C8B-B14F-4D97-AF65-F5344CB8AC3E}">
        <p14:creationId xmlns:p14="http://schemas.microsoft.com/office/powerpoint/2010/main" val="213029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74801-2660-89E2-D071-1CFCCFEF0E1A}"/>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BA44D2B9-6273-F905-BF3E-6FED783C992F}"/>
              </a:ext>
            </a:extLst>
          </p:cNvPr>
          <p:cNvSpPr>
            <a:spLocks noGrp="1"/>
          </p:cNvSpPr>
          <p:nvPr>
            <p:ph idx="1"/>
          </p:nvPr>
        </p:nvSpPr>
        <p:spPr/>
        <p:txBody>
          <a:bodyPr/>
          <a:lstStyle/>
          <a:p>
            <a:r>
              <a:rPr lang="en-US" dirty="0"/>
              <a:t>Some unwanted columns such as longitude, latitude are dropped as they have nothing to do with modelling and all.</a:t>
            </a:r>
          </a:p>
          <a:p>
            <a:r>
              <a:rPr lang="en-US" dirty="0"/>
              <a:t>Also, the rows which contains Null values are removed as they do not make any difference in further steps such as EDA and Model Building. </a:t>
            </a:r>
          </a:p>
          <a:p>
            <a:r>
              <a:rPr lang="en-US" dirty="0"/>
              <a:t>The column “</a:t>
            </a:r>
            <a:r>
              <a:rPr lang="en-US" u="sng" dirty="0"/>
              <a:t>Policepost”</a:t>
            </a:r>
            <a:r>
              <a:rPr lang="en-US" dirty="0"/>
              <a:t> contains most of its values as Null values and so the column is dropped.</a:t>
            </a:r>
          </a:p>
          <a:p>
            <a:r>
              <a:rPr lang="en-US" dirty="0"/>
              <a:t>Later Exploratory Data Analysis is performed on the final data followed by Model building and Model Evaluation.</a:t>
            </a:r>
          </a:p>
        </p:txBody>
      </p:sp>
    </p:spTree>
    <p:extLst>
      <p:ext uri="{BB962C8B-B14F-4D97-AF65-F5344CB8AC3E}">
        <p14:creationId xmlns:p14="http://schemas.microsoft.com/office/powerpoint/2010/main" val="2164126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765DD-6CE0-1F43-8AA9-9C371B8A69BD}"/>
              </a:ext>
            </a:extLst>
          </p:cNvPr>
          <p:cNvSpPr>
            <a:spLocks noGrp="1"/>
          </p:cNvSpPr>
          <p:nvPr>
            <p:ph type="title"/>
          </p:nvPr>
        </p:nvSpPr>
        <p:spPr>
          <a:xfrm>
            <a:off x="7218030" y="804520"/>
            <a:ext cx="3520367" cy="587135"/>
          </a:xfrm>
        </p:spPr>
        <p:txBody>
          <a:bodyPr>
            <a:normAutofit/>
          </a:bodyPr>
          <a:lstStyle/>
          <a:p>
            <a:r>
              <a:rPr lang="en-US" sz="2800" dirty="0"/>
              <a:t>Method Received</a:t>
            </a:r>
          </a:p>
        </p:txBody>
      </p:sp>
      <p:pic>
        <p:nvPicPr>
          <p:cNvPr id="5" name="Content Placeholder 4" descr="Chart, pie chart&#10;&#10;Description automatically generated">
            <a:extLst>
              <a:ext uri="{FF2B5EF4-FFF2-40B4-BE49-F238E27FC236}">
                <a16:creationId xmlns:a16="http://schemas.microsoft.com/office/drawing/2014/main" id="{BD581DBC-C299-DE44-B7F5-37F9E1DBAA2E}"/>
              </a:ext>
            </a:extLst>
          </p:cNvPr>
          <p:cNvPicPr>
            <a:picLocks noChangeAspect="1"/>
          </p:cNvPicPr>
          <p:nvPr/>
        </p:nvPicPr>
        <p:blipFill>
          <a:blip r:embed="rId2"/>
          <a:stretch>
            <a:fillRect/>
          </a:stretch>
        </p:blipFill>
        <p:spPr>
          <a:xfrm>
            <a:off x="1453603" y="804520"/>
            <a:ext cx="5097518" cy="3005958"/>
          </a:xfrm>
          <a:prstGeom prst="rect">
            <a:avLst/>
          </a:prstGeom>
        </p:spPr>
      </p:pic>
      <p:sp>
        <p:nvSpPr>
          <p:cNvPr id="9" name="Content Placeholder 8">
            <a:extLst>
              <a:ext uri="{FF2B5EF4-FFF2-40B4-BE49-F238E27FC236}">
                <a16:creationId xmlns:a16="http://schemas.microsoft.com/office/drawing/2014/main" id="{99B50CB6-9998-47C5-B0AB-0108FF60A962}"/>
              </a:ext>
            </a:extLst>
          </p:cNvPr>
          <p:cNvSpPr>
            <a:spLocks noGrp="1"/>
          </p:cNvSpPr>
          <p:nvPr>
            <p:ph idx="1"/>
          </p:nvPr>
        </p:nvSpPr>
        <p:spPr>
          <a:xfrm>
            <a:off x="7218029" y="2015732"/>
            <a:ext cx="4198908" cy="3450613"/>
          </a:xfrm>
        </p:spPr>
        <p:txBody>
          <a:bodyPr>
            <a:normAutofit/>
          </a:bodyPr>
          <a:lstStyle/>
          <a:p>
            <a:r>
              <a:rPr lang="en-US" dirty="0"/>
              <a:t>We can see from the pie chart which is plotted for method received shows that most of the service requests are received by Phone followed by API, System and Internal when compared to the others. </a:t>
            </a:r>
          </a:p>
        </p:txBody>
      </p:sp>
      <p:pic>
        <p:nvPicPr>
          <p:cNvPr id="3" name="Picture 2">
            <a:extLst>
              <a:ext uri="{FF2B5EF4-FFF2-40B4-BE49-F238E27FC236}">
                <a16:creationId xmlns:a16="http://schemas.microsoft.com/office/drawing/2014/main" id="{360D4CA8-2024-1260-9794-B758D89F4963}"/>
              </a:ext>
            </a:extLst>
          </p:cNvPr>
          <p:cNvPicPr>
            <a:picLocks noChangeAspect="1"/>
          </p:cNvPicPr>
          <p:nvPr/>
        </p:nvPicPr>
        <p:blipFill>
          <a:blip r:embed="rId3"/>
          <a:stretch>
            <a:fillRect/>
          </a:stretch>
        </p:blipFill>
        <p:spPr>
          <a:xfrm>
            <a:off x="1555531" y="4014951"/>
            <a:ext cx="4303986" cy="2585546"/>
          </a:xfrm>
          <a:prstGeom prst="rect">
            <a:avLst/>
          </a:prstGeom>
        </p:spPr>
      </p:pic>
    </p:spTree>
    <p:extLst>
      <p:ext uri="{BB962C8B-B14F-4D97-AF65-F5344CB8AC3E}">
        <p14:creationId xmlns:p14="http://schemas.microsoft.com/office/powerpoint/2010/main" val="1115194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9BEEF-4122-6047-9826-DDEE6E314603}"/>
              </a:ext>
            </a:extLst>
          </p:cNvPr>
          <p:cNvSpPr>
            <a:spLocks noGrp="1"/>
          </p:cNvSpPr>
          <p:nvPr>
            <p:ph type="title"/>
          </p:nvPr>
        </p:nvSpPr>
        <p:spPr>
          <a:xfrm>
            <a:off x="7218030" y="804520"/>
            <a:ext cx="3520367" cy="1049235"/>
          </a:xfrm>
        </p:spPr>
        <p:txBody>
          <a:bodyPr>
            <a:normAutofit/>
          </a:bodyPr>
          <a:lstStyle/>
          <a:p>
            <a:r>
              <a:rPr lang="en-US" dirty="0"/>
              <a:t>Agency types</a:t>
            </a:r>
          </a:p>
        </p:txBody>
      </p:sp>
      <p:pic>
        <p:nvPicPr>
          <p:cNvPr id="5" name="Content Placeholder 4" descr="Chart, histogram&#10;&#10;Description automatically generated">
            <a:extLst>
              <a:ext uri="{FF2B5EF4-FFF2-40B4-BE49-F238E27FC236}">
                <a16:creationId xmlns:a16="http://schemas.microsoft.com/office/drawing/2014/main" id="{392D6E55-3FDB-934F-9B5A-BB859F754A2B}"/>
              </a:ext>
            </a:extLst>
          </p:cNvPr>
          <p:cNvPicPr>
            <a:picLocks noChangeAspect="1"/>
          </p:cNvPicPr>
          <p:nvPr/>
        </p:nvPicPr>
        <p:blipFill>
          <a:blip r:embed="rId2"/>
          <a:stretch>
            <a:fillRect/>
          </a:stretch>
        </p:blipFill>
        <p:spPr>
          <a:xfrm>
            <a:off x="1228386" y="943782"/>
            <a:ext cx="5782014" cy="5015584"/>
          </a:xfrm>
          <a:prstGeom prst="rect">
            <a:avLst/>
          </a:prstGeom>
        </p:spPr>
      </p:pic>
      <p:sp>
        <p:nvSpPr>
          <p:cNvPr id="9" name="Content Placeholder 8">
            <a:extLst>
              <a:ext uri="{FF2B5EF4-FFF2-40B4-BE49-F238E27FC236}">
                <a16:creationId xmlns:a16="http://schemas.microsoft.com/office/drawing/2014/main" id="{AE6CFCA4-4C63-41FE-8342-E32F3B888B9E}"/>
              </a:ext>
            </a:extLst>
          </p:cNvPr>
          <p:cNvSpPr>
            <a:spLocks noGrp="1"/>
          </p:cNvSpPr>
          <p:nvPr>
            <p:ph idx="1"/>
          </p:nvPr>
        </p:nvSpPr>
        <p:spPr>
          <a:xfrm>
            <a:off x="7218029" y="2015732"/>
            <a:ext cx="3520368" cy="3450613"/>
          </a:xfrm>
        </p:spPr>
        <p:txBody>
          <a:bodyPr>
            <a:normAutofit/>
          </a:bodyPr>
          <a:lstStyle/>
          <a:p>
            <a:r>
              <a:rPr lang="en-US" dirty="0"/>
              <a:t>Out of the 19 kinds of agencies present, only 10 of the agencies have a </a:t>
            </a:r>
            <a:r>
              <a:rPr lang="en-US" dirty="0" err="1"/>
              <a:t>meaningfull</a:t>
            </a:r>
            <a:r>
              <a:rPr lang="en-US" dirty="0"/>
              <a:t> value of requests when compared to the rest of the other agencies.</a:t>
            </a:r>
          </a:p>
        </p:txBody>
      </p:sp>
    </p:spTree>
    <p:extLst>
      <p:ext uri="{BB962C8B-B14F-4D97-AF65-F5344CB8AC3E}">
        <p14:creationId xmlns:p14="http://schemas.microsoft.com/office/powerpoint/2010/main" val="3554610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097D5-4AD0-E486-6889-4C22B6767259}"/>
              </a:ext>
            </a:extLst>
          </p:cNvPr>
          <p:cNvSpPr>
            <a:spLocks noGrp="1"/>
          </p:cNvSpPr>
          <p:nvPr>
            <p:ph type="title"/>
          </p:nvPr>
        </p:nvSpPr>
        <p:spPr>
          <a:xfrm>
            <a:off x="1371600" y="685800"/>
            <a:ext cx="3904593" cy="1058917"/>
          </a:xfrm>
        </p:spPr>
        <p:txBody>
          <a:bodyPr/>
          <a:lstStyle/>
          <a:p>
            <a:r>
              <a:rPr lang="en-US" dirty="0"/>
              <a:t>Agency Types</a:t>
            </a:r>
          </a:p>
        </p:txBody>
      </p:sp>
      <p:sp>
        <p:nvSpPr>
          <p:cNvPr id="3" name="Content Placeholder 2">
            <a:extLst>
              <a:ext uri="{FF2B5EF4-FFF2-40B4-BE49-F238E27FC236}">
                <a16:creationId xmlns:a16="http://schemas.microsoft.com/office/drawing/2014/main" id="{D0A95EC4-BCB9-AF6C-97E5-EBEE6C37F9E2}"/>
              </a:ext>
            </a:extLst>
          </p:cNvPr>
          <p:cNvSpPr>
            <a:spLocks noGrp="1"/>
          </p:cNvSpPr>
          <p:nvPr>
            <p:ph idx="1"/>
          </p:nvPr>
        </p:nvSpPr>
        <p:spPr>
          <a:xfrm>
            <a:off x="1371600" y="1744717"/>
            <a:ext cx="4258880" cy="3384331"/>
          </a:xfrm>
        </p:spPr>
        <p:txBody>
          <a:bodyPr>
            <a:normAutofit/>
          </a:bodyPr>
          <a:lstStyle/>
          <a:p>
            <a:r>
              <a:rPr lang="en-US" dirty="0"/>
              <a:t>We can see some agencies such as Liquor Board, Public work,  BCIT, Mayor’s Office, Police department, General Services, City Council, Public Schools have almost negligible values when compared to other agencies </a:t>
            </a:r>
          </a:p>
          <a:p>
            <a:r>
              <a:rPr lang="en-US" dirty="0"/>
              <a:t>So, we can get better modelling results if we drop the agencies with less values. </a:t>
            </a:r>
          </a:p>
        </p:txBody>
      </p:sp>
      <p:pic>
        <p:nvPicPr>
          <p:cNvPr id="8" name="Picture 7">
            <a:extLst>
              <a:ext uri="{FF2B5EF4-FFF2-40B4-BE49-F238E27FC236}">
                <a16:creationId xmlns:a16="http://schemas.microsoft.com/office/drawing/2014/main" id="{D81862CD-04E8-06B4-9435-EDE15EB81C8E}"/>
              </a:ext>
            </a:extLst>
          </p:cNvPr>
          <p:cNvPicPr>
            <a:picLocks noChangeAspect="1"/>
          </p:cNvPicPr>
          <p:nvPr/>
        </p:nvPicPr>
        <p:blipFill>
          <a:blip r:embed="rId2"/>
          <a:stretch>
            <a:fillRect/>
          </a:stretch>
        </p:blipFill>
        <p:spPr>
          <a:xfrm>
            <a:off x="5493846" y="1323646"/>
            <a:ext cx="6375400" cy="4876800"/>
          </a:xfrm>
          <a:prstGeom prst="rect">
            <a:avLst/>
          </a:prstGeom>
        </p:spPr>
      </p:pic>
    </p:spTree>
    <p:extLst>
      <p:ext uri="{BB962C8B-B14F-4D97-AF65-F5344CB8AC3E}">
        <p14:creationId xmlns:p14="http://schemas.microsoft.com/office/powerpoint/2010/main" val="1399215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F81-C280-9840-A552-78FBD76F4B48}"/>
              </a:ext>
            </a:extLst>
          </p:cNvPr>
          <p:cNvSpPr>
            <a:spLocks noGrp="1"/>
          </p:cNvSpPr>
          <p:nvPr>
            <p:ph type="title"/>
          </p:nvPr>
        </p:nvSpPr>
        <p:spPr>
          <a:xfrm>
            <a:off x="7555992" y="707475"/>
            <a:ext cx="3157577" cy="1312001"/>
          </a:xfrm>
        </p:spPr>
        <p:txBody>
          <a:bodyPr anchor="t">
            <a:normAutofit fontScale="90000"/>
          </a:bodyPr>
          <a:lstStyle/>
          <a:p>
            <a:r>
              <a:rPr lang="en-US" sz="4000" dirty="0"/>
              <a:t>Service Type (Srtype)</a:t>
            </a:r>
            <a:br>
              <a:rPr lang="en-US" sz="2800" dirty="0"/>
            </a:br>
            <a:endParaRPr lang="en-US" sz="2800" dirty="0"/>
          </a:p>
        </p:txBody>
      </p:sp>
      <p:pic>
        <p:nvPicPr>
          <p:cNvPr id="5" name="Content Placeholder 4" descr="Chart, histogram&#10;&#10;Description automatically generated">
            <a:extLst>
              <a:ext uri="{FF2B5EF4-FFF2-40B4-BE49-F238E27FC236}">
                <a16:creationId xmlns:a16="http://schemas.microsoft.com/office/drawing/2014/main" id="{EF6695E1-60E0-EC47-B890-7167AA8C7268}"/>
              </a:ext>
            </a:extLst>
          </p:cNvPr>
          <p:cNvPicPr>
            <a:picLocks noChangeAspect="1"/>
          </p:cNvPicPr>
          <p:nvPr/>
        </p:nvPicPr>
        <p:blipFill>
          <a:blip r:embed="rId2"/>
          <a:stretch>
            <a:fillRect/>
          </a:stretch>
        </p:blipFill>
        <p:spPr>
          <a:xfrm>
            <a:off x="1136348" y="620110"/>
            <a:ext cx="6417790" cy="5833241"/>
          </a:xfrm>
          <a:prstGeom prst="rect">
            <a:avLst/>
          </a:prstGeom>
        </p:spPr>
      </p:pic>
      <p:sp>
        <p:nvSpPr>
          <p:cNvPr id="9" name="Content Placeholder 8">
            <a:extLst>
              <a:ext uri="{FF2B5EF4-FFF2-40B4-BE49-F238E27FC236}">
                <a16:creationId xmlns:a16="http://schemas.microsoft.com/office/drawing/2014/main" id="{CD14CFAF-5D37-4963-A131-2EAE78DAC1E5}"/>
              </a:ext>
            </a:extLst>
          </p:cNvPr>
          <p:cNvSpPr>
            <a:spLocks noGrp="1"/>
          </p:cNvSpPr>
          <p:nvPr>
            <p:ph idx="1"/>
          </p:nvPr>
        </p:nvSpPr>
        <p:spPr>
          <a:xfrm>
            <a:off x="7554138" y="2273608"/>
            <a:ext cx="3159432" cy="3940925"/>
          </a:xfrm>
        </p:spPr>
        <p:txBody>
          <a:bodyPr>
            <a:normAutofit/>
          </a:bodyPr>
          <a:lstStyle/>
          <a:p>
            <a:r>
              <a:rPr lang="en-US" dirty="0"/>
              <a:t>There are 306 kinds of service types out of which only some have a reasonable value.</a:t>
            </a:r>
          </a:p>
        </p:txBody>
      </p:sp>
    </p:spTree>
    <p:extLst>
      <p:ext uri="{BB962C8B-B14F-4D97-AF65-F5344CB8AC3E}">
        <p14:creationId xmlns:p14="http://schemas.microsoft.com/office/powerpoint/2010/main" val="27532135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{1943CA53-A666-3345-8EBA-DA1D036619AC}tf10001072</Template>
  <TotalTime>4608</TotalTime>
  <Words>802</Words>
  <Application>Microsoft Macintosh PowerPoint</Application>
  <PresentationFormat>Widescreen</PresentationFormat>
  <Paragraphs>62</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APPLE CHANCERY</vt:lpstr>
      <vt:lpstr>Franklin Gothic Book</vt:lpstr>
      <vt:lpstr>Crop</vt:lpstr>
      <vt:lpstr>Predicting the Outcome of The service request based on the Agency and Method received</vt:lpstr>
      <vt:lpstr>All about 3-1-1 </vt:lpstr>
      <vt:lpstr>Objective</vt:lpstr>
      <vt:lpstr>The key attributes of the dataset are:</vt:lpstr>
      <vt:lpstr>Data Cleaning</vt:lpstr>
      <vt:lpstr>Method Received</vt:lpstr>
      <vt:lpstr>Agency types</vt:lpstr>
      <vt:lpstr>Agency Types</vt:lpstr>
      <vt:lpstr>Service Type (Srtype) </vt:lpstr>
      <vt:lpstr>Various Service Requests</vt:lpstr>
      <vt:lpstr>Various  Outcomes</vt:lpstr>
      <vt:lpstr>Value counts of Outcomes</vt:lpstr>
      <vt:lpstr>Service Status (SrStatus)</vt:lpstr>
      <vt:lpstr>Choosing the attributes for model building</vt:lpstr>
      <vt:lpstr>Model Building</vt:lpstr>
      <vt:lpstr>Code Snippets</vt:lpstr>
      <vt:lpstr>PowerPoint Presentation</vt:lpstr>
      <vt:lpstr>Model Evaluation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Outcome of The service request based on the Agency and Method received</dc:title>
  <dc:creator>Sree Harsha Balusu</dc:creator>
  <cp:lastModifiedBy>Sree Harsha Balusu</cp:lastModifiedBy>
  <cp:revision>2</cp:revision>
  <dcterms:created xsi:type="dcterms:W3CDTF">2022-06-22T22:59:58Z</dcterms:created>
  <dcterms:modified xsi:type="dcterms:W3CDTF">2022-08-20T19:09:11Z</dcterms:modified>
</cp:coreProperties>
</file>