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5"/>
  </p:sldMasterIdLst>
  <p:notesMasterIdLst>
    <p:notesMasterId r:id="rId23"/>
  </p:notesMasterIdLst>
  <p:handoutMasterIdLst>
    <p:handoutMasterId r:id="rId24"/>
  </p:handoutMasterIdLst>
  <p:sldIdLst>
    <p:sldId id="1519" r:id="rId6"/>
    <p:sldId id="1553" r:id="rId7"/>
    <p:sldId id="1567" r:id="rId8"/>
    <p:sldId id="1554" r:id="rId9"/>
    <p:sldId id="1549" r:id="rId10"/>
    <p:sldId id="1568" r:id="rId11"/>
    <p:sldId id="1555" r:id="rId12"/>
    <p:sldId id="1569" r:id="rId13"/>
    <p:sldId id="1571" r:id="rId14"/>
    <p:sldId id="1572" r:id="rId15"/>
    <p:sldId id="1529" r:id="rId16"/>
    <p:sldId id="1573" r:id="rId17"/>
    <p:sldId id="1575" r:id="rId18"/>
    <p:sldId id="1548" r:id="rId19"/>
    <p:sldId id="1576" r:id="rId20"/>
    <p:sldId id="1532" r:id="rId21"/>
    <p:sldId id="1563" r:id="rId2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B900"/>
    <a:srgbClr val="FF8C00"/>
    <a:srgbClr val="D83B01"/>
    <a:srgbClr val="107C10"/>
    <a:srgbClr val="000000"/>
    <a:srgbClr val="353535"/>
    <a:srgbClr val="FF5050"/>
    <a:srgbClr val="EAEAEA"/>
    <a:srgbClr val="00BC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2136" autoAdjust="0"/>
  </p:normalViewPr>
  <p:slideViewPr>
    <p:cSldViewPr>
      <p:cViewPr varScale="1">
        <p:scale>
          <a:sx n="62" d="100"/>
          <a:sy n="62" d="100"/>
        </p:scale>
        <p:origin x="668" y="5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howGuides="1">
      <p:cViewPr varScale="1">
        <p:scale>
          <a:sx n="83" d="100"/>
          <a:sy n="83" d="100"/>
        </p:scale>
        <p:origin x="307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6/30/2023 2:08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6/30/2023 2:07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683C9CD-37C6-4B53-B210-CC8F66F90493}" type="datetime8">
              <a:rPr lang="en-US" smtClean="0"/>
              <a:t>6/30/2023 2:07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58773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651" rtl="0" eaLnBrk="1" fontAlgn="auto" latinLnBrk="0" hangingPunct="1">
              <a:lnSpc>
                <a:spcPct val="90000"/>
              </a:lnSpc>
              <a:spcBef>
                <a:spcPts val="0"/>
              </a:spcBef>
              <a:spcAft>
                <a:spcPts val="340"/>
              </a:spcAft>
              <a:buClrTx/>
              <a:buSzTx/>
              <a:buFontTx/>
              <a:buNone/>
              <a:tabLst/>
              <a:defRPr/>
            </a:pPr>
            <a:r>
              <a:rPr lang="en-US" b="1" noProof="0" dirty="0"/>
              <a:t>Key message: </a:t>
            </a:r>
          </a:p>
          <a:p>
            <a:r>
              <a:rPr lang="en-US" sz="900" kern="1200" dirty="0">
                <a:solidFill>
                  <a:schemeClr val="tx1"/>
                </a:solidFill>
                <a:latin typeface="Segoe UI" pitchFamily="34" charset="0"/>
                <a:ea typeface="+mn-ea"/>
                <a:cs typeface="+mn-cs"/>
              </a:rPr>
              <a:t>Please ensure that your objectives are SMART (defined below). </a:t>
            </a:r>
            <a:r>
              <a:rPr lang="en-US" sz="900" b="1" kern="1200" dirty="0">
                <a:solidFill>
                  <a:schemeClr val="tx1"/>
                </a:solidFill>
                <a:latin typeface="Segoe UI" pitchFamily="34" charset="0"/>
                <a:ea typeface="+mn-ea"/>
                <a:cs typeface="+mn-cs"/>
              </a:rPr>
              <a:t>If you have questions, please contact CSS Learning at servicesuptc@microsoft.com. </a:t>
            </a:r>
            <a:endParaRPr lang="en-US" sz="900" kern="1200" dirty="0">
              <a:solidFill>
                <a:schemeClr val="tx1"/>
              </a:solidFill>
              <a:latin typeface="Segoe UI" pitchFamily="34" charset="0"/>
              <a:ea typeface="+mn-ea"/>
              <a:cs typeface="+mn-cs"/>
            </a:endParaRPr>
          </a:p>
          <a:p>
            <a:endParaRPr lang="en-US" sz="900" kern="1200" dirty="0">
              <a:solidFill>
                <a:schemeClr val="tx1"/>
              </a:solidFill>
              <a:latin typeface="Segoe UI" pitchFamily="34" charset="0"/>
              <a:ea typeface="+mn-ea"/>
              <a:cs typeface="+mn-cs"/>
            </a:endParaRPr>
          </a:p>
          <a:p>
            <a:r>
              <a:rPr lang="en-US" sz="900" kern="1200" dirty="0">
                <a:solidFill>
                  <a:schemeClr val="tx1"/>
                </a:solidFill>
                <a:latin typeface="Segoe UI" pitchFamily="34" charset="0"/>
                <a:ea typeface="+mn-ea"/>
                <a:cs typeface="+mn-cs"/>
              </a:rPr>
              <a:t>Details: </a:t>
            </a:r>
          </a:p>
          <a:p>
            <a:pPr lvl="1">
              <a:buFont typeface="Arial" pitchFamily="34" charset="0"/>
              <a:buChar char="•"/>
            </a:pPr>
            <a:r>
              <a:rPr lang="en-US" sz="900" kern="1200" dirty="0">
                <a:solidFill>
                  <a:schemeClr val="tx1"/>
                </a:solidFill>
                <a:latin typeface="Segoe UI" pitchFamily="34" charset="0"/>
                <a:ea typeface="+mn-ea"/>
                <a:cs typeface="+mn-cs"/>
              </a:rPr>
              <a:t>This slide should introduce the session by identifying how this information helps the partners be more successful. Why is this content important?</a:t>
            </a:r>
          </a:p>
          <a:p>
            <a:pPr lvl="1">
              <a:buFont typeface="Arial" pitchFamily="34" charset="0"/>
              <a:buChar char="•"/>
            </a:pPr>
            <a:r>
              <a:rPr lang="en-US" sz="900" kern="1200" dirty="0">
                <a:solidFill>
                  <a:schemeClr val="tx1"/>
                </a:solidFill>
                <a:latin typeface="Segoe UI" pitchFamily="34" charset="0"/>
                <a:ea typeface="+mn-ea"/>
                <a:cs typeface="+mn-cs"/>
              </a:rPr>
              <a:t>This slide should call out what’s important about the session (sort of the why should we care, why is this important and how will it help our partners be successful) as well as the key takeaways/objectives associated with the session. Call out what attendees will be able to execute on using the information gained in this session. What will they be able to walk away from this session and execute on with their customers.</a:t>
            </a:r>
          </a:p>
          <a:p>
            <a:pPr lvl="1">
              <a:buFont typeface="Arial" pitchFamily="34" charset="0"/>
              <a:buChar char="•"/>
            </a:pPr>
            <a:r>
              <a:rPr lang="en-US" sz="900" kern="1200" dirty="0">
                <a:solidFill>
                  <a:schemeClr val="tx1"/>
                </a:solidFill>
                <a:latin typeface="Segoe UI" pitchFamily="34" charset="0"/>
                <a:ea typeface="+mn-ea"/>
                <a:cs typeface="+mn-cs"/>
              </a:rPr>
              <a:t>Good Objectives should be </a:t>
            </a:r>
            <a:r>
              <a:rPr lang="en-US" sz="900" b="1" kern="1200" dirty="0">
                <a:solidFill>
                  <a:schemeClr val="tx1"/>
                </a:solidFill>
                <a:latin typeface="Segoe UI" pitchFamily="34" charset="0"/>
                <a:ea typeface="+mn-ea"/>
                <a:cs typeface="+mn-cs"/>
              </a:rPr>
              <a:t>SMART</a:t>
            </a:r>
            <a:r>
              <a:rPr lang="en-US" sz="900" kern="1200" dirty="0">
                <a:solidFill>
                  <a:schemeClr val="tx1"/>
                </a:solidFill>
                <a:latin typeface="Segoe UI" pitchFamily="34" charset="0"/>
                <a:ea typeface="+mn-ea"/>
                <a:cs typeface="+mn-cs"/>
              </a:rPr>
              <a:t> (specific, measurable, achievable, realistic, time-bound). Focus on the key takeaways and why this information is important.</a:t>
            </a:r>
          </a:p>
          <a:p>
            <a:pPr lvl="1">
              <a:buFont typeface="Arial" pitchFamily="34" charset="0"/>
              <a:buChar char="•"/>
            </a:pPr>
            <a:endParaRPr lang="en-US" sz="900" kern="1200" dirty="0">
              <a:solidFill>
                <a:schemeClr val="tx1"/>
              </a:solidFill>
              <a:latin typeface="Segoe UI" pitchFamily="34" charset="0"/>
              <a:ea typeface="+mn-ea"/>
              <a:cs typeface="+mn-cs"/>
            </a:endParaRPr>
          </a:p>
          <a:p>
            <a:pPr fontAlgn="base"/>
            <a:r>
              <a:rPr lang="en-US" sz="900" b="1" kern="1200" dirty="0">
                <a:solidFill>
                  <a:schemeClr val="tx1"/>
                </a:solidFill>
                <a:effectLst/>
                <a:latin typeface="Segoe UI Light" pitchFamily="34" charset="0"/>
                <a:ea typeface="+mn-ea"/>
                <a:cs typeface="+mn-cs"/>
              </a:rPr>
              <a:t>How to write effective learning objectives for your session</a:t>
            </a:r>
            <a:r>
              <a:rPr lang="en-US" sz="900" kern="1200" dirty="0">
                <a:solidFill>
                  <a:schemeClr val="tx1"/>
                </a:solidFill>
                <a:effectLst/>
                <a:latin typeface="Segoe UI Light" pitchFamily="34" charset="0"/>
                <a:ea typeface="+mn-ea"/>
                <a:cs typeface="+mn-cs"/>
              </a:rPr>
              <a:t> </a:t>
            </a:r>
            <a:endParaRPr lang="en-US" sz="800" kern="1200" dirty="0">
              <a:solidFill>
                <a:schemeClr val="tx1"/>
              </a:solidFill>
              <a:effectLst/>
              <a:latin typeface="Segoe UI Light" pitchFamily="34" charset="0"/>
              <a:ea typeface="+mn-ea"/>
              <a:cs typeface="+mn-cs"/>
            </a:endParaRPr>
          </a:p>
          <a:p>
            <a:pPr fontAlgn="base"/>
            <a:r>
              <a:rPr lang="en-US" sz="900" kern="1200" dirty="0">
                <a:solidFill>
                  <a:schemeClr val="tx1"/>
                </a:solidFill>
                <a:effectLst/>
                <a:latin typeface="Segoe UI Light" pitchFamily="34" charset="0"/>
                <a:ea typeface="+mn-ea"/>
                <a:cs typeface="+mn-cs"/>
              </a:rPr>
              <a:t>Learning objectives should align directly to the session level, be S.M.A.R.T. (specific, measurable, achievable, realistic and timely), start with a verb (using Blooms taxonomy) and </a:t>
            </a:r>
            <a:r>
              <a:rPr lang="en-US" sz="900" b="1" kern="1200" dirty="0">
                <a:solidFill>
                  <a:schemeClr val="tx1"/>
                </a:solidFill>
                <a:effectLst/>
                <a:latin typeface="Segoe UI Light" pitchFamily="34" charset="0"/>
                <a:ea typeface="+mn-ea"/>
                <a:cs typeface="+mn-cs"/>
              </a:rPr>
              <a:t>complete the sentence: "</a:t>
            </a:r>
            <a:r>
              <a:rPr lang="en-US" sz="900" b="1" i="1" kern="1200" dirty="0">
                <a:solidFill>
                  <a:schemeClr val="tx1"/>
                </a:solidFill>
                <a:effectLst/>
                <a:latin typeface="Segoe UI Light" pitchFamily="34" charset="0"/>
                <a:ea typeface="+mn-ea"/>
                <a:cs typeface="+mn-cs"/>
              </a:rPr>
              <a:t>As a result of attending this course/session I (the learner) will be able to... &lt;insert learning objective&gt;"</a:t>
            </a:r>
            <a:r>
              <a:rPr lang="en-US" sz="900" kern="1200" dirty="0">
                <a:solidFill>
                  <a:schemeClr val="tx1"/>
                </a:solidFill>
                <a:effectLst/>
                <a:latin typeface="Segoe UI Light" pitchFamily="34" charset="0"/>
                <a:ea typeface="+mn-ea"/>
                <a:cs typeface="+mn-cs"/>
              </a:rPr>
              <a:t> </a:t>
            </a:r>
            <a:endParaRPr lang="en-US" sz="1050" kern="1200" dirty="0">
              <a:solidFill>
                <a:schemeClr val="tx1"/>
              </a:solidFill>
              <a:effectLst/>
              <a:latin typeface="Segoe UI Light" pitchFamily="34" charset="0"/>
              <a:ea typeface="+mn-ea"/>
              <a:cs typeface="+mn-cs"/>
            </a:endParaRPr>
          </a:p>
          <a:p>
            <a:pPr fontAlgn="base"/>
            <a:r>
              <a:rPr lang="en-US" sz="900" kern="1200" dirty="0">
                <a:solidFill>
                  <a:schemeClr val="tx1"/>
                </a:solidFill>
                <a:effectLst/>
                <a:latin typeface="Segoe UI Light" pitchFamily="34" charset="0"/>
                <a:ea typeface="+mn-ea"/>
                <a:cs typeface="+mn-cs"/>
              </a:rPr>
              <a:t>Depending on the level of your session, use the table below to select a verb to formulate a learning objective that describes the specific, measurable or observable cognitive ability someone should exhibit following a session. </a:t>
            </a:r>
            <a:r>
              <a:rPr lang="en-US" sz="900" i="1" kern="1200" dirty="0">
                <a:solidFill>
                  <a:schemeClr val="tx1"/>
                </a:solidFill>
                <a:effectLst/>
                <a:latin typeface="Segoe UI Light" pitchFamily="34" charset="0"/>
                <a:ea typeface="+mn-ea"/>
                <a:cs typeface="+mn-cs"/>
              </a:rPr>
              <a:t>TIP: Avoid verbs that are difficult to measure objectively, such as know, understand, learn, and appreciate. </a:t>
            </a:r>
            <a:r>
              <a:rPr lang="en-US" sz="900" kern="1200" dirty="0">
                <a:solidFill>
                  <a:schemeClr val="tx1"/>
                </a:solidFill>
                <a:effectLst/>
                <a:latin typeface="Segoe UI Light" pitchFamily="34" charset="0"/>
                <a:ea typeface="+mn-ea"/>
                <a:cs typeface="+mn-cs"/>
              </a:rPr>
              <a:t> </a:t>
            </a:r>
            <a:endParaRPr lang="en-US" sz="1050" kern="1200" dirty="0">
              <a:solidFill>
                <a:schemeClr val="tx1"/>
              </a:solidFill>
              <a:effectLst/>
              <a:latin typeface="Segoe UI Light" pitchFamily="34" charset="0"/>
              <a:ea typeface="+mn-ea"/>
              <a:cs typeface="+mn-cs"/>
            </a:endParaRPr>
          </a:p>
          <a:p>
            <a:pPr fontAlgn="base"/>
            <a:r>
              <a:rPr lang="en-US" sz="900" kern="1200" dirty="0">
                <a:solidFill>
                  <a:schemeClr val="tx1"/>
                </a:solidFill>
                <a:effectLst/>
                <a:latin typeface="Segoe UI Light" pitchFamily="34" charset="0"/>
                <a:ea typeface="+mn-ea"/>
                <a:cs typeface="+mn-cs"/>
              </a:rPr>
              <a:t> </a:t>
            </a:r>
            <a:endParaRPr lang="en-US" sz="1050" kern="1200" dirty="0">
              <a:solidFill>
                <a:schemeClr val="tx1"/>
              </a:solidFill>
              <a:effectLst/>
              <a:latin typeface="Segoe UI Light" pitchFamily="34" charset="0"/>
              <a:ea typeface="+mn-ea"/>
              <a:cs typeface="+mn-cs"/>
            </a:endParaRPr>
          </a:p>
          <a:p>
            <a:pPr fontAlgn="base"/>
            <a:r>
              <a:rPr lang="en-US" sz="900" b="1" kern="1200" dirty="0">
                <a:solidFill>
                  <a:schemeClr val="tx1"/>
                </a:solidFill>
                <a:effectLst/>
                <a:latin typeface="Segoe UI Light" pitchFamily="34" charset="0"/>
                <a:ea typeface="+mn-ea"/>
                <a:cs typeface="+mn-cs"/>
              </a:rPr>
              <a:t>Session Level</a:t>
            </a:r>
            <a:r>
              <a:rPr lang="en-US" sz="900" kern="1200" dirty="0">
                <a:solidFill>
                  <a:schemeClr val="tx1"/>
                </a:solidFill>
                <a:effectLst/>
                <a:latin typeface="Segoe UI Light" pitchFamily="34" charset="0"/>
                <a:ea typeface="+mn-ea"/>
                <a:cs typeface="+mn-cs"/>
              </a:rPr>
              <a:t> </a:t>
            </a:r>
            <a:endParaRPr lang="en-US" sz="1050" kern="1200" dirty="0">
              <a:solidFill>
                <a:schemeClr val="tx1"/>
              </a:solidFill>
              <a:effectLst/>
              <a:latin typeface="Segoe UI Light" pitchFamily="34" charset="0"/>
              <a:ea typeface="+mn-ea"/>
              <a:cs typeface="+mn-cs"/>
            </a:endParaRPr>
          </a:p>
          <a:p>
            <a:pPr fontAlgn="base"/>
            <a:r>
              <a:rPr lang="en-US" sz="900" b="1" kern="1200" dirty="0">
                <a:solidFill>
                  <a:schemeClr val="tx1"/>
                </a:solidFill>
                <a:effectLst/>
                <a:latin typeface="Segoe UI Light" pitchFamily="34" charset="0"/>
                <a:ea typeface="+mn-ea"/>
                <a:cs typeface="+mn-cs"/>
              </a:rPr>
              <a:t>Relevant verbs  to use in writing your learning objective (based on Bloom’s Taxonomy)</a:t>
            </a:r>
            <a:r>
              <a:rPr lang="en-US" sz="900" kern="1200" dirty="0">
                <a:solidFill>
                  <a:schemeClr val="tx1"/>
                </a:solidFill>
                <a:effectLst/>
                <a:latin typeface="Segoe UI Light" pitchFamily="34" charset="0"/>
                <a:ea typeface="+mn-ea"/>
                <a:cs typeface="+mn-cs"/>
              </a:rPr>
              <a:t> </a:t>
            </a:r>
            <a:endParaRPr lang="en-US" sz="1050" kern="1200" dirty="0">
              <a:solidFill>
                <a:schemeClr val="tx1"/>
              </a:solidFill>
              <a:effectLst/>
              <a:latin typeface="Segoe UI Light" pitchFamily="34" charset="0"/>
              <a:ea typeface="+mn-ea"/>
              <a:cs typeface="+mn-cs"/>
            </a:endParaRPr>
          </a:p>
          <a:p>
            <a:pPr fontAlgn="base"/>
            <a:r>
              <a:rPr lang="en-US" sz="900" kern="1200" dirty="0">
                <a:solidFill>
                  <a:schemeClr val="tx1"/>
                </a:solidFill>
                <a:effectLst/>
                <a:latin typeface="Segoe UI Light" pitchFamily="34" charset="0"/>
                <a:ea typeface="+mn-ea"/>
                <a:cs typeface="+mn-cs"/>
              </a:rPr>
              <a:t>Foundational (100) </a:t>
            </a:r>
            <a:endParaRPr lang="en-US" sz="1050" kern="1200" dirty="0">
              <a:solidFill>
                <a:schemeClr val="tx1"/>
              </a:solidFill>
              <a:effectLst/>
              <a:latin typeface="Segoe UI Light" pitchFamily="34" charset="0"/>
              <a:ea typeface="+mn-ea"/>
              <a:cs typeface="+mn-cs"/>
            </a:endParaRPr>
          </a:p>
          <a:p>
            <a:pPr fontAlgn="base"/>
            <a:r>
              <a:rPr lang="en-US" sz="900" kern="1200" dirty="0">
                <a:solidFill>
                  <a:schemeClr val="tx1"/>
                </a:solidFill>
                <a:effectLst/>
                <a:latin typeface="Segoe UI Light" pitchFamily="34" charset="0"/>
                <a:ea typeface="+mn-ea"/>
                <a:cs typeface="+mn-cs"/>
              </a:rPr>
              <a:t>articulate, define, list, distinguish, select, recognize </a:t>
            </a:r>
            <a:endParaRPr lang="en-US" sz="1050" kern="1200" dirty="0">
              <a:solidFill>
                <a:schemeClr val="tx1"/>
              </a:solidFill>
              <a:effectLst/>
              <a:latin typeface="Segoe UI Light" pitchFamily="34" charset="0"/>
              <a:ea typeface="+mn-ea"/>
              <a:cs typeface="+mn-cs"/>
            </a:endParaRPr>
          </a:p>
          <a:p>
            <a:pPr fontAlgn="base"/>
            <a:r>
              <a:rPr lang="en-US" sz="900" kern="1200" dirty="0">
                <a:solidFill>
                  <a:schemeClr val="tx1"/>
                </a:solidFill>
                <a:effectLst/>
                <a:latin typeface="Segoe UI Light" pitchFamily="34" charset="0"/>
                <a:ea typeface="+mn-ea"/>
                <a:cs typeface="+mn-cs"/>
              </a:rPr>
              <a:t>Intermediate (200) </a:t>
            </a:r>
            <a:endParaRPr lang="en-US" sz="1050" kern="1200" dirty="0">
              <a:solidFill>
                <a:schemeClr val="tx1"/>
              </a:solidFill>
              <a:effectLst/>
              <a:latin typeface="Segoe UI Light" pitchFamily="34" charset="0"/>
              <a:ea typeface="+mn-ea"/>
              <a:cs typeface="+mn-cs"/>
            </a:endParaRPr>
          </a:p>
          <a:p>
            <a:pPr fontAlgn="base"/>
            <a:r>
              <a:rPr lang="en-US" sz="900" kern="1200" dirty="0">
                <a:solidFill>
                  <a:schemeClr val="tx1"/>
                </a:solidFill>
                <a:effectLst/>
                <a:latin typeface="Segoe UI Light" pitchFamily="34" charset="0"/>
                <a:ea typeface="+mn-ea"/>
                <a:cs typeface="+mn-cs"/>
              </a:rPr>
              <a:t>describe, differentiate, explain, discuss, orchestrate, summarize </a:t>
            </a:r>
            <a:endParaRPr lang="en-US" sz="1050" kern="1200" dirty="0">
              <a:solidFill>
                <a:schemeClr val="tx1"/>
              </a:solidFill>
              <a:effectLst/>
              <a:latin typeface="Segoe UI Light" pitchFamily="34" charset="0"/>
              <a:ea typeface="+mn-ea"/>
              <a:cs typeface="+mn-cs"/>
            </a:endParaRPr>
          </a:p>
          <a:p>
            <a:pPr fontAlgn="base"/>
            <a:r>
              <a:rPr lang="en-US" sz="900" kern="1200" dirty="0">
                <a:solidFill>
                  <a:schemeClr val="tx1"/>
                </a:solidFill>
                <a:effectLst/>
                <a:latin typeface="Segoe UI Light" pitchFamily="34" charset="0"/>
                <a:ea typeface="+mn-ea"/>
                <a:cs typeface="+mn-cs"/>
              </a:rPr>
              <a:t>Advanced (300) </a:t>
            </a:r>
            <a:endParaRPr lang="en-US" sz="1050" kern="1200" dirty="0">
              <a:solidFill>
                <a:schemeClr val="tx1"/>
              </a:solidFill>
              <a:effectLst/>
              <a:latin typeface="Segoe UI Light" pitchFamily="34" charset="0"/>
              <a:ea typeface="+mn-ea"/>
              <a:cs typeface="+mn-cs"/>
            </a:endParaRPr>
          </a:p>
          <a:p>
            <a:pPr fontAlgn="base"/>
            <a:r>
              <a:rPr lang="en-US" sz="900" kern="1200" dirty="0">
                <a:solidFill>
                  <a:schemeClr val="tx1"/>
                </a:solidFill>
                <a:effectLst/>
                <a:latin typeface="Segoe UI Light" pitchFamily="34" charset="0"/>
                <a:ea typeface="+mn-ea"/>
                <a:cs typeface="+mn-cs"/>
              </a:rPr>
              <a:t>deliver, demonstrate, solve, present </a:t>
            </a:r>
            <a:endParaRPr lang="en-US" sz="1050" kern="1200" dirty="0">
              <a:solidFill>
                <a:schemeClr val="tx1"/>
              </a:solidFill>
              <a:effectLst/>
              <a:latin typeface="Segoe UI Light" pitchFamily="34" charset="0"/>
              <a:ea typeface="+mn-ea"/>
              <a:cs typeface="+mn-cs"/>
            </a:endParaRPr>
          </a:p>
          <a:p>
            <a:pPr fontAlgn="base"/>
            <a:r>
              <a:rPr lang="en-US" sz="900" kern="1200" dirty="0">
                <a:solidFill>
                  <a:schemeClr val="tx1"/>
                </a:solidFill>
                <a:effectLst/>
                <a:latin typeface="Segoe UI Light" pitchFamily="34" charset="0"/>
                <a:ea typeface="+mn-ea"/>
                <a:cs typeface="+mn-cs"/>
              </a:rPr>
              <a:t>Expert (400) </a:t>
            </a:r>
            <a:endParaRPr lang="en-US" sz="1050" kern="1200" dirty="0">
              <a:solidFill>
                <a:schemeClr val="tx1"/>
              </a:solidFill>
              <a:effectLst/>
              <a:latin typeface="Segoe UI Light" pitchFamily="34" charset="0"/>
              <a:ea typeface="+mn-ea"/>
              <a:cs typeface="+mn-cs"/>
            </a:endParaRPr>
          </a:p>
          <a:p>
            <a:pPr fontAlgn="base"/>
            <a:r>
              <a:rPr lang="en-US" sz="900" kern="1200" dirty="0">
                <a:solidFill>
                  <a:schemeClr val="tx1"/>
                </a:solidFill>
                <a:effectLst/>
                <a:latin typeface="Segoe UI Light" pitchFamily="34" charset="0"/>
                <a:ea typeface="+mn-ea"/>
                <a:cs typeface="+mn-cs"/>
              </a:rPr>
              <a:t>migrate, build, design, architect, construct, modify </a:t>
            </a:r>
            <a:endParaRPr lang="en-US" sz="900" kern="1200" dirty="0">
              <a:solidFill>
                <a:schemeClr val="tx1"/>
              </a:solidFill>
              <a:latin typeface="Segoe UI"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6/30/2023 2:07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946429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651" rtl="0" eaLnBrk="1" fontAlgn="auto" latinLnBrk="0" hangingPunct="1">
              <a:lnSpc>
                <a:spcPct val="90000"/>
              </a:lnSpc>
              <a:spcBef>
                <a:spcPts val="0"/>
              </a:spcBef>
              <a:spcAft>
                <a:spcPts val="340"/>
              </a:spcAft>
              <a:buClrTx/>
              <a:buSzTx/>
              <a:buFontTx/>
              <a:buNone/>
              <a:tabLst/>
              <a:defRPr/>
            </a:pPr>
            <a:r>
              <a:rPr lang="en-US" b="1" noProof="0" dirty="0"/>
              <a:t>Key message: </a:t>
            </a:r>
          </a:p>
          <a:p>
            <a:r>
              <a:rPr lang="en-US" sz="900" kern="1200" dirty="0">
                <a:solidFill>
                  <a:schemeClr val="tx1"/>
                </a:solidFill>
                <a:latin typeface="Segoe UI" pitchFamily="34" charset="0"/>
                <a:ea typeface="+mn-ea"/>
                <a:cs typeface="+mn-cs"/>
              </a:rPr>
              <a:t>Please ensure that your objectives are SMART (defined below). </a:t>
            </a:r>
            <a:r>
              <a:rPr lang="en-US" sz="900" b="1" kern="1200" dirty="0">
                <a:solidFill>
                  <a:schemeClr val="tx1"/>
                </a:solidFill>
                <a:latin typeface="Segoe UI" pitchFamily="34" charset="0"/>
                <a:ea typeface="+mn-ea"/>
                <a:cs typeface="+mn-cs"/>
              </a:rPr>
              <a:t>If you have questions, please contact CSS Learning at servicesuptc@microsoft.com. </a:t>
            </a:r>
            <a:endParaRPr lang="en-US" sz="900" kern="1200" dirty="0">
              <a:solidFill>
                <a:schemeClr val="tx1"/>
              </a:solidFill>
              <a:latin typeface="Segoe UI" pitchFamily="34" charset="0"/>
              <a:ea typeface="+mn-ea"/>
              <a:cs typeface="+mn-cs"/>
            </a:endParaRPr>
          </a:p>
          <a:p>
            <a:endParaRPr lang="en-US" sz="900" kern="1200" dirty="0">
              <a:solidFill>
                <a:schemeClr val="tx1"/>
              </a:solidFill>
              <a:latin typeface="Segoe UI" pitchFamily="34" charset="0"/>
              <a:ea typeface="+mn-ea"/>
              <a:cs typeface="+mn-cs"/>
            </a:endParaRPr>
          </a:p>
          <a:p>
            <a:r>
              <a:rPr lang="en-US" sz="900" kern="1200" dirty="0">
                <a:solidFill>
                  <a:schemeClr val="tx1"/>
                </a:solidFill>
                <a:latin typeface="Segoe UI" pitchFamily="34" charset="0"/>
                <a:ea typeface="+mn-ea"/>
                <a:cs typeface="+mn-cs"/>
              </a:rPr>
              <a:t>Details: </a:t>
            </a:r>
          </a:p>
          <a:p>
            <a:pPr lvl="1">
              <a:buFont typeface="Arial" pitchFamily="34" charset="0"/>
              <a:buChar char="•"/>
            </a:pPr>
            <a:r>
              <a:rPr lang="en-US" sz="900" kern="1200" dirty="0">
                <a:solidFill>
                  <a:schemeClr val="tx1"/>
                </a:solidFill>
                <a:latin typeface="Segoe UI" pitchFamily="34" charset="0"/>
                <a:ea typeface="+mn-ea"/>
                <a:cs typeface="+mn-cs"/>
              </a:rPr>
              <a:t>This slide should introduce the session by identifying how this information helps the partners be more successful. Why is this content important?</a:t>
            </a:r>
          </a:p>
          <a:p>
            <a:pPr lvl="1">
              <a:buFont typeface="Arial" pitchFamily="34" charset="0"/>
              <a:buChar char="•"/>
            </a:pPr>
            <a:r>
              <a:rPr lang="en-US" sz="900" kern="1200" dirty="0">
                <a:solidFill>
                  <a:schemeClr val="tx1"/>
                </a:solidFill>
                <a:latin typeface="Segoe UI" pitchFamily="34" charset="0"/>
                <a:ea typeface="+mn-ea"/>
                <a:cs typeface="+mn-cs"/>
              </a:rPr>
              <a:t>This slide should call out what’s important about the session (sort of the why should we care, why is this important and how will it help our partners be successful) as well as the key takeaways/objectives associated with the session. Call out what attendees will be able to execute on using the information gained in this session. What will they be able to walk away from this session and execute on with their customers.</a:t>
            </a:r>
          </a:p>
          <a:p>
            <a:pPr lvl="1">
              <a:buFont typeface="Arial" pitchFamily="34" charset="0"/>
              <a:buChar char="•"/>
            </a:pPr>
            <a:r>
              <a:rPr lang="en-US" sz="900" kern="1200" dirty="0">
                <a:solidFill>
                  <a:schemeClr val="tx1"/>
                </a:solidFill>
                <a:latin typeface="Segoe UI" pitchFamily="34" charset="0"/>
                <a:ea typeface="+mn-ea"/>
                <a:cs typeface="+mn-cs"/>
              </a:rPr>
              <a:t>Good Objectives should be </a:t>
            </a:r>
            <a:r>
              <a:rPr lang="en-US" sz="900" b="1" kern="1200" dirty="0">
                <a:solidFill>
                  <a:schemeClr val="tx1"/>
                </a:solidFill>
                <a:latin typeface="Segoe UI" pitchFamily="34" charset="0"/>
                <a:ea typeface="+mn-ea"/>
                <a:cs typeface="+mn-cs"/>
              </a:rPr>
              <a:t>SMART</a:t>
            </a:r>
            <a:r>
              <a:rPr lang="en-US" sz="900" kern="1200" dirty="0">
                <a:solidFill>
                  <a:schemeClr val="tx1"/>
                </a:solidFill>
                <a:latin typeface="Segoe UI" pitchFamily="34" charset="0"/>
                <a:ea typeface="+mn-ea"/>
                <a:cs typeface="+mn-cs"/>
              </a:rPr>
              <a:t> (specific, measurable, achievable, realistic, time-bound). Focus on the key takeaways and why this information is important.</a:t>
            </a:r>
          </a:p>
          <a:p>
            <a:pPr lvl="1">
              <a:buFont typeface="Arial" pitchFamily="34" charset="0"/>
              <a:buChar char="•"/>
            </a:pPr>
            <a:endParaRPr lang="en-US" sz="900" kern="1200" dirty="0">
              <a:solidFill>
                <a:schemeClr val="tx1"/>
              </a:solidFill>
              <a:latin typeface="Segoe UI" pitchFamily="34" charset="0"/>
              <a:ea typeface="+mn-ea"/>
              <a:cs typeface="+mn-cs"/>
            </a:endParaRPr>
          </a:p>
          <a:p>
            <a:pPr fontAlgn="base"/>
            <a:r>
              <a:rPr lang="en-US" sz="900" b="1" kern="1200" dirty="0">
                <a:solidFill>
                  <a:schemeClr val="tx1"/>
                </a:solidFill>
                <a:effectLst/>
                <a:latin typeface="Segoe UI Light" pitchFamily="34" charset="0"/>
                <a:ea typeface="+mn-ea"/>
                <a:cs typeface="+mn-cs"/>
              </a:rPr>
              <a:t>How to write effective learning objectives for your session</a:t>
            </a:r>
            <a:r>
              <a:rPr lang="en-US" sz="900" kern="1200" dirty="0">
                <a:solidFill>
                  <a:schemeClr val="tx1"/>
                </a:solidFill>
                <a:effectLst/>
                <a:latin typeface="Segoe UI Light" pitchFamily="34" charset="0"/>
                <a:ea typeface="+mn-ea"/>
                <a:cs typeface="+mn-cs"/>
              </a:rPr>
              <a:t> </a:t>
            </a:r>
            <a:endParaRPr lang="en-US" sz="800" kern="1200" dirty="0">
              <a:solidFill>
                <a:schemeClr val="tx1"/>
              </a:solidFill>
              <a:effectLst/>
              <a:latin typeface="Segoe UI Light" pitchFamily="34" charset="0"/>
              <a:ea typeface="+mn-ea"/>
              <a:cs typeface="+mn-cs"/>
            </a:endParaRPr>
          </a:p>
          <a:p>
            <a:pPr fontAlgn="base"/>
            <a:r>
              <a:rPr lang="en-US" sz="900" kern="1200" dirty="0">
                <a:solidFill>
                  <a:schemeClr val="tx1"/>
                </a:solidFill>
                <a:effectLst/>
                <a:latin typeface="Segoe UI Light" pitchFamily="34" charset="0"/>
                <a:ea typeface="+mn-ea"/>
                <a:cs typeface="+mn-cs"/>
              </a:rPr>
              <a:t>Learning objectives should align directly to the session level, be S.M.A.R.T. (specific, measurable, achievable, realistic and timely), start with a verb (using Blooms taxonomy) and </a:t>
            </a:r>
            <a:r>
              <a:rPr lang="en-US" sz="900" b="1" kern="1200" dirty="0">
                <a:solidFill>
                  <a:schemeClr val="tx1"/>
                </a:solidFill>
                <a:effectLst/>
                <a:latin typeface="Segoe UI Light" pitchFamily="34" charset="0"/>
                <a:ea typeface="+mn-ea"/>
                <a:cs typeface="+mn-cs"/>
              </a:rPr>
              <a:t>complete the sentence: "</a:t>
            </a:r>
            <a:r>
              <a:rPr lang="en-US" sz="900" b="1" i="1" kern="1200" dirty="0">
                <a:solidFill>
                  <a:schemeClr val="tx1"/>
                </a:solidFill>
                <a:effectLst/>
                <a:latin typeface="Segoe UI Light" pitchFamily="34" charset="0"/>
                <a:ea typeface="+mn-ea"/>
                <a:cs typeface="+mn-cs"/>
              </a:rPr>
              <a:t>As a result of attending this course/session I (the learner) will be able to... &lt;insert learning objective&gt;"</a:t>
            </a:r>
            <a:r>
              <a:rPr lang="en-US" sz="900" kern="1200" dirty="0">
                <a:solidFill>
                  <a:schemeClr val="tx1"/>
                </a:solidFill>
                <a:effectLst/>
                <a:latin typeface="Segoe UI Light" pitchFamily="34" charset="0"/>
                <a:ea typeface="+mn-ea"/>
                <a:cs typeface="+mn-cs"/>
              </a:rPr>
              <a:t> </a:t>
            </a:r>
            <a:endParaRPr lang="en-US" sz="1050" kern="1200" dirty="0">
              <a:solidFill>
                <a:schemeClr val="tx1"/>
              </a:solidFill>
              <a:effectLst/>
              <a:latin typeface="Segoe UI Light" pitchFamily="34" charset="0"/>
              <a:ea typeface="+mn-ea"/>
              <a:cs typeface="+mn-cs"/>
            </a:endParaRPr>
          </a:p>
          <a:p>
            <a:pPr fontAlgn="base"/>
            <a:r>
              <a:rPr lang="en-US" sz="900" kern="1200" dirty="0">
                <a:solidFill>
                  <a:schemeClr val="tx1"/>
                </a:solidFill>
                <a:effectLst/>
                <a:latin typeface="Segoe UI Light" pitchFamily="34" charset="0"/>
                <a:ea typeface="+mn-ea"/>
                <a:cs typeface="+mn-cs"/>
              </a:rPr>
              <a:t>Depending on the level of your session, use the table below to select a verb to formulate a learning objective that describes the specific, measurable or observable cognitive ability someone should exhibit following a session. </a:t>
            </a:r>
            <a:r>
              <a:rPr lang="en-US" sz="900" i="1" kern="1200" dirty="0">
                <a:solidFill>
                  <a:schemeClr val="tx1"/>
                </a:solidFill>
                <a:effectLst/>
                <a:latin typeface="Segoe UI Light" pitchFamily="34" charset="0"/>
                <a:ea typeface="+mn-ea"/>
                <a:cs typeface="+mn-cs"/>
              </a:rPr>
              <a:t>TIP: Avoid verbs that are difficult to measure objectively, such as know, understand, learn, and appreciate. </a:t>
            </a:r>
            <a:r>
              <a:rPr lang="en-US" sz="900" kern="1200" dirty="0">
                <a:solidFill>
                  <a:schemeClr val="tx1"/>
                </a:solidFill>
                <a:effectLst/>
                <a:latin typeface="Segoe UI Light" pitchFamily="34" charset="0"/>
                <a:ea typeface="+mn-ea"/>
                <a:cs typeface="+mn-cs"/>
              </a:rPr>
              <a:t> </a:t>
            </a:r>
            <a:endParaRPr lang="en-US" sz="1050" kern="1200" dirty="0">
              <a:solidFill>
                <a:schemeClr val="tx1"/>
              </a:solidFill>
              <a:effectLst/>
              <a:latin typeface="Segoe UI Light" pitchFamily="34" charset="0"/>
              <a:ea typeface="+mn-ea"/>
              <a:cs typeface="+mn-cs"/>
            </a:endParaRPr>
          </a:p>
          <a:p>
            <a:pPr fontAlgn="base"/>
            <a:r>
              <a:rPr lang="en-US" sz="900" kern="1200" dirty="0">
                <a:solidFill>
                  <a:schemeClr val="tx1"/>
                </a:solidFill>
                <a:effectLst/>
                <a:latin typeface="Segoe UI Light" pitchFamily="34" charset="0"/>
                <a:ea typeface="+mn-ea"/>
                <a:cs typeface="+mn-cs"/>
              </a:rPr>
              <a:t> </a:t>
            </a:r>
            <a:endParaRPr lang="en-US" sz="1050" kern="1200" dirty="0">
              <a:solidFill>
                <a:schemeClr val="tx1"/>
              </a:solidFill>
              <a:effectLst/>
              <a:latin typeface="Segoe UI Light" pitchFamily="34" charset="0"/>
              <a:ea typeface="+mn-ea"/>
              <a:cs typeface="+mn-cs"/>
            </a:endParaRPr>
          </a:p>
          <a:p>
            <a:pPr fontAlgn="base"/>
            <a:r>
              <a:rPr lang="en-US" sz="900" b="1" kern="1200" dirty="0">
                <a:solidFill>
                  <a:schemeClr val="tx1"/>
                </a:solidFill>
                <a:effectLst/>
                <a:latin typeface="Segoe UI Light" pitchFamily="34" charset="0"/>
                <a:ea typeface="+mn-ea"/>
                <a:cs typeface="+mn-cs"/>
              </a:rPr>
              <a:t>Session Level</a:t>
            </a:r>
            <a:r>
              <a:rPr lang="en-US" sz="900" kern="1200" dirty="0">
                <a:solidFill>
                  <a:schemeClr val="tx1"/>
                </a:solidFill>
                <a:effectLst/>
                <a:latin typeface="Segoe UI Light" pitchFamily="34" charset="0"/>
                <a:ea typeface="+mn-ea"/>
                <a:cs typeface="+mn-cs"/>
              </a:rPr>
              <a:t> </a:t>
            </a:r>
            <a:endParaRPr lang="en-US" sz="1050" kern="1200" dirty="0">
              <a:solidFill>
                <a:schemeClr val="tx1"/>
              </a:solidFill>
              <a:effectLst/>
              <a:latin typeface="Segoe UI Light" pitchFamily="34" charset="0"/>
              <a:ea typeface="+mn-ea"/>
              <a:cs typeface="+mn-cs"/>
            </a:endParaRPr>
          </a:p>
          <a:p>
            <a:pPr fontAlgn="base"/>
            <a:r>
              <a:rPr lang="en-US" sz="900" b="1" kern="1200" dirty="0">
                <a:solidFill>
                  <a:schemeClr val="tx1"/>
                </a:solidFill>
                <a:effectLst/>
                <a:latin typeface="Segoe UI Light" pitchFamily="34" charset="0"/>
                <a:ea typeface="+mn-ea"/>
                <a:cs typeface="+mn-cs"/>
              </a:rPr>
              <a:t>Relevant verbs  to use in writing your learning objective (based on Bloom’s Taxonomy)</a:t>
            </a:r>
            <a:r>
              <a:rPr lang="en-US" sz="900" kern="1200" dirty="0">
                <a:solidFill>
                  <a:schemeClr val="tx1"/>
                </a:solidFill>
                <a:effectLst/>
                <a:latin typeface="Segoe UI Light" pitchFamily="34" charset="0"/>
                <a:ea typeface="+mn-ea"/>
                <a:cs typeface="+mn-cs"/>
              </a:rPr>
              <a:t> </a:t>
            </a:r>
            <a:endParaRPr lang="en-US" sz="1050" kern="1200" dirty="0">
              <a:solidFill>
                <a:schemeClr val="tx1"/>
              </a:solidFill>
              <a:effectLst/>
              <a:latin typeface="Segoe UI Light" pitchFamily="34" charset="0"/>
              <a:ea typeface="+mn-ea"/>
              <a:cs typeface="+mn-cs"/>
            </a:endParaRPr>
          </a:p>
          <a:p>
            <a:pPr fontAlgn="base"/>
            <a:r>
              <a:rPr lang="en-US" sz="900" kern="1200" dirty="0">
                <a:solidFill>
                  <a:schemeClr val="tx1"/>
                </a:solidFill>
                <a:effectLst/>
                <a:latin typeface="Segoe UI Light" pitchFamily="34" charset="0"/>
                <a:ea typeface="+mn-ea"/>
                <a:cs typeface="+mn-cs"/>
              </a:rPr>
              <a:t>Foundational (100) </a:t>
            </a:r>
            <a:endParaRPr lang="en-US" sz="1050" kern="1200" dirty="0">
              <a:solidFill>
                <a:schemeClr val="tx1"/>
              </a:solidFill>
              <a:effectLst/>
              <a:latin typeface="Segoe UI Light" pitchFamily="34" charset="0"/>
              <a:ea typeface="+mn-ea"/>
              <a:cs typeface="+mn-cs"/>
            </a:endParaRPr>
          </a:p>
          <a:p>
            <a:pPr fontAlgn="base"/>
            <a:r>
              <a:rPr lang="en-US" sz="900" kern="1200" dirty="0">
                <a:solidFill>
                  <a:schemeClr val="tx1"/>
                </a:solidFill>
                <a:effectLst/>
                <a:latin typeface="Segoe UI Light" pitchFamily="34" charset="0"/>
                <a:ea typeface="+mn-ea"/>
                <a:cs typeface="+mn-cs"/>
              </a:rPr>
              <a:t>articulate, define, list, distinguish, select, recognize </a:t>
            </a:r>
            <a:endParaRPr lang="en-US" sz="1050" kern="1200" dirty="0">
              <a:solidFill>
                <a:schemeClr val="tx1"/>
              </a:solidFill>
              <a:effectLst/>
              <a:latin typeface="Segoe UI Light" pitchFamily="34" charset="0"/>
              <a:ea typeface="+mn-ea"/>
              <a:cs typeface="+mn-cs"/>
            </a:endParaRPr>
          </a:p>
          <a:p>
            <a:pPr fontAlgn="base"/>
            <a:r>
              <a:rPr lang="en-US" sz="900" kern="1200" dirty="0">
                <a:solidFill>
                  <a:schemeClr val="tx1"/>
                </a:solidFill>
                <a:effectLst/>
                <a:latin typeface="Segoe UI Light" pitchFamily="34" charset="0"/>
                <a:ea typeface="+mn-ea"/>
                <a:cs typeface="+mn-cs"/>
              </a:rPr>
              <a:t>Intermediate (200) </a:t>
            </a:r>
            <a:endParaRPr lang="en-US" sz="1050" kern="1200" dirty="0">
              <a:solidFill>
                <a:schemeClr val="tx1"/>
              </a:solidFill>
              <a:effectLst/>
              <a:latin typeface="Segoe UI Light" pitchFamily="34" charset="0"/>
              <a:ea typeface="+mn-ea"/>
              <a:cs typeface="+mn-cs"/>
            </a:endParaRPr>
          </a:p>
          <a:p>
            <a:pPr fontAlgn="base"/>
            <a:r>
              <a:rPr lang="en-US" sz="900" kern="1200" dirty="0">
                <a:solidFill>
                  <a:schemeClr val="tx1"/>
                </a:solidFill>
                <a:effectLst/>
                <a:latin typeface="Segoe UI Light" pitchFamily="34" charset="0"/>
                <a:ea typeface="+mn-ea"/>
                <a:cs typeface="+mn-cs"/>
              </a:rPr>
              <a:t>describe, differentiate, explain, discuss, orchestrate, summarize </a:t>
            </a:r>
            <a:endParaRPr lang="en-US" sz="1050" kern="1200" dirty="0">
              <a:solidFill>
                <a:schemeClr val="tx1"/>
              </a:solidFill>
              <a:effectLst/>
              <a:latin typeface="Segoe UI Light" pitchFamily="34" charset="0"/>
              <a:ea typeface="+mn-ea"/>
              <a:cs typeface="+mn-cs"/>
            </a:endParaRPr>
          </a:p>
          <a:p>
            <a:pPr fontAlgn="base"/>
            <a:r>
              <a:rPr lang="en-US" sz="900" kern="1200" dirty="0">
                <a:solidFill>
                  <a:schemeClr val="tx1"/>
                </a:solidFill>
                <a:effectLst/>
                <a:latin typeface="Segoe UI Light" pitchFamily="34" charset="0"/>
                <a:ea typeface="+mn-ea"/>
                <a:cs typeface="+mn-cs"/>
              </a:rPr>
              <a:t>Advanced (300) </a:t>
            </a:r>
            <a:endParaRPr lang="en-US" sz="1050" kern="1200" dirty="0">
              <a:solidFill>
                <a:schemeClr val="tx1"/>
              </a:solidFill>
              <a:effectLst/>
              <a:latin typeface="Segoe UI Light" pitchFamily="34" charset="0"/>
              <a:ea typeface="+mn-ea"/>
              <a:cs typeface="+mn-cs"/>
            </a:endParaRPr>
          </a:p>
          <a:p>
            <a:pPr fontAlgn="base"/>
            <a:r>
              <a:rPr lang="en-US" sz="900" kern="1200" dirty="0">
                <a:solidFill>
                  <a:schemeClr val="tx1"/>
                </a:solidFill>
                <a:effectLst/>
                <a:latin typeface="Segoe UI Light" pitchFamily="34" charset="0"/>
                <a:ea typeface="+mn-ea"/>
                <a:cs typeface="+mn-cs"/>
              </a:rPr>
              <a:t>deliver, demonstrate, solve, present </a:t>
            </a:r>
            <a:endParaRPr lang="en-US" sz="1050" kern="1200" dirty="0">
              <a:solidFill>
                <a:schemeClr val="tx1"/>
              </a:solidFill>
              <a:effectLst/>
              <a:latin typeface="Segoe UI Light" pitchFamily="34" charset="0"/>
              <a:ea typeface="+mn-ea"/>
              <a:cs typeface="+mn-cs"/>
            </a:endParaRPr>
          </a:p>
          <a:p>
            <a:pPr fontAlgn="base"/>
            <a:r>
              <a:rPr lang="en-US" sz="900" kern="1200" dirty="0">
                <a:solidFill>
                  <a:schemeClr val="tx1"/>
                </a:solidFill>
                <a:effectLst/>
                <a:latin typeface="Segoe UI Light" pitchFamily="34" charset="0"/>
                <a:ea typeface="+mn-ea"/>
                <a:cs typeface="+mn-cs"/>
              </a:rPr>
              <a:t>Expert (400) </a:t>
            </a:r>
            <a:endParaRPr lang="en-US" sz="1050" kern="1200" dirty="0">
              <a:solidFill>
                <a:schemeClr val="tx1"/>
              </a:solidFill>
              <a:effectLst/>
              <a:latin typeface="Segoe UI Light" pitchFamily="34" charset="0"/>
              <a:ea typeface="+mn-ea"/>
              <a:cs typeface="+mn-cs"/>
            </a:endParaRPr>
          </a:p>
          <a:p>
            <a:pPr fontAlgn="base"/>
            <a:r>
              <a:rPr lang="en-US" sz="900" kern="1200" dirty="0">
                <a:solidFill>
                  <a:schemeClr val="tx1"/>
                </a:solidFill>
                <a:effectLst/>
                <a:latin typeface="Segoe UI Light" pitchFamily="34" charset="0"/>
                <a:ea typeface="+mn-ea"/>
                <a:cs typeface="+mn-cs"/>
              </a:rPr>
              <a:t>migrate, build, design, architect, construct, modify </a:t>
            </a:r>
            <a:endParaRPr lang="en-US" sz="900" kern="1200" dirty="0">
              <a:solidFill>
                <a:schemeClr val="tx1"/>
              </a:solidFill>
              <a:latin typeface="Segoe UI"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6/30/2023 2:07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189871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6/30/2023 2:07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948571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F1DD190-47F2-4EC2-A20D-7847072E60CD}" type="datetime8">
              <a:rPr lang="en-US" smtClean="0"/>
              <a:t>6/30/2023 2:07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548236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9F26854-F9AE-4E32-B2A5-59EE421C280D}" type="datetime8">
              <a:rPr lang="en-US" smtClean="0"/>
              <a:t>6/30/2023 2:07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942578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E2F5416D-752F-4A27-A7A5-0CB5FC0CFE2E}" type="datetime8">
              <a:rPr lang="en-US" smtClean="0">
                <a:solidFill>
                  <a:prstClr val="black"/>
                </a:solidFill>
              </a:rPr>
              <a:t>6/30/2023 2:07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211264"/>
            <a:ext cx="9143936" cy="1828800"/>
          </a:xfrm>
          <a:noFill/>
        </p:spPr>
        <p:txBody>
          <a:bodyPr lIns="146304" tIns="91440" rIns="146304" bIns="91440" anchor="b" anchorCtr="0"/>
          <a:lstStyle>
            <a:lvl1pPr>
              <a:defRPr sz="5400" spc="-100"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74701" y="3040063"/>
            <a:ext cx="9143937" cy="730183"/>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274639" y="3770246"/>
            <a:ext cx="9144000" cy="461665"/>
          </a:xfrm>
        </p:spPr>
        <p:txBody>
          <a:bodyPr/>
          <a:lstStyle>
            <a:lvl1pPr marL="0" indent="0">
              <a:buNone/>
              <a:defRPr lang="en-US" sz="2000"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pic>
        <p:nvPicPr>
          <p:cNvPr id="6" name="MS logo white - EMF"/>
          <p:cNvPicPr>
            <a:picLocks noChangeAspect="1"/>
          </p:cNvPicPr>
          <p:nvPr userDrawn="1"/>
        </p:nvPicPr>
        <p:blipFill>
          <a:blip r:embed="rId2"/>
          <a:stretch>
            <a:fillRect/>
          </a:stretch>
        </p:blipFill>
        <p:spPr bwMode="black">
          <a:xfrm>
            <a:off x="460688" y="6233445"/>
            <a:ext cx="1451843" cy="310896"/>
          </a:xfrm>
          <a:prstGeom prst="rect">
            <a:avLst/>
          </a:prstGeom>
        </p:spPr>
      </p:pic>
    </p:spTree>
    <p:extLst>
      <p:ext uri="{BB962C8B-B14F-4D97-AF65-F5344CB8AC3E}">
        <p14:creationId xmlns:p14="http://schemas.microsoft.com/office/powerpoint/2010/main" val="2588231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7"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216358242"/>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de by Sid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4D5D4-1912-49D5-895C-96A4666CDAFF}"/>
              </a:ext>
            </a:extLst>
          </p:cNvPr>
          <p:cNvSpPr>
            <a:spLocks noGrp="1"/>
          </p:cNvSpPr>
          <p:nvPr>
            <p:ph type="title"/>
          </p:nvPr>
        </p:nvSpPr>
        <p:spPr>
          <a:xfrm>
            <a:off x="274637" y="220662"/>
            <a:ext cx="4267198" cy="917575"/>
          </a:xfrm>
        </p:spPr>
        <p:txBody>
          <a:bodyPr/>
          <a:lstStyle/>
          <a:p>
            <a:r>
              <a:rPr lang="en-US"/>
              <a:t>Click to edit Master title style</a:t>
            </a:r>
            <a:endParaRPr lang="en-US" dirty="0"/>
          </a:p>
        </p:txBody>
      </p:sp>
      <p:sp>
        <p:nvSpPr>
          <p:cNvPr id="3" name="Rectangle 2">
            <a:extLst>
              <a:ext uri="{FF2B5EF4-FFF2-40B4-BE49-F238E27FC236}">
                <a16:creationId xmlns:a16="http://schemas.microsoft.com/office/drawing/2014/main" id="{69524E89-9601-49CA-9140-21A228F45DDD}"/>
              </a:ext>
            </a:extLst>
          </p:cNvPr>
          <p:cNvSpPr/>
          <p:nvPr userDrawn="1"/>
        </p:nvSpPr>
        <p:spPr bwMode="auto">
          <a:xfrm>
            <a:off x="6218237" y="0"/>
            <a:ext cx="6218238"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059A5ED-5E9F-469F-A5DF-85A993A0562E}"/>
              </a:ext>
            </a:extLst>
          </p:cNvPr>
          <p:cNvSpPr>
            <a:spLocks noGrp="1"/>
          </p:cNvSpPr>
          <p:nvPr>
            <p:ph type="body" sz="quarter" idx="10" hasCustomPrompt="1"/>
          </p:nvPr>
        </p:nvSpPr>
        <p:spPr>
          <a:xfrm>
            <a:off x="6904037" y="1668463"/>
            <a:ext cx="5105399" cy="517065"/>
          </a:xfrm>
        </p:spPr>
        <p:txBody>
          <a:bodyPr/>
          <a:lstStyle>
            <a:lvl1pPr marL="0" indent="0">
              <a:buNone/>
              <a:defRPr sz="2400">
                <a:solidFill>
                  <a:schemeClr val="bg1"/>
                </a:solidFill>
              </a:defRPr>
            </a:lvl1pPr>
            <a:lvl2pPr marL="2286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Size 24 point font</a:t>
            </a:r>
          </a:p>
        </p:txBody>
      </p:sp>
      <p:sp>
        <p:nvSpPr>
          <p:cNvPr id="8" name="Text Placeholder 7">
            <a:extLst>
              <a:ext uri="{FF2B5EF4-FFF2-40B4-BE49-F238E27FC236}">
                <a16:creationId xmlns:a16="http://schemas.microsoft.com/office/drawing/2014/main" id="{C8C1561D-2AAF-49AE-AB29-A69BBC80A6C6}"/>
              </a:ext>
            </a:extLst>
          </p:cNvPr>
          <p:cNvSpPr>
            <a:spLocks noGrp="1"/>
          </p:cNvSpPr>
          <p:nvPr>
            <p:ph type="body" sz="quarter" idx="11" hasCustomPrompt="1"/>
          </p:nvPr>
        </p:nvSpPr>
        <p:spPr>
          <a:xfrm>
            <a:off x="427038" y="2049463"/>
            <a:ext cx="5257800" cy="517065"/>
          </a:xfrm>
        </p:spPr>
        <p:txBody>
          <a:bodyPr/>
          <a:lstStyle>
            <a:lvl1pPr marL="0" indent="0">
              <a:buNone/>
              <a:defRPr sz="2400"/>
            </a:lvl1pPr>
            <a:lvl4pPr marL="685800" indent="0">
              <a:buNone/>
              <a:defRPr/>
            </a:lvl4pPr>
          </a:lstStyle>
          <a:p>
            <a:pPr lvl="0"/>
            <a:r>
              <a:rPr lang="en-US" dirty="0"/>
              <a:t>Size 24 point font</a:t>
            </a:r>
          </a:p>
        </p:txBody>
      </p:sp>
    </p:spTree>
    <p:extLst>
      <p:ext uri="{BB962C8B-B14F-4D97-AF65-F5344CB8AC3E}">
        <p14:creationId xmlns:p14="http://schemas.microsoft.com/office/powerpoint/2010/main" val="151913518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eloper Cod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 1</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D453-1642-4EE2-A22D-2D31473A6F20}"/>
              </a:ext>
            </a:extLst>
          </p:cNvPr>
          <p:cNvSpPr>
            <a:spLocks noGrp="1"/>
          </p:cNvSpPr>
          <p:nvPr>
            <p:ph type="title" hasCustomPrompt="1"/>
          </p:nvPr>
        </p:nvSpPr>
        <p:spPr>
          <a:xfrm>
            <a:off x="274639" y="295274"/>
            <a:ext cx="3124198" cy="917575"/>
          </a:xfrm>
        </p:spPr>
        <p:txBody>
          <a:bodyPr/>
          <a:lstStyle>
            <a:lvl1pPr>
              <a:defRPr/>
            </a:lvl1pPr>
          </a:lstStyle>
          <a:p>
            <a:r>
              <a:rPr lang="en-US" dirty="0"/>
              <a:t>Slide for developer code 2</a:t>
            </a:r>
          </a:p>
        </p:txBody>
      </p:sp>
      <p:sp>
        <p:nvSpPr>
          <p:cNvPr id="3" name="Rectangle 2">
            <a:extLst>
              <a:ext uri="{FF2B5EF4-FFF2-40B4-BE49-F238E27FC236}">
                <a16:creationId xmlns:a16="http://schemas.microsoft.com/office/drawing/2014/main" id="{FAA9AB20-9953-4CF8-84D2-AE1F0B99D615}"/>
              </a:ext>
            </a:extLst>
          </p:cNvPr>
          <p:cNvSpPr/>
          <p:nvPr userDrawn="1"/>
        </p:nvSpPr>
        <p:spPr bwMode="auto">
          <a:xfrm>
            <a:off x="6218237" y="0"/>
            <a:ext cx="6218238"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1FB175FB-9A52-47FF-8764-3AACB3853DFC}"/>
              </a:ext>
            </a:extLst>
          </p:cNvPr>
          <p:cNvSpPr>
            <a:spLocks noGrp="1"/>
          </p:cNvSpPr>
          <p:nvPr>
            <p:ph type="body" sz="quarter" idx="10"/>
          </p:nvPr>
        </p:nvSpPr>
        <p:spPr>
          <a:xfrm>
            <a:off x="7056437" y="1135063"/>
            <a:ext cx="3962399" cy="2560701"/>
          </a:xfrm>
        </p:spPr>
        <p:txBody>
          <a:bodyPr/>
          <a:lstStyle>
            <a:lvl1pPr>
              <a:defRPr sz="3200">
                <a:solidFill>
                  <a:schemeClr val="bg1"/>
                </a:solidFill>
                <a:latin typeface="Consolas" panose="020B0609020204030204" pitchFamily="49" charset="0"/>
              </a:defRPr>
            </a:lvl1pPr>
            <a:lvl2pPr>
              <a:defRPr sz="2400">
                <a:solidFill>
                  <a:schemeClr val="bg1"/>
                </a:solidFill>
                <a:latin typeface="Consolas" panose="020B0609020204030204" pitchFamily="49" charset="0"/>
              </a:defRPr>
            </a:lvl2pPr>
            <a:lvl3pPr>
              <a:defRPr sz="2000">
                <a:solidFill>
                  <a:schemeClr val="bg1"/>
                </a:solidFill>
                <a:latin typeface="Consolas" panose="020B0609020204030204" pitchFamily="49" charset="0"/>
              </a:defRPr>
            </a:lvl3pPr>
            <a:lvl4pPr>
              <a:defRPr sz="2000">
                <a:solidFill>
                  <a:schemeClr val="bg1"/>
                </a:solidFill>
                <a:latin typeface="Consolas" panose="020B0609020204030204" pitchFamily="49" charset="0"/>
              </a:defRPr>
            </a:lvl4pPr>
            <a:lvl5pPr>
              <a:defRPr sz="2000">
                <a:solidFill>
                  <a:schemeClr val="bg1"/>
                </a:solidFill>
                <a:latin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2854647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with photo and til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srcRect t="15552" r="5997" b="5173"/>
          <a:stretch/>
        </p:blipFill>
        <p:spPr>
          <a:xfrm>
            <a:off x="0" y="-2896"/>
            <a:ext cx="12434711" cy="6994525"/>
          </a:xfrm>
          <a:prstGeom prst="rect">
            <a:avLst/>
          </a:prstGeom>
        </p:spPr>
      </p:pic>
      <p:sp>
        <p:nvSpPr>
          <p:cNvPr id="13" name="Rectangle 12"/>
          <p:cNvSpPr/>
          <p:nvPr userDrawn="1"/>
        </p:nvSpPr>
        <p:spPr bwMode="auto">
          <a:xfrm>
            <a:off x="273050" y="2125662"/>
            <a:ext cx="6400800" cy="3657600"/>
          </a:xfrm>
          <a:prstGeom prst="rect">
            <a:avLst/>
          </a:prstGeom>
          <a:solidFill>
            <a:srgbClr val="FFFFFF">
              <a:alpha val="73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7"/>
            <a:ext cx="6400736" cy="1828800"/>
          </a:xfrm>
          <a:noFill/>
        </p:spPr>
        <p:txBody>
          <a:bodyPr lIns="146304" tIns="91440" rIns="146304" bIns="91440" anchor="t" anchorCtr="0"/>
          <a:lstStyle>
            <a:lvl1pPr>
              <a:defRPr sz="4800" spc="-100" baseline="0">
                <a:gradFill>
                  <a:gsLst>
                    <a:gs pos="75796">
                      <a:srgbClr val="353535"/>
                    </a:gs>
                    <a:gs pos="57576">
                      <a:srgbClr val="353535"/>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2"/>
            <a:ext cx="6402388" cy="1828800"/>
          </a:xfrm>
        </p:spPr>
        <p:txBody>
          <a:bodyPr wrap="square" lIns="164592" tIns="109728" rIns="164592" bIns="109728">
            <a:spAutoFit/>
          </a:bodyPr>
          <a:lstStyle>
            <a:lvl1pPr marL="0" indent="0">
              <a:spcBef>
                <a:spcPts val="0"/>
              </a:spcBef>
              <a:buNone/>
              <a:defRPr sz="3200">
                <a:gradFill>
                  <a:gsLst>
                    <a:gs pos="75796">
                      <a:srgbClr val="353535"/>
                    </a:gs>
                    <a:gs pos="57576">
                      <a:srgbClr val="353535"/>
                    </a:gs>
                  </a:gsLst>
                  <a:lin ang="5400000" scaled="0"/>
                </a:gradFill>
                <a:latin typeface="+mn-lt"/>
              </a:defRPr>
            </a:lvl1pPr>
          </a:lstStyle>
          <a:p>
            <a:pPr lvl="0"/>
            <a:r>
              <a:rPr lang="en-US" dirty="0"/>
              <a:t>Speaker name</a:t>
            </a:r>
          </a:p>
        </p:txBody>
      </p:sp>
      <p:pic>
        <p:nvPicPr>
          <p:cNvPr id="17" name="MS logo gray - EMF"/>
          <p:cNvPicPr>
            <a:picLocks noChangeAspect="1"/>
          </p:cNvPicPr>
          <p:nvPr userDrawn="1"/>
        </p:nvPicPr>
        <p:blipFill>
          <a:blip r:embed="rId3"/>
          <a:stretch>
            <a:fillRect/>
          </a:stretch>
        </p:blipFill>
        <p:spPr bwMode="black">
          <a:xfrm>
            <a:off x="460688" y="6233445"/>
            <a:ext cx="1451843" cy="310896"/>
          </a:xfrm>
          <a:prstGeom prst="rect">
            <a:avLst/>
          </a:prstGeom>
        </p:spPr>
      </p:pic>
    </p:spTree>
    <p:extLst>
      <p:ext uri="{BB962C8B-B14F-4D97-AF65-F5344CB8AC3E}">
        <p14:creationId xmlns:p14="http://schemas.microsoft.com/office/powerpoint/2010/main" val="409011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60688" y="6233445"/>
            <a:ext cx="1451843" cy="310896"/>
          </a:xfrm>
          <a:prstGeom prst="rect">
            <a:avLst/>
          </a:prstGeom>
        </p:spPr>
      </p:pic>
    </p:spTree>
    <p:extLst>
      <p:ext uri="{BB962C8B-B14F-4D97-AF65-F5344CB8AC3E}">
        <p14:creationId xmlns:p14="http://schemas.microsoft.com/office/powerpoint/2010/main" val="34518501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2" y="2119178"/>
            <a:ext cx="4937760" cy="1835285"/>
          </a:xfrm>
          <a:noFill/>
        </p:spPr>
        <p:txBody>
          <a:bodyPr lIns="146304" tIns="91440" rIns="146304" bIns="91440" anchor="t" anchorCtr="0"/>
          <a:lstStyle>
            <a:lvl1pPr>
              <a:defRPr sz="4800" spc="-100"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4937760" cy="731528"/>
          </a:xfrm>
        </p:spPr>
        <p:txBody>
          <a:bodyPr lIns="164592" tIns="109728" rIns="164592" bIns="109728">
            <a:noAutofit/>
          </a:bodyPr>
          <a:lstStyle>
            <a:lvl1pPr marL="0" indent="0">
              <a:spcBef>
                <a:spcPts val="0"/>
              </a:spcBef>
              <a:buNone/>
              <a:defRPr lang="en-US" sz="3200"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pic>
        <p:nvPicPr>
          <p:cNvPr id="8" name="MS logo white - EMF"/>
          <p:cNvPicPr>
            <a:picLocks noChangeAspect="1"/>
          </p:cNvPicPr>
          <p:nvPr userDrawn="1"/>
        </p:nvPicPr>
        <p:blipFill>
          <a:blip r:embed="rId2"/>
          <a:stretch>
            <a:fillRect/>
          </a:stretch>
        </p:blipFill>
        <p:spPr bwMode="black">
          <a:xfrm>
            <a:off x="460688" y="6233445"/>
            <a:ext cx="1451843" cy="310896"/>
          </a:xfrm>
          <a:prstGeom prst="rect">
            <a:avLst/>
          </a:prstGeom>
        </p:spPr>
      </p:pic>
      <p:pic>
        <p:nvPicPr>
          <p:cNvPr id="6" name="Picture 5"/>
          <p:cNvPicPr>
            <a:picLocks noChangeAspect="1"/>
          </p:cNvPicPr>
          <p:nvPr userDrawn="1"/>
        </p:nvPicPr>
        <p:blipFill rotWithShape="1">
          <a:blip r:embed="rId3"/>
          <a:srcRect l="41127" t="15552" r="5998" b="5173"/>
          <a:stretch/>
        </p:blipFill>
        <p:spPr>
          <a:xfrm>
            <a:off x="5440364" y="-2896"/>
            <a:ext cx="6994348" cy="6994525"/>
          </a:xfrm>
          <a:prstGeom prst="rect">
            <a:avLst/>
          </a:prstGeom>
        </p:spPr>
      </p:pic>
    </p:spTree>
    <p:extLst>
      <p:ext uri="{BB962C8B-B14F-4D97-AF65-F5344CB8AC3E}">
        <p14:creationId xmlns:p14="http://schemas.microsoft.com/office/powerpoint/2010/main" val="13681652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Click to 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Click to 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3"/>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36" r:id="rId1"/>
    <p:sldLayoutId id="2147484473" r:id="rId2"/>
    <p:sldLayoutId id="2147484467" r:id="rId3"/>
    <p:sldLayoutId id="2147484266" r:id="rId4"/>
    <p:sldLayoutId id="2147484240" r:id="rId5"/>
    <p:sldLayoutId id="2147484241" r:id="rId6"/>
    <p:sldLayoutId id="2147484474" r:id="rId7"/>
    <p:sldLayoutId id="2147484245" r:id="rId8"/>
    <p:sldLayoutId id="2147484247" r:id="rId9"/>
    <p:sldLayoutId id="2147484249" r:id="rId10"/>
    <p:sldLayoutId id="2147484250" r:id="rId11"/>
    <p:sldLayoutId id="2147484264" r:id="rId12"/>
    <p:sldLayoutId id="2147484251" r:id="rId13"/>
    <p:sldLayoutId id="2147484463" r:id="rId14"/>
    <p:sldLayoutId id="2147484476" r:id="rId15"/>
    <p:sldLayoutId id="2147484256" r:id="rId16"/>
    <p:sldLayoutId id="2147484257" r:id="rId17"/>
    <p:sldLayoutId id="2147484260" r:id="rId18"/>
    <p:sldLayoutId id="2147484477" r:id="rId19"/>
    <p:sldLayoutId id="2147484299"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1" y="2125678"/>
            <a:ext cx="10134535" cy="1676384"/>
          </a:xfrm>
        </p:spPr>
        <p:txBody>
          <a:bodyPr/>
          <a:lstStyle/>
          <a:p>
            <a:r>
              <a:rPr lang="en-US" dirty="0"/>
              <a:t>Automation for Aks Assessments</a:t>
            </a:r>
          </a:p>
        </p:txBody>
      </p:sp>
      <p:sp>
        <p:nvSpPr>
          <p:cNvPr id="5" name="Text Placeholder 4"/>
          <p:cNvSpPr>
            <a:spLocks noGrp="1"/>
          </p:cNvSpPr>
          <p:nvPr>
            <p:ph type="body" sz="quarter" idx="12"/>
          </p:nvPr>
        </p:nvSpPr>
        <p:spPr/>
        <p:txBody>
          <a:bodyPr/>
          <a:lstStyle/>
          <a:p>
            <a:pPr marL="457200" indent="-457200">
              <a:buFont typeface="Arial" panose="020B0604020202020204" pitchFamily="34" charset="0"/>
              <a:buChar char="•"/>
            </a:pPr>
            <a:r>
              <a:rPr lang="en-US" dirty="0"/>
              <a:t>GQL’s</a:t>
            </a:r>
          </a:p>
          <a:p>
            <a:pPr marL="457200" indent="-457200">
              <a:buFont typeface="Arial" panose="020B0604020202020204" pitchFamily="34" charset="0"/>
              <a:buChar char="•"/>
            </a:pPr>
            <a:r>
              <a:rPr lang="en-US" dirty="0"/>
              <a:t>ASC Dashboards or CSS Teams</a:t>
            </a:r>
          </a:p>
        </p:txBody>
      </p:sp>
    </p:spTree>
    <p:extLst>
      <p:ext uri="{BB962C8B-B14F-4D97-AF65-F5344CB8AC3E}">
        <p14:creationId xmlns:p14="http://schemas.microsoft.com/office/powerpoint/2010/main" val="1005736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D0529-C6A6-041D-D6E4-117D796C5547}"/>
              </a:ext>
            </a:extLst>
          </p:cNvPr>
          <p:cNvSpPr>
            <a:spLocks noGrp="1"/>
          </p:cNvSpPr>
          <p:nvPr>
            <p:ph type="title"/>
          </p:nvPr>
        </p:nvSpPr>
        <p:spPr/>
        <p:txBody>
          <a:bodyPr/>
          <a:lstStyle/>
          <a:p>
            <a:r>
              <a:rPr lang="en-US" dirty="0"/>
              <a:t>Next Steps</a:t>
            </a:r>
          </a:p>
        </p:txBody>
      </p:sp>
      <p:sp>
        <p:nvSpPr>
          <p:cNvPr id="3" name="Text Placeholder 2">
            <a:extLst>
              <a:ext uri="{FF2B5EF4-FFF2-40B4-BE49-F238E27FC236}">
                <a16:creationId xmlns:a16="http://schemas.microsoft.com/office/drawing/2014/main" id="{533EF43A-321C-20DF-653A-25F28EDD8D39}"/>
              </a:ext>
            </a:extLst>
          </p:cNvPr>
          <p:cNvSpPr>
            <a:spLocks noGrp="1"/>
          </p:cNvSpPr>
          <p:nvPr>
            <p:ph type="body" sz="quarter" idx="10"/>
          </p:nvPr>
        </p:nvSpPr>
        <p:spPr>
          <a:xfrm>
            <a:off x="274638" y="1212850"/>
            <a:ext cx="11888787" cy="1434239"/>
          </a:xfrm>
        </p:spPr>
        <p:txBody>
          <a:bodyPr/>
          <a:lstStyle/>
          <a:p>
            <a:pPr marL="571500" indent="-571500">
              <a:buFont typeface="Arial" panose="020B0604020202020204" pitchFamily="34" charset="0"/>
              <a:buChar char="•"/>
            </a:pPr>
            <a:r>
              <a:rPr lang="en-US" sz="2800" dirty="0"/>
              <a:t>To identify all the scenarios for testing the service end to end</a:t>
            </a:r>
          </a:p>
          <a:p>
            <a:pPr marL="571500" indent="-571500">
              <a:buFont typeface="Arial" panose="020B0604020202020204" pitchFamily="34" charset="0"/>
              <a:buChar char="•"/>
            </a:pPr>
            <a:r>
              <a:rPr lang="en-US" sz="2800" dirty="0"/>
              <a:t>To write complete End to End Test to cover all the AKS Assessment scenarios</a:t>
            </a:r>
          </a:p>
        </p:txBody>
      </p:sp>
    </p:spTree>
    <p:extLst>
      <p:ext uri="{BB962C8B-B14F-4D97-AF65-F5344CB8AC3E}">
        <p14:creationId xmlns:p14="http://schemas.microsoft.com/office/powerpoint/2010/main" val="270356918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ASC Dashboards</a:t>
            </a:r>
          </a:p>
        </p:txBody>
      </p:sp>
    </p:spTree>
    <p:extLst>
      <p:ext uri="{BB962C8B-B14F-4D97-AF65-F5344CB8AC3E}">
        <p14:creationId xmlns:p14="http://schemas.microsoft.com/office/powerpoint/2010/main" val="324949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E38DF-D998-1863-9832-122DB740323B}"/>
              </a:ext>
            </a:extLst>
          </p:cNvPr>
          <p:cNvSpPr>
            <a:spLocks noGrp="1"/>
          </p:cNvSpPr>
          <p:nvPr>
            <p:ph type="title"/>
          </p:nvPr>
        </p:nvSpPr>
        <p:spPr>
          <a:xfrm>
            <a:off x="274637" y="220662"/>
            <a:ext cx="5105400" cy="990600"/>
          </a:xfrm>
        </p:spPr>
        <p:txBody>
          <a:bodyPr/>
          <a:lstStyle/>
          <a:p>
            <a:r>
              <a:rPr lang="en-US" dirty="0"/>
              <a:t>ASC Dashboards</a:t>
            </a:r>
          </a:p>
        </p:txBody>
      </p:sp>
      <p:sp>
        <p:nvSpPr>
          <p:cNvPr id="3" name="Text Placeholder 2">
            <a:extLst>
              <a:ext uri="{FF2B5EF4-FFF2-40B4-BE49-F238E27FC236}">
                <a16:creationId xmlns:a16="http://schemas.microsoft.com/office/drawing/2014/main" id="{97C1A754-3553-035A-FA6B-68094F753130}"/>
              </a:ext>
            </a:extLst>
          </p:cNvPr>
          <p:cNvSpPr>
            <a:spLocks noGrp="1"/>
          </p:cNvSpPr>
          <p:nvPr>
            <p:ph type="body" sz="quarter" idx="10"/>
          </p:nvPr>
        </p:nvSpPr>
        <p:spPr>
          <a:xfrm>
            <a:off x="6904037" y="1668463"/>
            <a:ext cx="5105399" cy="1329595"/>
          </a:xfrm>
        </p:spPr>
        <p:txBody>
          <a:bodyPr/>
          <a:lstStyle/>
          <a:p>
            <a:pPr marL="342900" indent="-342900">
              <a:buFont typeface="Arial" panose="020B0604020202020204" pitchFamily="34" charset="0"/>
              <a:buChar char="•"/>
            </a:pPr>
            <a:r>
              <a:rPr lang="en-US" dirty="0"/>
              <a:t>What</a:t>
            </a:r>
          </a:p>
          <a:p>
            <a:pPr marL="342900" indent="-342900">
              <a:buFont typeface="Arial" panose="020B0604020202020204" pitchFamily="34" charset="0"/>
              <a:buChar char="•"/>
            </a:pPr>
            <a:r>
              <a:rPr lang="en-US" dirty="0"/>
              <a:t>Why</a:t>
            </a:r>
          </a:p>
          <a:p>
            <a:pPr marL="342900" indent="-342900">
              <a:buFont typeface="Arial" panose="020B0604020202020204" pitchFamily="34" charset="0"/>
              <a:buChar char="•"/>
            </a:pPr>
            <a:r>
              <a:rPr lang="en-US" dirty="0"/>
              <a:t>How</a:t>
            </a:r>
          </a:p>
        </p:txBody>
      </p:sp>
    </p:spTree>
    <p:extLst>
      <p:ext uri="{BB962C8B-B14F-4D97-AF65-F5344CB8AC3E}">
        <p14:creationId xmlns:p14="http://schemas.microsoft.com/office/powerpoint/2010/main" val="141404016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30286-CFB9-816A-B9C2-3AEE0307085E}"/>
              </a:ext>
            </a:extLst>
          </p:cNvPr>
          <p:cNvSpPr>
            <a:spLocks noGrp="1"/>
          </p:cNvSpPr>
          <p:nvPr>
            <p:ph type="title"/>
          </p:nvPr>
        </p:nvSpPr>
        <p:spPr/>
        <p:txBody>
          <a:bodyPr/>
          <a:lstStyle/>
          <a:p>
            <a:r>
              <a:rPr lang="en-US" dirty="0"/>
              <a:t>What</a:t>
            </a:r>
          </a:p>
        </p:txBody>
      </p:sp>
      <p:sp>
        <p:nvSpPr>
          <p:cNvPr id="3" name="Text Placeholder 2">
            <a:extLst>
              <a:ext uri="{FF2B5EF4-FFF2-40B4-BE49-F238E27FC236}">
                <a16:creationId xmlns:a16="http://schemas.microsoft.com/office/drawing/2014/main" id="{FD12551E-D26F-F719-A594-ECF3E4CDFFF5}"/>
              </a:ext>
            </a:extLst>
          </p:cNvPr>
          <p:cNvSpPr>
            <a:spLocks noGrp="1"/>
          </p:cNvSpPr>
          <p:nvPr>
            <p:ph type="body" sz="quarter" idx="10"/>
          </p:nvPr>
        </p:nvSpPr>
        <p:spPr>
          <a:xfrm>
            <a:off x="6904037" y="1668463"/>
            <a:ext cx="5105399" cy="1588127"/>
          </a:xfrm>
        </p:spPr>
        <p:txBody>
          <a:bodyPr/>
          <a:lstStyle/>
          <a:p>
            <a:r>
              <a:rPr lang="en-US" sz="2400" dirty="0"/>
              <a:t>ASC Dashboards is a primary tool provided by ASC team to diagnosing the Azure customer issues</a:t>
            </a:r>
            <a:r>
              <a:rPr lang="en-US" dirty="0"/>
              <a:t>.</a:t>
            </a:r>
          </a:p>
          <a:p>
            <a:endParaRPr lang="en-US" dirty="0"/>
          </a:p>
        </p:txBody>
      </p:sp>
    </p:spTree>
    <p:extLst>
      <p:ext uri="{BB962C8B-B14F-4D97-AF65-F5344CB8AC3E}">
        <p14:creationId xmlns:p14="http://schemas.microsoft.com/office/powerpoint/2010/main" val="74962133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Why</a:t>
            </a:r>
          </a:p>
        </p:txBody>
      </p:sp>
      <p:sp>
        <p:nvSpPr>
          <p:cNvPr id="6" name="Text Placeholder 5"/>
          <p:cNvSpPr>
            <a:spLocks noGrp="1"/>
          </p:cNvSpPr>
          <p:nvPr>
            <p:ph type="body" sz="quarter" idx="10"/>
          </p:nvPr>
        </p:nvSpPr>
        <p:spPr>
          <a:xfrm>
            <a:off x="274638" y="1212850"/>
            <a:ext cx="11888787" cy="1329595"/>
          </a:xfrm>
        </p:spPr>
        <p:txBody>
          <a:bodyPr/>
          <a:lstStyle/>
          <a:p>
            <a:pPr marL="800100" lvl="2" indent="-342900">
              <a:buFont typeface="Arial" panose="020B0604020202020204" pitchFamily="34" charset="0"/>
              <a:buChar char="•"/>
            </a:pPr>
            <a:r>
              <a:rPr lang="en-US" dirty="0"/>
              <a:t>This ensures security for customers logs.</a:t>
            </a:r>
          </a:p>
          <a:p>
            <a:pPr marL="800100" lvl="2" indent="-342900">
              <a:buFont typeface="Arial" panose="020B0604020202020204" pitchFamily="34" charset="0"/>
              <a:buChar char="•"/>
            </a:pPr>
            <a:r>
              <a:rPr lang="en-US" b="0" i="0" dirty="0">
                <a:solidFill>
                  <a:srgbClr val="374151"/>
                </a:solidFill>
                <a:effectLst/>
                <a:latin typeface="Söhne"/>
              </a:rPr>
              <a:t>It eases the challenge of dealing with a large and overwhelming amount of data .</a:t>
            </a:r>
          </a:p>
          <a:p>
            <a:pPr marL="800100" lvl="2" indent="-342900">
              <a:buFont typeface="Arial" panose="020B0604020202020204" pitchFamily="34" charset="0"/>
              <a:buChar char="•"/>
            </a:pPr>
            <a:r>
              <a:rPr lang="en-US" b="0" i="0" dirty="0">
                <a:solidFill>
                  <a:srgbClr val="374151"/>
                </a:solidFill>
                <a:effectLst/>
                <a:latin typeface="Söhne"/>
              </a:rPr>
              <a:t>Support engineers are not required to learn the Kusto Query Language (KQL).</a:t>
            </a:r>
            <a:endParaRPr lang="en-US" dirty="0"/>
          </a:p>
        </p:txBody>
      </p:sp>
    </p:spTree>
    <p:extLst>
      <p:ext uri="{BB962C8B-B14F-4D97-AF65-F5344CB8AC3E}">
        <p14:creationId xmlns:p14="http://schemas.microsoft.com/office/powerpoint/2010/main" val="895908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FD88E-CF6B-0529-B204-B169F303C43A}"/>
              </a:ext>
            </a:extLst>
          </p:cNvPr>
          <p:cNvSpPr>
            <a:spLocks noGrp="1"/>
          </p:cNvSpPr>
          <p:nvPr>
            <p:ph type="title"/>
          </p:nvPr>
        </p:nvSpPr>
        <p:spPr/>
        <p:txBody>
          <a:bodyPr/>
          <a:lstStyle/>
          <a:p>
            <a:r>
              <a:rPr lang="en-US" dirty="0"/>
              <a:t>How?</a:t>
            </a:r>
          </a:p>
        </p:txBody>
      </p:sp>
      <p:sp>
        <p:nvSpPr>
          <p:cNvPr id="3" name="Text Placeholder 2">
            <a:extLst>
              <a:ext uri="{FF2B5EF4-FFF2-40B4-BE49-F238E27FC236}">
                <a16:creationId xmlns:a16="http://schemas.microsoft.com/office/drawing/2014/main" id="{611F7FB7-C8A2-945A-F8E2-9C8AFE6B777E}"/>
              </a:ext>
            </a:extLst>
          </p:cNvPr>
          <p:cNvSpPr>
            <a:spLocks noGrp="1"/>
          </p:cNvSpPr>
          <p:nvPr>
            <p:ph type="body" sz="quarter" idx="10"/>
          </p:nvPr>
        </p:nvSpPr>
        <p:spPr>
          <a:xfrm>
            <a:off x="274638" y="1212850"/>
            <a:ext cx="11888787" cy="5189113"/>
          </a:xfrm>
        </p:spPr>
        <p:txBody>
          <a:bodyPr/>
          <a:lstStyle/>
          <a:p>
            <a:r>
              <a:rPr lang="en-US" sz="2000" dirty="0"/>
              <a:t>                                            </a:t>
            </a:r>
            <a:r>
              <a:rPr lang="en-US" sz="2400" dirty="0"/>
              <a:t>customer raises issue</a:t>
            </a:r>
          </a:p>
          <a:p>
            <a:r>
              <a:rPr lang="en-US" sz="2400" dirty="0"/>
              <a:t>                                                  |</a:t>
            </a:r>
          </a:p>
          <a:p>
            <a:r>
              <a:rPr lang="en-US" dirty="0"/>
              <a:t>           </a:t>
            </a:r>
            <a:r>
              <a:rPr lang="en-US" sz="2400" dirty="0"/>
              <a:t>Support engineers collects the issue related details from customers</a:t>
            </a:r>
          </a:p>
          <a:p>
            <a:r>
              <a:rPr lang="en-US" sz="2400" dirty="0"/>
              <a:t>                                                  |</a:t>
            </a:r>
          </a:p>
          <a:p>
            <a:r>
              <a:rPr lang="en-US" sz="2400" dirty="0"/>
              <a:t>                          Support Engineers triggers ASC Dashboards</a:t>
            </a:r>
          </a:p>
          <a:p>
            <a:r>
              <a:rPr lang="en-US" sz="2400" dirty="0"/>
              <a:t>                                                   |</a:t>
            </a:r>
          </a:p>
          <a:p>
            <a:r>
              <a:rPr lang="en-US" sz="2400" dirty="0"/>
              <a:t>                               ASC dashboard triggers ASP</a:t>
            </a:r>
          </a:p>
          <a:p>
            <a:r>
              <a:rPr lang="en-US" sz="2400" dirty="0"/>
              <a:t>                                                   |</a:t>
            </a:r>
          </a:p>
          <a:p>
            <a:r>
              <a:rPr lang="en-US" sz="2400" dirty="0"/>
              <a:t>                                ASP makes call to Kusto cluster</a:t>
            </a:r>
          </a:p>
          <a:p>
            <a:r>
              <a:rPr lang="en-US" sz="2400" dirty="0"/>
              <a:t>                                                   |</a:t>
            </a:r>
          </a:p>
          <a:p>
            <a:r>
              <a:rPr lang="en-US" sz="2400" dirty="0"/>
              <a:t>                         Kusto cluster gives the logs to ASC Dashboards </a:t>
            </a:r>
          </a:p>
          <a:p>
            <a:r>
              <a:rPr lang="en-US" sz="2400" dirty="0"/>
              <a:t>                                     </a:t>
            </a:r>
          </a:p>
        </p:txBody>
      </p:sp>
    </p:spTree>
    <p:extLst>
      <p:ext uri="{BB962C8B-B14F-4D97-AF65-F5344CB8AC3E}">
        <p14:creationId xmlns:p14="http://schemas.microsoft.com/office/powerpoint/2010/main" val="393175885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0BFAE-6020-4A3C-9E5E-C1610DCDB2A5}"/>
              </a:ext>
            </a:extLst>
          </p:cNvPr>
          <p:cNvSpPr>
            <a:spLocks noGrp="1"/>
          </p:cNvSpPr>
          <p:nvPr>
            <p:ph type="title"/>
          </p:nvPr>
        </p:nvSpPr>
        <p:spPr/>
        <p:txBody>
          <a:bodyPr/>
          <a:lstStyle/>
          <a:p>
            <a:r>
              <a:rPr lang="en-US" dirty="0"/>
              <a:t>Appendix</a:t>
            </a:r>
          </a:p>
        </p:txBody>
      </p:sp>
      <p:sp>
        <p:nvSpPr>
          <p:cNvPr id="3" name="Text Placeholder 2">
            <a:extLst>
              <a:ext uri="{FF2B5EF4-FFF2-40B4-BE49-F238E27FC236}">
                <a16:creationId xmlns:a16="http://schemas.microsoft.com/office/drawing/2014/main" id="{CE771C7E-E769-49EF-8400-19A45266DCC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76572215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9CDB1-E405-4502-92DF-A391C2CC65F4}"/>
              </a:ext>
            </a:extLst>
          </p:cNvPr>
          <p:cNvSpPr>
            <a:spLocks noGrp="1"/>
          </p:cNvSpPr>
          <p:nvPr>
            <p:ph type="title"/>
          </p:nvPr>
        </p:nvSpPr>
        <p:spPr/>
        <p:txBody>
          <a:bodyPr/>
          <a:lstStyle/>
          <a:p>
            <a:r>
              <a:rPr lang="en-US" dirty="0"/>
              <a:t>Assessment</a:t>
            </a:r>
          </a:p>
        </p:txBody>
      </p:sp>
      <p:sp>
        <p:nvSpPr>
          <p:cNvPr id="3" name="Text Placeholder 2">
            <a:extLst>
              <a:ext uri="{FF2B5EF4-FFF2-40B4-BE49-F238E27FC236}">
                <a16:creationId xmlns:a16="http://schemas.microsoft.com/office/drawing/2014/main" id="{F3B7FCF8-F038-4E97-B1AA-F276D71382E3}"/>
              </a:ext>
            </a:extLst>
          </p:cNvPr>
          <p:cNvSpPr>
            <a:spLocks noGrp="1"/>
          </p:cNvSpPr>
          <p:nvPr>
            <p:ph type="body" sz="quarter" idx="10"/>
          </p:nvPr>
        </p:nvSpPr>
        <p:spPr>
          <a:xfrm>
            <a:off x="274638" y="1212850"/>
            <a:ext cx="11888787" cy="1181862"/>
          </a:xfrm>
        </p:spPr>
        <p:txBody>
          <a:bodyPr/>
          <a:lstStyle/>
          <a:p>
            <a:pPr marL="457200" indent="-457200">
              <a:buFont typeface="Arial" panose="020B0604020202020204" pitchFamily="34" charset="0"/>
              <a:buChar char="•"/>
            </a:pPr>
            <a:r>
              <a:rPr lang="en-US" sz="2400" b="0" i="0" dirty="0">
                <a:solidFill>
                  <a:srgbClr val="161616"/>
                </a:solidFill>
                <a:effectLst/>
                <a:latin typeface="Segoe UI" panose="020B0502040204020203" pitchFamily="34" charset="0"/>
              </a:rPr>
              <a:t>An assessment with the Discovery and assessment tool is a point in time snapshot of data and measures the readiness and provides cost details to host on-premises servers, databases, and web apps to Azure.</a:t>
            </a:r>
            <a:endParaRPr lang="en-US" sz="2400" dirty="0"/>
          </a:p>
        </p:txBody>
      </p:sp>
    </p:spTree>
    <p:extLst>
      <p:ext uri="{BB962C8B-B14F-4D97-AF65-F5344CB8AC3E}">
        <p14:creationId xmlns:p14="http://schemas.microsoft.com/office/powerpoint/2010/main" val="136306261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ECC1-A4C6-3517-06DC-4E7905162216}"/>
              </a:ext>
            </a:extLst>
          </p:cNvPr>
          <p:cNvSpPr>
            <a:spLocks noGrp="1"/>
          </p:cNvSpPr>
          <p:nvPr>
            <p:ph type="title"/>
          </p:nvPr>
        </p:nvSpPr>
        <p:spPr/>
        <p:txBody>
          <a:bodyPr/>
          <a:lstStyle/>
          <a:p>
            <a:r>
              <a:rPr lang="en-US" dirty="0"/>
              <a:t>AKS Assessment</a:t>
            </a:r>
          </a:p>
        </p:txBody>
      </p:sp>
      <p:sp>
        <p:nvSpPr>
          <p:cNvPr id="3" name="Text Placeholder 2">
            <a:extLst>
              <a:ext uri="{FF2B5EF4-FFF2-40B4-BE49-F238E27FC236}">
                <a16:creationId xmlns:a16="http://schemas.microsoft.com/office/drawing/2014/main" id="{6F65CD83-ABB7-364C-4E72-44DBB937C6F6}"/>
              </a:ext>
            </a:extLst>
          </p:cNvPr>
          <p:cNvSpPr>
            <a:spLocks noGrp="1"/>
          </p:cNvSpPr>
          <p:nvPr>
            <p:ph type="body" sz="quarter" idx="10"/>
          </p:nvPr>
        </p:nvSpPr>
        <p:spPr>
          <a:xfrm>
            <a:off x="274638" y="1212850"/>
            <a:ext cx="11658599" cy="4635115"/>
          </a:xfrm>
        </p:spPr>
        <p:txBody>
          <a:bodyPr/>
          <a:lstStyle/>
          <a:p>
            <a:pPr marL="285750" indent="-285750">
              <a:buFont typeface="Arial" panose="020B0604020202020204" pitchFamily="34" charset="0"/>
              <a:buChar char="•"/>
            </a:pPr>
            <a:r>
              <a:rPr lang="en-US" sz="2400" dirty="0"/>
              <a:t>AKS stands for Azure Kubernetes Service </a:t>
            </a:r>
          </a:p>
          <a:p>
            <a:pPr marL="285750" indent="-285750">
              <a:buFont typeface="Arial" panose="020B0604020202020204" pitchFamily="34" charset="0"/>
              <a:buChar char="•"/>
            </a:pPr>
            <a:r>
              <a:rPr lang="en-US" sz="2400" dirty="0"/>
              <a:t>This is a managed container orchestration service provided by Azure.</a:t>
            </a:r>
          </a:p>
          <a:p>
            <a:pPr marL="285750" indent="-285750">
              <a:buFont typeface="Arial" panose="020B0604020202020204" pitchFamily="34" charset="0"/>
              <a:buChar char="•"/>
            </a:pPr>
            <a:r>
              <a:rPr lang="en-US" sz="2400" dirty="0"/>
              <a:t>When customer need to deploy their web application on AKS then we (AKS Assessment) team assess the customers web app and provide them</a:t>
            </a:r>
          </a:p>
          <a:p>
            <a:r>
              <a:rPr lang="en-US" sz="2400" dirty="0"/>
              <a:t>                                 -&gt;Web app readiness</a:t>
            </a:r>
          </a:p>
          <a:p>
            <a:r>
              <a:rPr lang="en-US" sz="2400" dirty="0"/>
              <a:t>                                 -&gt;cost</a:t>
            </a:r>
          </a:p>
          <a:p>
            <a:r>
              <a:rPr lang="en-US" sz="2400" dirty="0"/>
              <a:t>                                 -&gt;Assessment Report for migrating the application to run in AKS.</a:t>
            </a:r>
          </a:p>
          <a:p>
            <a:pPr marL="285750" indent="-285750">
              <a:buFont typeface="Arial" panose="020B0604020202020204" pitchFamily="34" charset="0"/>
              <a:buChar char="•"/>
            </a:pPr>
            <a:r>
              <a:rPr lang="en-US" sz="2400" dirty="0"/>
              <a:t>Basically these are Assessments to migrate customers on-premises ASP.NET web apps running on their web servers to Azure Kubernetes Service.</a:t>
            </a:r>
          </a:p>
          <a:p>
            <a:endParaRPr lang="en-US" sz="2400" dirty="0"/>
          </a:p>
          <a:p>
            <a:endParaRPr lang="en-US" dirty="0"/>
          </a:p>
        </p:txBody>
      </p:sp>
    </p:spTree>
    <p:extLst>
      <p:ext uri="{BB962C8B-B14F-4D97-AF65-F5344CB8AC3E}">
        <p14:creationId xmlns:p14="http://schemas.microsoft.com/office/powerpoint/2010/main" val="213641812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F75FA-B671-4804-A0F8-FE5729BD24D1}"/>
              </a:ext>
            </a:extLst>
          </p:cNvPr>
          <p:cNvSpPr>
            <a:spLocks noGrp="1"/>
          </p:cNvSpPr>
          <p:nvPr>
            <p:ph type="title"/>
          </p:nvPr>
        </p:nvSpPr>
        <p:spPr/>
        <p:txBody>
          <a:bodyPr/>
          <a:lstStyle/>
          <a:p>
            <a:r>
              <a:rPr lang="en-US" dirty="0"/>
              <a:t>GQL’s</a:t>
            </a:r>
          </a:p>
        </p:txBody>
      </p:sp>
      <p:sp>
        <p:nvSpPr>
          <p:cNvPr id="3" name="Text Placeholder 2">
            <a:extLst>
              <a:ext uri="{FF2B5EF4-FFF2-40B4-BE49-F238E27FC236}">
                <a16:creationId xmlns:a16="http://schemas.microsoft.com/office/drawing/2014/main" id="{E7AD79C3-5A30-4AA0-83BA-867C43849FEC}"/>
              </a:ext>
            </a:extLst>
          </p:cNvPr>
          <p:cNvSpPr>
            <a:spLocks noGrp="1"/>
          </p:cNvSpPr>
          <p:nvPr>
            <p:ph type="body" sz="quarter" idx="10"/>
          </p:nvPr>
        </p:nvSpPr>
        <p:spPr>
          <a:xfrm>
            <a:off x="6904037" y="1668463"/>
            <a:ext cx="5105399" cy="1520416"/>
          </a:xfrm>
        </p:spPr>
        <p:txBody>
          <a:bodyPr/>
          <a:lstStyle/>
          <a:p>
            <a:pPr marL="457200" indent="-457200">
              <a:buFont typeface="Arial" panose="020B0604020202020204" pitchFamily="34" charset="0"/>
              <a:buChar char="•"/>
            </a:pPr>
            <a:r>
              <a:rPr lang="en-US" sz="2800" dirty="0"/>
              <a:t>What</a:t>
            </a:r>
          </a:p>
          <a:p>
            <a:pPr marL="457200" indent="-457200">
              <a:buFont typeface="Arial" panose="020B0604020202020204" pitchFamily="34" charset="0"/>
              <a:buChar char="•"/>
            </a:pPr>
            <a:r>
              <a:rPr lang="en-US" sz="2800" dirty="0"/>
              <a:t>Why</a:t>
            </a:r>
          </a:p>
          <a:p>
            <a:pPr marL="457200" indent="-457200">
              <a:buFont typeface="Arial" panose="020B0604020202020204" pitchFamily="34" charset="0"/>
              <a:buChar char="•"/>
            </a:pPr>
            <a:r>
              <a:rPr lang="en-US" sz="2800" dirty="0"/>
              <a:t>How</a:t>
            </a:r>
          </a:p>
        </p:txBody>
      </p:sp>
    </p:spTree>
    <p:extLst>
      <p:ext uri="{BB962C8B-B14F-4D97-AF65-F5344CB8AC3E}">
        <p14:creationId xmlns:p14="http://schemas.microsoft.com/office/powerpoint/2010/main" val="263223980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9CDB1-E405-4502-92DF-A391C2CC65F4}"/>
              </a:ext>
            </a:extLst>
          </p:cNvPr>
          <p:cNvSpPr>
            <a:spLocks noGrp="1"/>
          </p:cNvSpPr>
          <p:nvPr>
            <p:ph type="title"/>
          </p:nvPr>
        </p:nvSpPr>
        <p:spPr/>
        <p:txBody>
          <a:bodyPr/>
          <a:lstStyle/>
          <a:p>
            <a:r>
              <a:rPr lang="en-US" dirty="0"/>
              <a:t>What are GQL’s</a:t>
            </a:r>
          </a:p>
        </p:txBody>
      </p:sp>
      <p:sp>
        <p:nvSpPr>
          <p:cNvPr id="3" name="Text Placeholder 2">
            <a:extLst>
              <a:ext uri="{FF2B5EF4-FFF2-40B4-BE49-F238E27FC236}">
                <a16:creationId xmlns:a16="http://schemas.microsoft.com/office/drawing/2014/main" id="{F3B7FCF8-F038-4E97-B1AA-F276D71382E3}"/>
              </a:ext>
            </a:extLst>
          </p:cNvPr>
          <p:cNvSpPr>
            <a:spLocks noGrp="1"/>
          </p:cNvSpPr>
          <p:nvPr>
            <p:ph type="body" sz="quarter" idx="10"/>
          </p:nvPr>
        </p:nvSpPr>
        <p:spPr>
          <a:xfrm>
            <a:off x="274638" y="1212850"/>
            <a:ext cx="11888787" cy="2942344"/>
          </a:xfrm>
        </p:spPr>
        <p:txBody>
          <a:bodyPr/>
          <a:lstStyle/>
          <a:p>
            <a:pPr marL="571500" indent="-571500">
              <a:buFont typeface="Arial" panose="020B0604020202020204" pitchFamily="34" charset="0"/>
              <a:buChar char="•"/>
            </a:pPr>
            <a:r>
              <a:rPr lang="en-US" sz="2800" dirty="0"/>
              <a:t>GQL’s stands for Guaranteed Quality Levels</a:t>
            </a:r>
          </a:p>
          <a:p>
            <a:pPr marL="571500" indent="-571500">
              <a:buFont typeface="Arial" panose="020B0604020202020204" pitchFamily="34" charset="0"/>
              <a:buChar char="•"/>
            </a:pPr>
            <a:r>
              <a:rPr lang="en-US" sz="2800" dirty="0"/>
              <a:t>Set of standards to make sure we are maintaining Quality</a:t>
            </a:r>
          </a:p>
          <a:p>
            <a:pPr marL="571500" indent="-571500">
              <a:buFont typeface="Arial" panose="020B0604020202020204" pitchFamily="34" charset="0"/>
              <a:buChar char="•"/>
            </a:pPr>
            <a:r>
              <a:rPr lang="en-US" sz="2800" dirty="0"/>
              <a:t>Identify health of functional Aspects</a:t>
            </a:r>
          </a:p>
          <a:p>
            <a:pPr marL="571500" indent="-571500">
              <a:buFont typeface="Arial" panose="020B0604020202020204" pitchFamily="34" charset="0"/>
              <a:buChar char="•"/>
            </a:pPr>
            <a:r>
              <a:rPr lang="en-US" sz="2800" dirty="0"/>
              <a:t>Proactively checking customer operations are working fine</a:t>
            </a:r>
          </a:p>
          <a:p>
            <a:pPr marL="571500" indent="-571500">
              <a:buFont typeface="Arial" panose="020B0604020202020204" pitchFamily="34" charset="0"/>
              <a:buChar char="•"/>
            </a:pPr>
            <a:r>
              <a:rPr lang="en-US" sz="2800" dirty="0"/>
              <a:t>These are the tests from customers perspective…</a:t>
            </a:r>
          </a:p>
          <a:p>
            <a:pPr marL="571500" indent="-571500">
              <a:buFont typeface="Arial" panose="020B0604020202020204" pitchFamily="34" charset="0"/>
              <a:buChar char="•"/>
            </a:pPr>
            <a:r>
              <a:rPr lang="en-US" sz="2800" dirty="0"/>
              <a:t>These GQL’s run on daily basis.</a:t>
            </a:r>
          </a:p>
        </p:txBody>
      </p:sp>
    </p:spTree>
    <p:extLst>
      <p:ext uri="{BB962C8B-B14F-4D97-AF65-F5344CB8AC3E}">
        <p14:creationId xmlns:p14="http://schemas.microsoft.com/office/powerpoint/2010/main" val="12933007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390AB-036A-3C8D-C70F-D2E79D53994B}"/>
              </a:ext>
            </a:extLst>
          </p:cNvPr>
          <p:cNvSpPr>
            <a:spLocks noGrp="1"/>
          </p:cNvSpPr>
          <p:nvPr>
            <p:ph type="title"/>
          </p:nvPr>
        </p:nvSpPr>
        <p:spPr/>
        <p:txBody>
          <a:bodyPr/>
          <a:lstStyle/>
          <a:p>
            <a:r>
              <a:rPr lang="en-US" dirty="0"/>
              <a:t>Why GQL’s ?</a:t>
            </a:r>
          </a:p>
        </p:txBody>
      </p:sp>
      <p:sp>
        <p:nvSpPr>
          <p:cNvPr id="3" name="Text Placeholder 2">
            <a:extLst>
              <a:ext uri="{FF2B5EF4-FFF2-40B4-BE49-F238E27FC236}">
                <a16:creationId xmlns:a16="http://schemas.microsoft.com/office/drawing/2014/main" id="{7FEF637B-7FC1-ADCD-90F6-91367F5989EA}"/>
              </a:ext>
            </a:extLst>
          </p:cNvPr>
          <p:cNvSpPr>
            <a:spLocks noGrp="1"/>
          </p:cNvSpPr>
          <p:nvPr>
            <p:ph type="body" sz="quarter" idx="10"/>
          </p:nvPr>
        </p:nvSpPr>
        <p:spPr>
          <a:xfrm>
            <a:off x="274638" y="1212850"/>
            <a:ext cx="11888787" cy="3330142"/>
          </a:xfrm>
        </p:spPr>
        <p:txBody>
          <a:bodyPr/>
          <a:lstStyle/>
          <a:p>
            <a:pPr marL="571500" indent="-571500">
              <a:buFont typeface="Arial" panose="020B0604020202020204" pitchFamily="34" charset="0"/>
              <a:buChar char="•"/>
            </a:pPr>
            <a:r>
              <a:rPr lang="en-US" sz="2800" dirty="0"/>
              <a:t>Make sure system works as expected</a:t>
            </a:r>
          </a:p>
          <a:p>
            <a:pPr marL="571500" indent="-571500">
              <a:buFont typeface="Arial" panose="020B0604020202020204" pitchFamily="34" charset="0"/>
              <a:buChar char="•"/>
            </a:pPr>
            <a:r>
              <a:rPr lang="en-US" sz="2800" dirty="0"/>
              <a:t>Failure Detection</a:t>
            </a:r>
          </a:p>
          <a:p>
            <a:pPr marL="571500" indent="-571500">
              <a:buFont typeface="Arial" panose="020B0604020202020204" pitchFamily="34" charset="0"/>
              <a:buChar char="•"/>
            </a:pPr>
            <a:r>
              <a:rPr lang="en-US" sz="2800" dirty="0"/>
              <a:t>Helps product Owner identify Gaps</a:t>
            </a:r>
          </a:p>
          <a:p>
            <a:pPr marL="571500" indent="-571500">
              <a:buFont typeface="Arial" panose="020B0604020202020204" pitchFamily="34" charset="0"/>
              <a:buChar char="•"/>
            </a:pPr>
            <a:r>
              <a:rPr lang="en-US" sz="2800" dirty="0"/>
              <a:t>This helps identify integration issues between various modules</a:t>
            </a:r>
          </a:p>
          <a:p>
            <a:pPr marL="571500" indent="-571500">
              <a:buFont typeface="Arial" panose="020B0604020202020204" pitchFamily="34" charset="0"/>
              <a:buChar char="•"/>
            </a:pPr>
            <a:r>
              <a:rPr lang="en-US" sz="2800" dirty="0"/>
              <a:t>Helps individual developers validate their changes</a:t>
            </a:r>
          </a:p>
          <a:p>
            <a:pPr marL="571500" indent="-571500">
              <a:buFont typeface="Arial" panose="020B0604020202020204" pitchFamily="34" charset="0"/>
              <a:buChar char="•"/>
            </a:pPr>
            <a:r>
              <a:rPr lang="en-US" sz="2800" dirty="0"/>
              <a:t>Improves customer experience and reduces the CRIs(Customer reported incidents)</a:t>
            </a:r>
          </a:p>
        </p:txBody>
      </p:sp>
    </p:spTree>
    <p:extLst>
      <p:ext uri="{BB962C8B-B14F-4D97-AF65-F5344CB8AC3E}">
        <p14:creationId xmlns:p14="http://schemas.microsoft.com/office/powerpoint/2010/main" val="234638816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F75FA-B671-4804-A0F8-FE5729BD24D1}"/>
              </a:ext>
            </a:extLst>
          </p:cNvPr>
          <p:cNvSpPr>
            <a:spLocks noGrp="1"/>
          </p:cNvSpPr>
          <p:nvPr>
            <p:ph type="title"/>
          </p:nvPr>
        </p:nvSpPr>
        <p:spPr/>
        <p:txBody>
          <a:bodyPr/>
          <a:lstStyle/>
          <a:p>
            <a:r>
              <a:rPr lang="en-US" dirty="0"/>
              <a:t>GQL’s in AKS</a:t>
            </a:r>
          </a:p>
        </p:txBody>
      </p:sp>
      <p:sp>
        <p:nvSpPr>
          <p:cNvPr id="3" name="Text Placeholder 2">
            <a:extLst>
              <a:ext uri="{FF2B5EF4-FFF2-40B4-BE49-F238E27FC236}">
                <a16:creationId xmlns:a16="http://schemas.microsoft.com/office/drawing/2014/main" id="{E7AD79C3-5A30-4AA0-83BA-867C43849FEC}"/>
              </a:ext>
            </a:extLst>
          </p:cNvPr>
          <p:cNvSpPr>
            <a:spLocks noGrp="1"/>
          </p:cNvSpPr>
          <p:nvPr>
            <p:ph type="body" sz="quarter" idx="10"/>
          </p:nvPr>
        </p:nvSpPr>
        <p:spPr>
          <a:xfrm>
            <a:off x="6904037" y="1668463"/>
            <a:ext cx="5105399" cy="1994392"/>
          </a:xfrm>
        </p:spPr>
        <p:txBody>
          <a:bodyPr/>
          <a:lstStyle/>
          <a:p>
            <a:pPr marL="457200" indent="-457200">
              <a:buFont typeface="Arial" panose="020B0604020202020204" pitchFamily="34" charset="0"/>
              <a:buChar char="•"/>
            </a:pPr>
            <a:r>
              <a:rPr lang="en-US" sz="2800" dirty="0"/>
              <a:t>End goals</a:t>
            </a:r>
          </a:p>
          <a:p>
            <a:pPr marL="457200" indent="-457200">
              <a:buFont typeface="Arial" panose="020B0604020202020204" pitchFamily="34" charset="0"/>
              <a:buChar char="•"/>
            </a:pPr>
            <a:r>
              <a:rPr lang="en-US" sz="2800" dirty="0"/>
              <a:t>Where we are</a:t>
            </a:r>
          </a:p>
          <a:p>
            <a:pPr marL="457200" indent="-457200">
              <a:buFont typeface="Arial" panose="020B0604020202020204" pitchFamily="34" charset="0"/>
              <a:buChar char="•"/>
            </a:pPr>
            <a:r>
              <a:rPr lang="en-US" sz="2800" dirty="0"/>
              <a:t>Next steps</a:t>
            </a:r>
          </a:p>
          <a:p>
            <a:endParaRPr lang="en-US" sz="2800" dirty="0"/>
          </a:p>
        </p:txBody>
      </p:sp>
    </p:spTree>
    <p:extLst>
      <p:ext uri="{BB962C8B-B14F-4D97-AF65-F5344CB8AC3E}">
        <p14:creationId xmlns:p14="http://schemas.microsoft.com/office/powerpoint/2010/main" val="36494468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25877-5A3E-0A13-49DA-490074AC684E}"/>
              </a:ext>
            </a:extLst>
          </p:cNvPr>
          <p:cNvSpPr>
            <a:spLocks noGrp="1"/>
          </p:cNvSpPr>
          <p:nvPr>
            <p:ph type="title"/>
          </p:nvPr>
        </p:nvSpPr>
        <p:spPr/>
        <p:txBody>
          <a:bodyPr/>
          <a:lstStyle/>
          <a:p>
            <a:r>
              <a:rPr lang="en-US" dirty="0"/>
              <a:t>End Goals</a:t>
            </a:r>
          </a:p>
        </p:txBody>
      </p:sp>
      <p:sp>
        <p:nvSpPr>
          <p:cNvPr id="3" name="Text Placeholder 2">
            <a:extLst>
              <a:ext uri="{FF2B5EF4-FFF2-40B4-BE49-F238E27FC236}">
                <a16:creationId xmlns:a16="http://schemas.microsoft.com/office/drawing/2014/main" id="{ABABFAEC-55A7-4509-89D5-4D6046CB28BE}"/>
              </a:ext>
            </a:extLst>
          </p:cNvPr>
          <p:cNvSpPr>
            <a:spLocks noGrp="1"/>
          </p:cNvSpPr>
          <p:nvPr>
            <p:ph type="body" sz="quarter" idx="10"/>
          </p:nvPr>
        </p:nvSpPr>
        <p:spPr>
          <a:xfrm>
            <a:off x="274638" y="1212850"/>
            <a:ext cx="11888787" cy="1661993"/>
          </a:xfrm>
        </p:spPr>
        <p:txBody>
          <a:bodyPr/>
          <a:lstStyle/>
          <a:p>
            <a:pPr marL="342900" indent="-342900">
              <a:buFont typeface="Arial" panose="020B0604020202020204" pitchFamily="34" charset="0"/>
              <a:buChar char="•"/>
            </a:pPr>
            <a:r>
              <a:rPr lang="en-US" sz="2400" dirty="0"/>
              <a:t>To create the infrastructure for writing the end to end tests that validate the comprehensiveness of the AKS Assessment Service</a:t>
            </a:r>
          </a:p>
          <a:p>
            <a:pPr marL="342900" indent="-342900">
              <a:buFont typeface="Arial" panose="020B0604020202020204" pitchFamily="34" charset="0"/>
              <a:buChar char="•"/>
            </a:pPr>
            <a:r>
              <a:rPr lang="en-US" sz="2400" dirty="0"/>
              <a:t>Writing end-to-end tests that satisfies all customers scenarios</a:t>
            </a:r>
          </a:p>
          <a:p>
            <a:pPr marL="342900" indent="-342900">
              <a:buFont typeface="Arial" panose="020B0604020202020204" pitchFamily="34" charset="0"/>
              <a:buChar char="•"/>
            </a:pPr>
            <a:r>
              <a:rPr lang="en-US" sz="2400" dirty="0"/>
              <a:t>To make sure that these </a:t>
            </a:r>
            <a:r>
              <a:rPr lang="en-US" sz="2400" dirty="0" err="1"/>
              <a:t>Gql’s</a:t>
            </a:r>
            <a:r>
              <a:rPr lang="en-US" sz="2400" dirty="0"/>
              <a:t> run on daily basis</a:t>
            </a:r>
          </a:p>
        </p:txBody>
      </p:sp>
    </p:spTree>
    <p:extLst>
      <p:ext uri="{BB962C8B-B14F-4D97-AF65-F5344CB8AC3E}">
        <p14:creationId xmlns:p14="http://schemas.microsoft.com/office/powerpoint/2010/main" val="105044270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909D9-05C4-E178-D9E0-8515FACBFFAE}"/>
              </a:ext>
            </a:extLst>
          </p:cNvPr>
          <p:cNvSpPr>
            <a:spLocks noGrp="1"/>
          </p:cNvSpPr>
          <p:nvPr>
            <p:ph type="title"/>
          </p:nvPr>
        </p:nvSpPr>
        <p:spPr/>
        <p:txBody>
          <a:bodyPr/>
          <a:lstStyle/>
          <a:p>
            <a:r>
              <a:rPr lang="en-US" dirty="0"/>
              <a:t>Where are we</a:t>
            </a:r>
          </a:p>
        </p:txBody>
      </p:sp>
      <p:sp>
        <p:nvSpPr>
          <p:cNvPr id="3" name="Text Placeholder 2">
            <a:extLst>
              <a:ext uri="{FF2B5EF4-FFF2-40B4-BE49-F238E27FC236}">
                <a16:creationId xmlns:a16="http://schemas.microsoft.com/office/drawing/2014/main" id="{8D931892-D658-CF99-5C5A-862E3BEE8060}"/>
              </a:ext>
            </a:extLst>
          </p:cNvPr>
          <p:cNvSpPr>
            <a:spLocks noGrp="1"/>
          </p:cNvSpPr>
          <p:nvPr>
            <p:ph type="body" sz="quarter" idx="10"/>
          </p:nvPr>
        </p:nvSpPr>
        <p:spPr>
          <a:xfrm>
            <a:off x="274638" y="1212850"/>
            <a:ext cx="11888787" cy="3970318"/>
          </a:xfrm>
        </p:spPr>
        <p:txBody>
          <a:bodyPr/>
          <a:lstStyle/>
          <a:p>
            <a:pPr marL="571500" indent="-571500">
              <a:buFont typeface="Arial" panose="020B0604020202020204" pitchFamily="34" charset="0"/>
              <a:buChar char="•"/>
            </a:pPr>
            <a:r>
              <a:rPr lang="en-US" sz="2400" dirty="0"/>
              <a:t>We created cloud test Environment by creating these 3 accounts using the UI</a:t>
            </a:r>
          </a:p>
          <a:p>
            <a:r>
              <a:rPr lang="en-US" sz="2000" dirty="0"/>
              <a:t>                                                      -&gt;</a:t>
            </a:r>
            <a:r>
              <a:rPr lang="en-US" sz="2000" b="0" i="0" dirty="0">
                <a:solidFill>
                  <a:srgbClr val="323130"/>
                </a:solidFill>
                <a:effectLst/>
                <a:latin typeface="Segoe UI" panose="020B0502040204020203" pitchFamily="34" charset="0"/>
              </a:rPr>
              <a:t>CloudTest Account</a:t>
            </a:r>
          </a:p>
          <a:p>
            <a:r>
              <a:rPr lang="en-US" sz="2000" b="0" i="0" dirty="0">
                <a:solidFill>
                  <a:srgbClr val="323130"/>
                </a:solidFill>
                <a:effectLst/>
                <a:latin typeface="Segoe UI" panose="020B0502040204020203" pitchFamily="34" charset="0"/>
              </a:rPr>
              <a:t>                                                      -&gt;1ES Managed Image</a:t>
            </a:r>
          </a:p>
          <a:p>
            <a:r>
              <a:rPr lang="en-US" sz="2000" b="0" i="0" dirty="0">
                <a:solidFill>
                  <a:srgbClr val="323130"/>
                </a:solidFill>
                <a:effectLst/>
                <a:latin typeface="Segoe UI" panose="020B0502040204020203" pitchFamily="34" charset="0"/>
              </a:rPr>
              <a:t>                                                      -&gt;CloudTest Pool</a:t>
            </a:r>
            <a:endParaRPr lang="en-US" sz="2000" dirty="0"/>
          </a:p>
          <a:p>
            <a:pPr marL="571500" indent="-571500">
              <a:buFont typeface="Arial" panose="020B0604020202020204" pitchFamily="34" charset="0"/>
              <a:buChar char="•"/>
            </a:pPr>
            <a:r>
              <a:rPr lang="en-US" sz="2400" dirty="0"/>
              <a:t>We created new repo ,build and release pipelines for writing GQL Tests</a:t>
            </a:r>
          </a:p>
          <a:p>
            <a:pPr marL="571500" indent="-571500">
              <a:buFont typeface="Arial" panose="020B0604020202020204" pitchFamily="34" charset="0"/>
              <a:buChar char="•"/>
            </a:pPr>
            <a:r>
              <a:rPr lang="en-US" sz="2400" dirty="0"/>
              <a:t>We have used the managed identity authentication to make API calls to our service</a:t>
            </a:r>
          </a:p>
          <a:p>
            <a:pPr marL="571500" indent="-571500">
              <a:buFont typeface="Arial" panose="020B0604020202020204" pitchFamily="34" charset="0"/>
              <a:buChar char="•"/>
            </a:pPr>
            <a:r>
              <a:rPr lang="en-US" sz="2400" dirty="0"/>
              <a:t>We </a:t>
            </a:r>
          </a:p>
          <a:p>
            <a:endParaRPr lang="en-US" dirty="0"/>
          </a:p>
          <a:p>
            <a:r>
              <a:rPr lang="en-US" dirty="0"/>
              <a:t> </a:t>
            </a:r>
          </a:p>
        </p:txBody>
      </p:sp>
    </p:spTree>
    <p:extLst>
      <p:ext uri="{BB962C8B-B14F-4D97-AF65-F5344CB8AC3E}">
        <p14:creationId xmlns:p14="http://schemas.microsoft.com/office/powerpoint/2010/main" val="3204809001"/>
      </p:ext>
    </p:extLst>
  </p:cSld>
  <p:clrMapOvr>
    <a:masterClrMapping/>
  </p:clrMapOvr>
  <p:transition>
    <p:fade/>
  </p:transition>
</p:sld>
</file>

<file path=ppt/theme/theme1.xml><?xml version="1.0" encoding="utf-8"?>
<a:theme xmlns:a="http://schemas.openxmlformats.org/drawingml/2006/main" name="WHITE TEMPLATE">
  <a:themeElements>
    <a:clrScheme name="BT - Blue - white background">
      <a:dk1>
        <a:srgbClr val="353535"/>
      </a:dk1>
      <a:lt1>
        <a:srgbClr val="FFFFFF"/>
      </a:lt1>
      <a:dk2>
        <a:srgbClr val="0078D7"/>
      </a:dk2>
      <a:lt2>
        <a:srgbClr val="EAEAEA"/>
      </a:lt2>
      <a:accent1>
        <a:srgbClr val="0078D7"/>
      </a:accent1>
      <a:accent2>
        <a:srgbClr val="002050"/>
      </a:accent2>
      <a:accent3>
        <a:srgbClr val="00BCF2"/>
      </a:accent3>
      <a:accent4>
        <a:srgbClr val="B4009E"/>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Many PPT Template_FY19" id="{698B8349-446D-458A-9C56-88CB423711B0}" vid="{F7FF5EF2-299F-4A84-AC43-541E2F519E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230e9df3-be65-4c73-a93b-d1236ebd677e">PSCCIP-80460360-1254</_dlc_DocId>
    <_dlc_DocIdUrl xmlns="230e9df3-be65-4c73-a93b-d1236ebd677e">
      <Url>https://microsoft.sharepoint.com/teams/tpdconcen/_layouts/15/DocIdRedir.aspx?ID=PSCCIP-80460360-1254</Url>
      <Description>PSCCIP-80460360-1254</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7F3B93F4C384949AB803E550132F9A5" ma:contentTypeVersion="148" ma:contentTypeDescription="Create a new document." ma:contentTypeScope="" ma:versionID="b84b079cce23ded434cd421b943fb5dc">
  <xsd:schema xmlns:xsd="http://www.w3.org/2001/XMLSchema" xmlns:xs="http://www.w3.org/2001/XMLSchema" xmlns:p="http://schemas.microsoft.com/office/2006/metadata/properties" xmlns:ns2="230e9df3-be65-4c73-a93b-d1236ebd677e" xmlns:ns3="676dc9a7-1ab5-496b-aa6d-a4a5b86c7ab2" targetNamespace="http://schemas.microsoft.com/office/2006/metadata/properties" ma:root="true" ma:fieldsID="ddc227e282d4fde800d35a5da7df0a8f" ns2:_="" ns3:_="">
    <xsd:import namespace="230e9df3-be65-4c73-a93b-d1236ebd677e"/>
    <xsd:import namespace="676dc9a7-1ab5-496b-aa6d-a4a5b86c7ab2"/>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76dc9a7-1ab5-496b-aa6d-a4a5b86c7ab2"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8C49E628-DC03-4809-A3F2-5004C84302B9}">
  <ds:schemaRefs>
    <ds:schemaRef ds:uri="http://schemas.microsoft.com/sharepoint/v3/contenttype/forms"/>
  </ds:schemaRefs>
</ds:datastoreItem>
</file>

<file path=customXml/itemProps2.xml><?xml version="1.0" encoding="utf-8"?>
<ds:datastoreItem xmlns:ds="http://schemas.openxmlformats.org/officeDocument/2006/customXml" ds:itemID="{F7D5C7E1-C357-4DEB-AF52-C5F59C682F4B}">
  <ds:schemaRefs>
    <ds:schemaRef ds:uri="230e9df3-be65-4c73-a93b-d1236ebd677e"/>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676dc9a7-1ab5-496b-aa6d-a4a5b86c7ab2"/>
    <ds:schemaRef ds:uri="http://www.w3.org/XML/1998/namespace"/>
  </ds:schemaRefs>
</ds:datastoreItem>
</file>

<file path=customXml/itemProps3.xml><?xml version="1.0" encoding="utf-8"?>
<ds:datastoreItem xmlns:ds="http://schemas.openxmlformats.org/officeDocument/2006/customXml" ds:itemID="{7ACA8DE3-BCB0-470D-B37D-6B32C87CFB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676dc9a7-1ab5-496b-aa6d-a4a5b86c7ab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7A6389D-8A9D-4203-BA12-999A055E1900}">
  <ds:schemaRefs>
    <ds:schemaRef ds:uri="http://schemas.microsoft.com/sharepoint/event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1-Many PPT Template_FY19</Template>
  <TotalTime>82</TotalTime>
  <Words>1444</Words>
  <Application>Microsoft Office PowerPoint</Application>
  <PresentationFormat>Custom</PresentationFormat>
  <Paragraphs>142</Paragraphs>
  <Slides>17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Consolas</vt:lpstr>
      <vt:lpstr>Segoe UI</vt:lpstr>
      <vt:lpstr>Segoe UI Light</vt:lpstr>
      <vt:lpstr>Segoe UI Semilight</vt:lpstr>
      <vt:lpstr>Söhne</vt:lpstr>
      <vt:lpstr>Wingdings</vt:lpstr>
      <vt:lpstr>WHITE TEMPLATE</vt:lpstr>
      <vt:lpstr>Automation for Aks Assessments</vt:lpstr>
      <vt:lpstr>Assessment</vt:lpstr>
      <vt:lpstr>AKS Assessment</vt:lpstr>
      <vt:lpstr>GQL’s</vt:lpstr>
      <vt:lpstr>What are GQL’s</vt:lpstr>
      <vt:lpstr>Why GQL’s ?</vt:lpstr>
      <vt:lpstr>GQL’s in AKS</vt:lpstr>
      <vt:lpstr>End Goals</vt:lpstr>
      <vt:lpstr>Where are we</vt:lpstr>
      <vt:lpstr>Next Steps</vt:lpstr>
      <vt:lpstr>ASC Dashboards</vt:lpstr>
      <vt:lpstr>ASC Dashboards</vt:lpstr>
      <vt:lpstr>What</vt:lpstr>
      <vt:lpstr>Why</vt:lpstr>
      <vt:lpstr>How?</vt:lpstr>
      <vt:lpstr>PowerPoint Presentation</vt:lpstr>
      <vt:lpstr>Appendix</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Assessment</dc:title>
  <dc:subject/>
  <dc:creator>Sree Harshika</dc:creator>
  <cp:keywords/>
  <dc:description/>
  <cp:lastModifiedBy>Sree Harshika</cp:lastModifiedBy>
  <cp:revision>2</cp:revision>
  <dcterms:created xsi:type="dcterms:W3CDTF">2023-05-25T13:31:55Z</dcterms:created>
  <dcterms:modified xsi:type="dcterms:W3CDTF">2023-06-29T20:38:36Z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dafield@microsoft.com</vt:lpwstr>
  </property>
  <property fmtid="{D5CDD505-2E9C-101B-9397-08002B2CF9AE}" pid="5" name="MSIP_Label_f42aa342-8706-4288-bd11-ebb85995028c_SetDate">
    <vt:lpwstr>2018-01-02T23:10:58.0243362Z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0x010100E7F3B93F4C384949AB803E550132F9A5</vt:lpwstr>
  </property>
  <property fmtid="{D5CDD505-2E9C-101B-9397-08002B2CF9AE}" pid="11" name="Order">
    <vt:r8>2300</vt:r8>
  </property>
  <property fmtid="{D5CDD505-2E9C-101B-9397-08002B2CF9AE}" pid="12" name="xd_Signature">
    <vt:bool>false</vt:bool>
  </property>
  <property fmtid="{D5CDD505-2E9C-101B-9397-08002B2CF9AE}" pid="13" name="xd_ProgID">
    <vt:lpwstr/>
  </property>
  <property fmtid="{D5CDD505-2E9C-101B-9397-08002B2CF9AE}" pid="14" name="ComplianceAssetId">
    <vt:lpwstr/>
  </property>
  <property fmtid="{D5CDD505-2E9C-101B-9397-08002B2CF9AE}" pid="15" name="TemplateUrl">
    <vt:lpwstr/>
  </property>
  <property fmtid="{D5CDD505-2E9C-101B-9397-08002B2CF9AE}" pid="16" name="display_urn">
    <vt:lpwstr>Dave Field</vt:lpwstr>
  </property>
  <property fmtid="{D5CDD505-2E9C-101B-9397-08002B2CF9AE}" pid="17" name="_dlc_DocIdItemGuid">
    <vt:lpwstr>8fd0e3ea-7bf7-4487-bc62-cb43ba8e7a7a</vt:lpwstr>
  </property>
</Properties>
</file>